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 id="2147483660" r:id="rId6"/>
    <p:sldMasterId id="214748366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7874F4-2FB8-4B37-BF14-6778E8B20889}">
  <a:tblStyle styleId="{157874F4-2FB8-4B37-BF14-6778E8B2088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slide" Target="slides/slide29.xml"/><Relationship Id="rId14" Type="http://schemas.openxmlformats.org/officeDocument/2006/relationships/slide" Target="slides/slide6.xml"/><Relationship Id="rId36" Type="http://schemas.openxmlformats.org/officeDocument/2006/relationships/slide" Target="slides/slide28.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0" name="Google Shape;10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9" name="Google Shape;11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8" name="Google Shape;128;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1" name="Google Shape;15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1" name="Google Shape;16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0" name="Google Shape;17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0" name="Google Shape;180;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9" name="Google Shape;18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1" name="Google Shape;201;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0" name="Google Shape;24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4" name="Google Shape;28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 name="Shape 21"/>
        <p:cNvGrpSpPr/>
        <p:nvPr/>
      </p:nvGrpSpPr>
      <p:grpSpPr>
        <a:xfrm>
          <a:off x="0" y="0"/>
          <a:ext cx="0" cy="0"/>
          <a:chOff x="0" y="0"/>
          <a:chExt cx="0" cy="0"/>
        </a:xfrm>
      </p:grpSpPr>
      <p:sp>
        <p:nvSpPr>
          <p:cNvPr id="22" name="Google Shape;22;p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 name="Shape 33"/>
        <p:cNvGrpSpPr/>
        <p:nvPr/>
      </p:nvGrpSpPr>
      <p:grpSpPr>
        <a:xfrm>
          <a:off x="0" y="0"/>
          <a:ext cx="0" cy="0"/>
          <a:chOff x="0" y="0"/>
          <a:chExt cx="0" cy="0"/>
        </a:xfrm>
      </p:grpSpPr>
      <p:sp>
        <p:nvSpPr>
          <p:cNvPr id="34" name="Google Shape;34;p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5"/>
          <p:cNvSpPr/>
          <p:nvPr>
            <p:ph idx="2" type="pic"/>
          </p:nvPr>
        </p:nvSpPr>
        <p:spPr>
          <a:xfrm>
            <a:off x="1792288" y="612775"/>
            <a:ext cx="5486400" cy="4114800"/>
          </a:xfrm>
          <a:prstGeom prst="rect">
            <a:avLst/>
          </a:prstGeom>
          <a:noFill/>
          <a:ln>
            <a:noFill/>
          </a:ln>
        </p:spPr>
      </p:sp>
      <p:sp>
        <p:nvSpPr>
          <p:cNvPr id="36" name="Google Shape;36;p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37" name="Google Shape;37;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 name="Shape 40"/>
        <p:cNvGrpSpPr/>
        <p:nvPr/>
      </p:nvGrpSpPr>
      <p:grpSpPr>
        <a:xfrm>
          <a:off x="0" y="0"/>
          <a:ext cx="0" cy="0"/>
          <a:chOff x="0" y="0"/>
          <a:chExt cx="0" cy="0"/>
        </a:xfrm>
      </p:grpSpPr>
      <p:sp>
        <p:nvSpPr>
          <p:cNvPr id="41" name="Google Shape;41;p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43" name="Google Shape;43;p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4" name="Google Shape;4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9" name="Google Shape;49;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 name="Google Shape;54;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5" name="Google Shape;55;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6" name="Google Shape;56;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7" name="Google Shape;57;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8" name="Google Shape;5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4" name="Google Shape;64;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5" name="Google Shape;6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1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71" name="Google Shape;71;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1" name="Shape 81"/>
        <p:cNvGrpSpPr/>
        <p:nvPr/>
      </p:nvGrpSpPr>
      <p:grpSpPr>
        <a:xfrm>
          <a:off x="0" y="0"/>
          <a:ext cx="0" cy="0"/>
          <a:chOff x="0" y="0"/>
          <a:chExt cx="0" cy="0"/>
        </a:xfrm>
      </p:grpSpPr>
      <p:sp>
        <p:nvSpPr>
          <p:cNvPr id="82" name="Google Shape;82;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1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 name="Shape 74"/>
        <p:cNvGrpSpPr/>
        <p:nvPr/>
      </p:nvGrpSpPr>
      <p:grpSpPr>
        <a:xfrm>
          <a:off x="0" y="0"/>
          <a:ext cx="0" cy="0"/>
          <a:chOff x="0" y="0"/>
          <a:chExt cx="0" cy="0"/>
        </a:xfrm>
      </p:grpSpPr>
      <p:sp>
        <p:nvSpPr>
          <p:cNvPr id="75" name="Google Shape;75;p1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7 -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F</a:t>
            </a:r>
            <a:endParaRPr b="0" i="0" sz="1400" u="none" cap="none" strike="noStrike">
              <a:solidFill>
                <a:srgbClr val="000000"/>
              </a:solidFill>
              <a:latin typeface="Arial"/>
              <a:ea typeface="Arial"/>
              <a:cs typeface="Arial"/>
              <a:sym typeface="Arial"/>
            </a:endParaRPr>
          </a:p>
        </p:txBody>
      </p:sp>
      <p:sp>
        <p:nvSpPr>
          <p:cNvPr id="76" name="Google Shape;76;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77" name="Google Shape;77;p1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Google Shape;7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9" name="Google Shape;7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0" name="Google Shape;8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3"/>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7 -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F</a:t>
            </a:r>
            <a:endParaRPr b="0" i="0" sz="1400" u="none" cap="none" strike="noStrike">
              <a:solidFill>
                <a:srgbClr val="000000"/>
              </a:solidFill>
              <a:latin typeface="Arial"/>
              <a:ea typeface="Arial"/>
              <a:cs typeface="Arial"/>
              <a:sym typeface="Arial"/>
            </a:endParaRPr>
          </a:p>
        </p:txBody>
      </p:sp>
      <p:sp>
        <p:nvSpPr>
          <p:cNvPr id="89" name="Google Shape;89;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90" name="Google Shape;90;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1" name="Google Shape;9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2" name="Google Shape;9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3" name="Google Shape;9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10.png"/><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25.pn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5.pn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15.png"/><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image" Target="../media/image28.png"/><Relationship Id="rId5"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ctrTitle"/>
          </p:nvPr>
        </p:nvSpPr>
        <p:spPr>
          <a:xfrm>
            <a:off x="685800" y="19050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7 - Target F</a:t>
            </a:r>
            <a:endParaRPr/>
          </a:p>
        </p:txBody>
      </p:sp>
      <p:sp>
        <p:nvSpPr>
          <p:cNvPr id="104" name="Google Shape;104;p15"/>
          <p:cNvSpPr txBox="1"/>
          <p:nvPr>
            <p:ph idx="1" type="subTitle"/>
          </p:nvPr>
        </p:nvSpPr>
        <p:spPr>
          <a:xfrm>
            <a:off x="1219200" y="4038600"/>
            <a:ext cx="6705600" cy="1676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Solve real-life and mathematical problems involving angle measure, area, surface area, and volume.</a:t>
            </a:r>
            <a:endParaRPr/>
          </a:p>
        </p:txBody>
      </p:sp>
      <p:sp>
        <p:nvSpPr>
          <p:cNvPr id="105" name="Google Shape;105;p15"/>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106" name="Google Shape;106;p15"/>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762000" y="1524000"/>
            <a:ext cx="7467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radius of a circle is 7.5 centimeters. Enter the area of the circle, in square centimeters. Round your answer to the nearest hundredth. 	</a:t>
            </a:r>
            <a:endParaRPr b="0" i="0" sz="1400" u="none" cap="none" strike="noStrike">
              <a:solidFill>
                <a:srgbClr val="000000"/>
              </a:solidFill>
              <a:latin typeface="Arial"/>
              <a:ea typeface="Arial"/>
              <a:cs typeface="Arial"/>
              <a:sym typeface="Arial"/>
            </a:endParaRPr>
          </a:p>
        </p:txBody>
      </p:sp>
      <p:grpSp>
        <p:nvGrpSpPr>
          <p:cNvPr id="113" name="Google Shape;113;p16"/>
          <p:cNvGrpSpPr/>
          <p:nvPr/>
        </p:nvGrpSpPr>
        <p:grpSpPr>
          <a:xfrm>
            <a:off x="7259637" y="-30162"/>
            <a:ext cx="1939925" cy="1176337"/>
            <a:chOff x="7259637" y="-30162"/>
            <a:chExt cx="1939925" cy="1176337"/>
          </a:xfrm>
        </p:grpSpPr>
        <p:pic>
          <p:nvPicPr>
            <p:cNvPr id="114" name="Google Shape;114;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15" name="Google Shape;115;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16" name="Google Shape;116;p16"/>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txBox="1"/>
          <p:nvPr/>
        </p:nvSpPr>
        <p:spPr>
          <a:xfrm>
            <a:off x="457200" y="1524000"/>
            <a:ext cx="81534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the correct area in a range of correct values.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176.63 – 176.79</a:t>
            </a:r>
            <a:endParaRPr b="0" i="0" sz="1400" u="none" cap="none" strike="noStrike">
              <a:solidFill>
                <a:srgbClr val="000000"/>
              </a:solidFill>
              <a:latin typeface="Arial"/>
              <a:ea typeface="Arial"/>
              <a:cs typeface="Arial"/>
              <a:sym typeface="Arial"/>
            </a:endParaRPr>
          </a:p>
        </p:txBody>
      </p:sp>
      <p:grpSp>
        <p:nvGrpSpPr>
          <p:cNvPr id="123" name="Google Shape;123;p17"/>
          <p:cNvGrpSpPr/>
          <p:nvPr/>
        </p:nvGrpSpPr>
        <p:grpSpPr>
          <a:xfrm>
            <a:off x="6345237" y="-30162"/>
            <a:ext cx="2865437" cy="1116012"/>
            <a:chOff x="6345237" y="-30162"/>
            <a:chExt cx="2865437" cy="1116012"/>
          </a:xfrm>
        </p:grpSpPr>
        <p:pic>
          <p:nvPicPr>
            <p:cNvPr id="124" name="Google Shape;124;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25" name="Google Shape;125;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txBox="1"/>
          <p:nvPr/>
        </p:nvSpPr>
        <p:spPr>
          <a:xfrm>
            <a:off x="579437" y="1050925"/>
            <a:ext cx="79248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Example 1: </a:t>
            </a:r>
            <a:r>
              <a:rPr b="0" i="0" lang="en-US" sz="2800" u="none" cap="none" strike="noStrike">
                <a:solidFill>
                  <a:schemeClr val="dk1"/>
                </a:solidFill>
                <a:latin typeface="Calibri"/>
                <a:ea typeface="Calibri"/>
                <a:cs typeface="Calibri"/>
                <a:sym typeface="Calibri"/>
              </a:rPr>
              <a:t>A circular table top has a radius of 3 feet. Enter the area, in square feet, of the table top. Round your answer to the nearest hundredth.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Example 2: </a:t>
            </a:r>
            <a:r>
              <a:rPr b="0" i="0" lang="en-US" sz="2800" u="none" cap="none" strike="noStrike">
                <a:solidFill>
                  <a:schemeClr val="dk1"/>
                </a:solidFill>
                <a:latin typeface="Calibri"/>
                <a:ea typeface="Calibri"/>
                <a:cs typeface="Calibri"/>
                <a:sym typeface="Calibri"/>
              </a:rPr>
              <a:t>Jill buys two circular pizzas. How much greater, in square inches, is the area of the medium pizza than the small pizza? Round your answer to the nearest hundredth. </a:t>
            </a:r>
            <a:endParaRPr b="0" i="0" sz="1400" u="none" cap="none" strike="noStrike">
              <a:solidFill>
                <a:srgbClr val="000000"/>
              </a:solidFill>
              <a:latin typeface="Arial"/>
              <a:ea typeface="Arial"/>
              <a:cs typeface="Arial"/>
              <a:sym typeface="Arial"/>
            </a:endParaRPr>
          </a:p>
        </p:txBody>
      </p:sp>
      <p:pic>
        <p:nvPicPr>
          <p:cNvPr id="132" name="Google Shape;132;p18"/>
          <p:cNvPicPr preferRelativeResize="0"/>
          <p:nvPr/>
        </p:nvPicPr>
        <p:blipFill rotWithShape="1">
          <a:blip r:embed="rId3">
            <a:alphaModFix/>
          </a:blip>
          <a:srcRect b="0" l="0" r="0" t="0"/>
          <a:stretch/>
        </p:blipFill>
        <p:spPr>
          <a:xfrm>
            <a:off x="1676400" y="4648200"/>
            <a:ext cx="1096962" cy="1049337"/>
          </a:xfrm>
          <a:prstGeom prst="rect">
            <a:avLst/>
          </a:prstGeom>
          <a:noFill/>
          <a:ln>
            <a:noFill/>
          </a:ln>
        </p:spPr>
      </p:pic>
      <p:pic>
        <p:nvPicPr>
          <p:cNvPr id="133" name="Google Shape;133;p18"/>
          <p:cNvPicPr preferRelativeResize="0"/>
          <p:nvPr/>
        </p:nvPicPr>
        <p:blipFill rotWithShape="1">
          <a:blip r:embed="rId4">
            <a:alphaModFix/>
          </a:blip>
          <a:srcRect b="0" l="0" r="0" t="0"/>
          <a:stretch/>
        </p:blipFill>
        <p:spPr>
          <a:xfrm>
            <a:off x="5292725" y="4221162"/>
            <a:ext cx="1644650" cy="1574800"/>
          </a:xfrm>
          <a:prstGeom prst="rect">
            <a:avLst/>
          </a:prstGeom>
          <a:noFill/>
          <a:ln>
            <a:noFill/>
          </a:ln>
        </p:spPr>
      </p:pic>
      <p:sp>
        <p:nvSpPr>
          <p:cNvPr id="134" name="Google Shape;134;p18"/>
          <p:cNvSpPr txBox="1"/>
          <p:nvPr/>
        </p:nvSpPr>
        <p:spPr>
          <a:xfrm>
            <a:off x="1066800" y="5864225"/>
            <a:ext cx="2514600"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The small pizza has 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8-inch diameter.</a:t>
            </a:r>
            <a:endParaRPr b="0" i="0" sz="1400" u="none" cap="none" strike="noStrike">
              <a:solidFill>
                <a:srgbClr val="000000"/>
              </a:solidFill>
              <a:latin typeface="Arial"/>
              <a:ea typeface="Arial"/>
              <a:cs typeface="Arial"/>
              <a:sym typeface="Arial"/>
            </a:endParaRPr>
          </a:p>
        </p:txBody>
      </p:sp>
      <p:sp>
        <p:nvSpPr>
          <p:cNvPr id="135" name="Google Shape;135;p18"/>
          <p:cNvSpPr txBox="1"/>
          <p:nvPr/>
        </p:nvSpPr>
        <p:spPr>
          <a:xfrm>
            <a:off x="4770437" y="5864225"/>
            <a:ext cx="2689225"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The medium pizza has 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12-inch diameter.</a:t>
            </a:r>
            <a:endParaRPr b="0" i="0" sz="1400" u="none" cap="none" strike="noStrike">
              <a:solidFill>
                <a:srgbClr val="000000"/>
              </a:solidFill>
              <a:latin typeface="Arial"/>
              <a:ea typeface="Arial"/>
              <a:cs typeface="Arial"/>
              <a:sym typeface="Arial"/>
            </a:endParaRPr>
          </a:p>
        </p:txBody>
      </p:sp>
      <p:grpSp>
        <p:nvGrpSpPr>
          <p:cNvPr id="136" name="Google Shape;136;p18"/>
          <p:cNvGrpSpPr/>
          <p:nvPr/>
        </p:nvGrpSpPr>
        <p:grpSpPr>
          <a:xfrm>
            <a:off x="7259637" y="-30162"/>
            <a:ext cx="1939925" cy="1176337"/>
            <a:chOff x="7259637" y="-30162"/>
            <a:chExt cx="1939925" cy="1176337"/>
          </a:xfrm>
        </p:grpSpPr>
        <p:pic>
          <p:nvPicPr>
            <p:cNvPr id="137" name="Google Shape;137;p18"/>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38" name="Google Shape;138;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39" name="Google Shape;139;p18"/>
          <p:cNvPicPr preferRelativeResize="0"/>
          <p:nvPr/>
        </p:nvPicPr>
        <p:blipFill rotWithShape="1">
          <a:blip r:embed="rId6">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9"/>
          <p:cNvSpPr txBox="1"/>
          <p:nvPr/>
        </p:nvSpPr>
        <p:spPr>
          <a:xfrm>
            <a:off x="381000" y="1430337"/>
            <a:ext cx="8153400" cy="3108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each) </a:t>
            </a:r>
            <a:r>
              <a:rPr b="0" i="0" lang="en-US" sz="2800" u="none" cap="none" strike="noStrike">
                <a:solidFill>
                  <a:schemeClr val="dk1"/>
                </a:solidFill>
                <a:latin typeface="Calibri"/>
                <a:ea typeface="Calibri"/>
                <a:cs typeface="Calibri"/>
                <a:sym typeface="Calibri"/>
              </a:rPr>
              <a:t>The student enters the correct area in a range of correct values.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1: 28.26 – 28.305</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2: 62.80 – 62.90</a:t>
            </a:r>
            <a:endParaRPr b="0" i="0" sz="1400" u="none" cap="none" strike="noStrike">
              <a:solidFill>
                <a:srgbClr val="000000"/>
              </a:solidFill>
              <a:latin typeface="Arial"/>
              <a:ea typeface="Arial"/>
              <a:cs typeface="Arial"/>
              <a:sym typeface="Arial"/>
            </a:endParaRPr>
          </a:p>
        </p:txBody>
      </p:sp>
      <p:grpSp>
        <p:nvGrpSpPr>
          <p:cNvPr id="146" name="Google Shape;146;p19"/>
          <p:cNvGrpSpPr/>
          <p:nvPr/>
        </p:nvGrpSpPr>
        <p:grpSpPr>
          <a:xfrm>
            <a:off x="6345237" y="-30162"/>
            <a:ext cx="2865437" cy="1116012"/>
            <a:chOff x="6345237" y="-30162"/>
            <a:chExt cx="2865437" cy="1116012"/>
          </a:xfrm>
        </p:grpSpPr>
        <p:pic>
          <p:nvPicPr>
            <p:cNvPr id="147" name="Google Shape;147;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48" name="Google Shape;148;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nvSpPr>
        <p:spPr>
          <a:xfrm>
            <a:off x="701675" y="1600200"/>
            <a:ext cx="7848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The radius of a circle is 7 centimeters. Enter the circumference of the circle, in centimeters. Round your answer to the nearest hundredth. 	</a:t>
            </a:r>
            <a:endParaRPr b="0" i="0" sz="1400" u="none" cap="none" strike="noStrike">
              <a:solidFill>
                <a:srgbClr val="000000"/>
              </a:solidFill>
              <a:latin typeface="Arial"/>
              <a:ea typeface="Arial"/>
              <a:cs typeface="Arial"/>
              <a:sym typeface="Arial"/>
            </a:endParaRPr>
          </a:p>
        </p:txBody>
      </p:sp>
      <p:grpSp>
        <p:nvGrpSpPr>
          <p:cNvPr id="155" name="Google Shape;155;p20"/>
          <p:cNvGrpSpPr/>
          <p:nvPr/>
        </p:nvGrpSpPr>
        <p:grpSpPr>
          <a:xfrm>
            <a:off x="7259637" y="-30162"/>
            <a:ext cx="1939925" cy="1176337"/>
            <a:chOff x="7259637" y="-30162"/>
            <a:chExt cx="1939925" cy="1176337"/>
          </a:xfrm>
        </p:grpSpPr>
        <p:pic>
          <p:nvPicPr>
            <p:cNvPr id="156" name="Google Shape;156;p20"/>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57" name="Google Shape;157;p2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58" name="Google Shape;158;p20"/>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nvSpPr>
        <p:spPr>
          <a:xfrm>
            <a:off x="457200" y="1371600"/>
            <a:ext cx="82296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a:t>
            </a:r>
            <a:r>
              <a:rPr b="0" i="0" lang="en-US" sz="2800" u="none" cap="none" strike="noStrike">
                <a:solidFill>
                  <a:schemeClr val="dk1"/>
                </a:solidFill>
                <a:latin typeface="Calibri"/>
                <a:ea typeface="Calibri"/>
                <a:cs typeface="Calibri"/>
                <a:sym typeface="Calibri"/>
              </a:rPr>
              <a:t>The student enters the correct circumference in a range of correct values.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43.96 </a:t>
            </a:r>
            <a:r>
              <a:rPr b="0" i="0" lang="en-US" sz="2400" u="none" cap="none" strike="noStrike">
                <a:solidFill>
                  <a:schemeClr val="dk1"/>
                </a:solidFill>
                <a:latin typeface="Arial"/>
                <a:ea typeface="Arial"/>
                <a:cs typeface="Arial"/>
                <a:sym typeface="Arial"/>
              </a:rPr>
              <a:t>–</a:t>
            </a:r>
            <a:r>
              <a:rPr b="0" i="0" lang="en-US" sz="2800" u="none" cap="none" strike="noStrike">
                <a:solidFill>
                  <a:schemeClr val="dk1"/>
                </a:solidFill>
                <a:latin typeface="Calibri"/>
                <a:ea typeface="Calibri"/>
                <a:cs typeface="Calibri"/>
                <a:sym typeface="Calibri"/>
              </a:rPr>
              <a:t> 44.03</a:t>
            </a:r>
            <a:endParaRPr b="0" i="0" sz="1400" u="none" cap="none" strike="noStrike">
              <a:solidFill>
                <a:srgbClr val="000000"/>
              </a:solidFill>
              <a:latin typeface="Arial"/>
              <a:ea typeface="Arial"/>
              <a:cs typeface="Arial"/>
              <a:sym typeface="Arial"/>
            </a:endParaRPr>
          </a:p>
        </p:txBody>
      </p:sp>
      <p:grpSp>
        <p:nvGrpSpPr>
          <p:cNvPr id="165" name="Google Shape;165;p21"/>
          <p:cNvGrpSpPr/>
          <p:nvPr/>
        </p:nvGrpSpPr>
        <p:grpSpPr>
          <a:xfrm>
            <a:off x="6345237" y="-30162"/>
            <a:ext cx="2865437" cy="1116012"/>
            <a:chOff x="6345237" y="-30162"/>
            <a:chExt cx="2865437" cy="1116012"/>
          </a:xfrm>
        </p:grpSpPr>
        <p:pic>
          <p:nvPicPr>
            <p:cNvPr id="166" name="Google Shape;166;p2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67" name="Google Shape;167;p2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2"/>
          <p:cNvSpPr txBox="1"/>
          <p:nvPr/>
        </p:nvSpPr>
        <p:spPr>
          <a:xfrm>
            <a:off x="762000" y="1524000"/>
            <a:ext cx="7848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circumference of a circle is 31.4 inches. Enter the radius of the circle, in inches. Round your answer to the nearest whole number.</a:t>
            </a:r>
            <a:endParaRPr b="0" i="0" sz="1400" u="none" cap="none" strike="noStrike">
              <a:solidFill>
                <a:srgbClr val="000000"/>
              </a:solidFill>
              <a:latin typeface="Arial"/>
              <a:ea typeface="Arial"/>
              <a:cs typeface="Arial"/>
              <a:sym typeface="Arial"/>
            </a:endParaRPr>
          </a:p>
        </p:txBody>
      </p:sp>
      <p:grpSp>
        <p:nvGrpSpPr>
          <p:cNvPr id="174" name="Google Shape;174;p22"/>
          <p:cNvGrpSpPr/>
          <p:nvPr/>
        </p:nvGrpSpPr>
        <p:grpSpPr>
          <a:xfrm>
            <a:off x="7259637" y="-30162"/>
            <a:ext cx="1939925" cy="1176337"/>
            <a:chOff x="7259637" y="-30162"/>
            <a:chExt cx="1939925" cy="1176337"/>
          </a:xfrm>
        </p:grpSpPr>
        <p:pic>
          <p:nvPicPr>
            <p:cNvPr id="175" name="Google Shape;175;p22"/>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76" name="Google Shape;176;p2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77" name="Google Shape;177;p22"/>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txBox="1"/>
          <p:nvPr/>
        </p:nvSpPr>
        <p:spPr>
          <a:xfrm>
            <a:off x="533400" y="1395412"/>
            <a:ext cx="81534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the correct radius.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nvGrpSpPr>
          <p:cNvPr id="184" name="Google Shape;184;p23"/>
          <p:cNvGrpSpPr/>
          <p:nvPr/>
        </p:nvGrpSpPr>
        <p:grpSpPr>
          <a:xfrm>
            <a:off x="6345237" y="-30162"/>
            <a:ext cx="2865437" cy="1116012"/>
            <a:chOff x="6345237" y="-30162"/>
            <a:chExt cx="2865437" cy="1116012"/>
          </a:xfrm>
        </p:grpSpPr>
        <p:pic>
          <p:nvPicPr>
            <p:cNvPr id="185" name="Google Shape;185;p2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86" name="Google Shape;186;p2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24"/>
          <p:cNvPicPr preferRelativeResize="0"/>
          <p:nvPr/>
        </p:nvPicPr>
        <p:blipFill rotWithShape="1">
          <a:blip r:embed="rId3">
            <a:alphaModFix/>
          </a:blip>
          <a:srcRect b="11502" l="7736" r="11704" t="13615"/>
          <a:stretch/>
        </p:blipFill>
        <p:spPr>
          <a:xfrm>
            <a:off x="6019800" y="1371600"/>
            <a:ext cx="2209800" cy="1676400"/>
          </a:xfrm>
          <a:prstGeom prst="rect">
            <a:avLst/>
          </a:prstGeom>
          <a:noFill/>
          <a:ln>
            <a:noFill/>
          </a:ln>
        </p:spPr>
      </p:pic>
      <p:pic>
        <p:nvPicPr>
          <p:cNvPr id="193" name="Google Shape;193;p24"/>
          <p:cNvPicPr preferRelativeResize="0"/>
          <p:nvPr/>
        </p:nvPicPr>
        <p:blipFill rotWithShape="1">
          <a:blip r:embed="rId4">
            <a:alphaModFix/>
          </a:blip>
          <a:srcRect b="0" l="0" r="0" t="0"/>
          <a:stretch/>
        </p:blipFill>
        <p:spPr>
          <a:xfrm>
            <a:off x="6210300" y="4125912"/>
            <a:ext cx="1828800" cy="1793875"/>
          </a:xfrm>
          <a:prstGeom prst="rect">
            <a:avLst/>
          </a:prstGeom>
          <a:noFill/>
          <a:ln>
            <a:noFill/>
          </a:ln>
        </p:spPr>
      </p:pic>
      <p:grpSp>
        <p:nvGrpSpPr>
          <p:cNvPr id="194" name="Google Shape;194;p24"/>
          <p:cNvGrpSpPr/>
          <p:nvPr/>
        </p:nvGrpSpPr>
        <p:grpSpPr>
          <a:xfrm>
            <a:off x="7259637" y="-30162"/>
            <a:ext cx="1939925" cy="1176337"/>
            <a:chOff x="7259637" y="-30162"/>
            <a:chExt cx="1939925" cy="1176337"/>
          </a:xfrm>
        </p:grpSpPr>
        <p:pic>
          <p:nvPicPr>
            <p:cNvPr id="195" name="Google Shape;195;p24"/>
            <p:cNvPicPr preferRelativeResize="0"/>
            <p:nvPr/>
          </p:nvPicPr>
          <p:blipFill rotWithShape="1">
            <a:blip r:embed="rId5">
              <a:alphaModFix/>
            </a:blip>
            <a:srcRect b="0" l="0" r="0" t="0"/>
            <a:stretch/>
          </p:blipFill>
          <p:spPr>
            <a:xfrm>
              <a:off x="7259637" y="-30162"/>
              <a:ext cx="1939925" cy="1176337"/>
            </a:xfrm>
            <a:prstGeom prst="rect">
              <a:avLst/>
            </a:prstGeom>
            <a:noFill/>
            <a:ln>
              <a:noFill/>
            </a:ln>
          </p:spPr>
        </p:pic>
        <p:sp>
          <p:nvSpPr>
            <p:cNvPr id="196" name="Google Shape;196;p2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97" name="Google Shape;197;p24"/>
          <p:cNvPicPr preferRelativeResize="0"/>
          <p:nvPr/>
        </p:nvPicPr>
        <p:blipFill rotWithShape="1">
          <a:blip r:embed="rId6">
            <a:alphaModFix/>
          </a:blip>
          <a:srcRect b="0" l="0" r="0" t="0"/>
          <a:stretch/>
        </p:blipFill>
        <p:spPr>
          <a:xfrm>
            <a:off x="8504237" y="136525"/>
            <a:ext cx="639762" cy="641350"/>
          </a:xfrm>
          <a:prstGeom prst="rect">
            <a:avLst/>
          </a:prstGeom>
          <a:noFill/>
          <a:ln>
            <a:noFill/>
          </a:ln>
        </p:spPr>
      </p:pic>
      <p:sp>
        <p:nvSpPr>
          <p:cNvPr id="198" name="Google Shape;198;p24"/>
          <p:cNvSpPr txBox="1"/>
          <p:nvPr>
            <p:ph idx="4294967295" type="body"/>
          </p:nvPr>
        </p:nvSpPr>
        <p:spPr>
          <a:xfrm>
            <a:off x="323850" y="1238250"/>
            <a:ext cx="5699125" cy="4887912"/>
          </a:xfrm>
          <a:prstGeom prst="rect">
            <a:avLst/>
          </a:prstGeom>
          <a:blipFill rotWithShape="1">
            <a:blip r:embed="rId7">
              <a:alphaModFix/>
            </a:blip>
            <a:stretch>
              <a:fillRect b="0" l="-1311" r="-1311" t="-756"/>
            </a:stretch>
          </a:blip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SzPts val="3200"/>
              <a:buFont typeface="Arial"/>
              <a:buChar char="•"/>
            </a:pPr>
            <a:r>
              <a:rPr b="0" i="0" lang="en-US" sz="3200" u="none" cap="none" strike="noStrike">
                <a:latin typeface="Calibri"/>
                <a:ea typeface="Calibri"/>
                <a:cs typeface="Calibri"/>
                <a:sym typeface="Calibri"/>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nvSpPr>
        <p:spPr>
          <a:xfrm>
            <a:off x="609600" y="1295400"/>
            <a:ext cx="8077200" cy="2678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r>
              <a:rPr b="0" i="0" lang="en-US" sz="2800" u="none" cap="none" strike="noStrike">
                <a:solidFill>
                  <a:srgbClr val="000000"/>
                </a:solidFill>
                <a:latin typeface="Calibri"/>
                <a:ea typeface="Calibri"/>
                <a:cs typeface="Calibri"/>
                <a:sym typeface="Calibri"/>
              </a:rPr>
              <a:t>(1 point each) </a:t>
            </a:r>
            <a:r>
              <a:rPr b="0" i="0" lang="en-US" sz="2800" u="none" cap="none" strike="noStrike">
                <a:solidFill>
                  <a:schemeClr val="dk1"/>
                </a:solidFill>
                <a:latin typeface="Calibri"/>
                <a:ea typeface="Calibri"/>
                <a:cs typeface="Calibri"/>
                <a:sym typeface="Calibri"/>
              </a:rPr>
              <a:t>The student enters the correct area in a range of correct values.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1: 86.55 – 86.68</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Example 2: 240.77 – 241.15</a:t>
            </a:r>
            <a:endParaRPr b="0" i="0" sz="1400" u="none" cap="none" strike="noStrike">
              <a:solidFill>
                <a:srgbClr val="000000"/>
              </a:solidFill>
              <a:latin typeface="Arial"/>
              <a:ea typeface="Arial"/>
              <a:cs typeface="Arial"/>
              <a:sym typeface="Arial"/>
            </a:endParaRPr>
          </a:p>
        </p:txBody>
      </p:sp>
      <p:grpSp>
        <p:nvGrpSpPr>
          <p:cNvPr id="205" name="Google Shape;205;p25"/>
          <p:cNvGrpSpPr/>
          <p:nvPr/>
        </p:nvGrpSpPr>
        <p:grpSpPr>
          <a:xfrm>
            <a:off x="6345237" y="-30162"/>
            <a:ext cx="2865437" cy="1116012"/>
            <a:chOff x="6345237" y="-30162"/>
            <a:chExt cx="2865437" cy="1116012"/>
          </a:xfrm>
        </p:grpSpPr>
        <p:pic>
          <p:nvPicPr>
            <p:cNvPr id="206" name="Google Shape;206;p2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07" name="Google Shape;207;p2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6"/>
          <p:cNvSpPr txBox="1"/>
          <p:nvPr/>
        </p:nvSpPr>
        <p:spPr>
          <a:xfrm>
            <a:off x="403225" y="1031875"/>
            <a:ext cx="4930775"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Lines </a:t>
            </a:r>
            <a:r>
              <a:rPr b="0" i="1" lang="en-US" sz="2800" u="none" cap="none" strike="noStrike">
                <a:solidFill>
                  <a:schemeClr val="dk1"/>
                </a:solidFill>
                <a:latin typeface="Calibri"/>
                <a:ea typeface="Calibri"/>
                <a:cs typeface="Calibri"/>
                <a:sym typeface="Calibri"/>
              </a:rPr>
              <a:t>XU </a:t>
            </a:r>
            <a:r>
              <a:rPr b="0" i="0" lang="en-US" sz="2800" u="none" cap="none" strike="noStrike">
                <a:solidFill>
                  <a:schemeClr val="dk1"/>
                </a:solidFill>
                <a:latin typeface="Calibri"/>
                <a:ea typeface="Calibri"/>
                <a:cs typeface="Calibri"/>
                <a:sym typeface="Calibri"/>
              </a:rPr>
              <a:t>and </a:t>
            </a:r>
            <a:r>
              <a:rPr b="0" i="1" lang="en-US" sz="2800" u="none" cap="none" strike="noStrike">
                <a:solidFill>
                  <a:schemeClr val="dk1"/>
                </a:solidFill>
                <a:latin typeface="Calibri"/>
                <a:ea typeface="Calibri"/>
                <a:cs typeface="Calibri"/>
                <a:sym typeface="Calibri"/>
              </a:rPr>
              <a:t>WY </a:t>
            </a:r>
            <a:r>
              <a:rPr b="0" i="0" lang="en-US" sz="2800" u="none" cap="none" strike="noStrike">
                <a:solidFill>
                  <a:schemeClr val="dk1"/>
                </a:solidFill>
                <a:latin typeface="Calibri"/>
                <a:ea typeface="Calibri"/>
                <a:cs typeface="Calibri"/>
                <a:sym typeface="Calibri"/>
              </a:rPr>
              <a:t>intersect at point </a:t>
            </a:r>
            <a:r>
              <a:rPr b="0" i="1" lang="en-US" sz="2800" u="none" cap="none" strike="noStrike">
                <a:solidFill>
                  <a:schemeClr val="dk1"/>
                </a:solidFill>
                <a:latin typeface="Calibri"/>
                <a:ea typeface="Calibri"/>
                <a:cs typeface="Calibri"/>
                <a:sym typeface="Calibri"/>
              </a:rPr>
              <a:t>A</a:t>
            </a:r>
            <a:r>
              <a:rPr b="0" i="0" lang="en-US" sz="2800" u="none" cap="none" strike="noStrike">
                <a:solidFill>
                  <a:schemeClr val="dk1"/>
                </a:solidFill>
                <a:latin typeface="Calibri"/>
                <a:ea typeface="Calibri"/>
                <a:cs typeface="Calibri"/>
                <a:sym typeface="Calibri"/>
              </a:rPr>
              <a:t>. Based on the diagram, determine whether each statement is true. Select True or False for each statement.</a:t>
            </a:r>
            <a:endParaRPr b="0" i="0" sz="1400" u="none" cap="none" strike="noStrike">
              <a:solidFill>
                <a:srgbClr val="000000"/>
              </a:solidFill>
              <a:latin typeface="Arial"/>
              <a:ea typeface="Arial"/>
              <a:cs typeface="Arial"/>
              <a:sym typeface="Arial"/>
            </a:endParaRPr>
          </a:p>
        </p:txBody>
      </p:sp>
      <p:pic>
        <p:nvPicPr>
          <p:cNvPr id="213" name="Google Shape;213;p26"/>
          <p:cNvPicPr preferRelativeResize="0"/>
          <p:nvPr/>
        </p:nvPicPr>
        <p:blipFill rotWithShape="1">
          <a:blip r:embed="rId3">
            <a:alphaModFix/>
          </a:blip>
          <a:srcRect b="0" l="0" r="0" t="0"/>
          <a:stretch/>
        </p:blipFill>
        <p:spPr>
          <a:xfrm>
            <a:off x="5486400" y="1174750"/>
            <a:ext cx="3200400" cy="2463800"/>
          </a:xfrm>
          <a:prstGeom prst="rect">
            <a:avLst/>
          </a:prstGeom>
          <a:noFill/>
          <a:ln>
            <a:noFill/>
          </a:ln>
        </p:spPr>
      </p:pic>
      <p:graphicFrame>
        <p:nvGraphicFramePr>
          <p:cNvPr id="214" name="Google Shape;214;p26"/>
          <p:cNvGraphicFramePr/>
          <p:nvPr/>
        </p:nvGraphicFramePr>
        <p:xfrm>
          <a:off x="1371600" y="3810000"/>
          <a:ext cx="3000000" cy="3000000"/>
        </p:xfrm>
        <a:graphic>
          <a:graphicData uri="http://schemas.openxmlformats.org/drawingml/2006/table">
            <a:tbl>
              <a:tblPr>
                <a:noFill/>
                <a:tableStyleId>{157874F4-2FB8-4B37-BF14-6778E8B20889}</a:tableStyleId>
              </a:tblPr>
              <a:tblGrid>
                <a:gridCol w="4730750"/>
                <a:gridCol w="755650"/>
                <a:gridCol w="8382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Statement</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True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False</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00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An angle supplementary to ∠WAU measures 50°.</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016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An angle complementary to ∠WAX measures 40°.</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14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An angle vertical to ∠YAU measures 50°.</a:t>
                      </a:r>
                      <a:endParaRPr sz="1400" u="none" cap="none" strike="noStrike"/>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675" marB="45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215" name="Google Shape;215;p26"/>
          <p:cNvGrpSpPr/>
          <p:nvPr/>
        </p:nvGrpSpPr>
        <p:grpSpPr>
          <a:xfrm>
            <a:off x="7259637" y="-30162"/>
            <a:ext cx="1939925" cy="1176337"/>
            <a:chOff x="7259637" y="-30162"/>
            <a:chExt cx="1939925" cy="1176337"/>
          </a:xfrm>
        </p:grpSpPr>
        <p:pic>
          <p:nvPicPr>
            <p:cNvPr id="216" name="Google Shape;216;p26"/>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17" name="Google Shape;217;p2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18" name="Google Shape;218;p26"/>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nvSpPr>
        <p:spPr>
          <a:xfrm>
            <a:off x="685800" y="1417637"/>
            <a:ext cx="8001000" cy="3540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correctly identifies each statement as being either true or false. True choices will be correct angle measures such as False choices will be incorrect angle measure about the computation and comparative statements of the angles.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T, T, T</a:t>
            </a:r>
            <a:endParaRPr b="0" i="0" sz="1400" u="none" cap="none" strike="noStrike">
              <a:solidFill>
                <a:srgbClr val="000000"/>
              </a:solidFill>
              <a:latin typeface="Arial"/>
              <a:ea typeface="Arial"/>
              <a:cs typeface="Arial"/>
              <a:sym typeface="Arial"/>
            </a:endParaRPr>
          </a:p>
        </p:txBody>
      </p:sp>
      <p:grpSp>
        <p:nvGrpSpPr>
          <p:cNvPr id="224" name="Google Shape;224;p27"/>
          <p:cNvGrpSpPr/>
          <p:nvPr/>
        </p:nvGrpSpPr>
        <p:grpSpPr>
          <a:xfrm>
            <a:off x="6345237" y="-30162"/>
            <a:ext cx="2865437" cy="1116012"/>
            <a:chOff x="6345237" y="-30162"/>
            <a:chExt cx="2865437" cy="1116012"/>
          </a:xfrm>
        </p:grpSpPr>
        <p:pic>
          <p:nvPicPr>
            <p:cNvPr id="225" name="Google Shape;225;p2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26" name="Google Shape;226;p2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8"/>
          <p:cNvSpPr txBox="1"/>
          <p:nvPr/>
        </p:nvSpPr>
        <p:spPr>
          <a:xfrm>
            <a:off x="447675" y="1230312"/>
            <a:ext cx="4800600" cy="224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Lines </a:t>
            </a:r>
            <a:r>
              <a:rPr b="0" i="1" lang="en-US" sz="2800" u="none" cap="none" strike="noStrike">
                <a:solidFill>
                  <a:schemeClr val="dk1"/>
                </a:solidFill>
                <a:latin typeface="Calibri"/>
                <a:ea typeface="Calibri"/>
                <a:cs typeface="Calibri"/>
                <a:sym typeface="Calibri"/>
              </a:rPr>
              <a:t>XU </a:t>
            </a:r>
            <a:r>
              <a:rPr b="0" i="0" lang="en-US" sz="2800" u="none" cap="none" strike="noStrike">
                <a:solidFill>
                  <a:schemeClr val="dk1"/>
                </a:solidFill>
                <a:latin typeface="Calibri"/>
                <a:ea typeface="Calibri"/>
                <a:cs typeface="Calibri"/>
                <a:sym typeface="Calibri"/>
              </a:rPr>
              <a:t>and </a:t>
            </a:r>
            <a:r>
              <a:rPr b="0" i="1" lang="en-US" sz="2800" u="none" cap="none" strike="noStrike">
                <a:solidFill>
                  <a:schemeClr val="dk1"/>
                </a:solidFill>
                <a:latin typeface="Calibri"/>
                <a:ea typeface="Calibri"/>
                <a:cs typeface="Calibri"/>
                <a:sym typeface="Calibri"/>
              </a:rPr>
              <a:t>WY </a:t>
            </a:r>
            <a:r>
              <a:rPr b="0" i="0" lang="en-US" sz="2800" u="none" cap="none" strike="noStrike">
                <a:solidFill>
                  <a:schemeClr val="dk1"/>
                </a:solidFill>
                <a:latin typeface="Calibri"/>
                <a:ea typeface="Calibri"/>
                <a:cs typeface="Calibri"/>
                <a:sym typeface="Calibri"/>
              </a:rPr>
              <a:t>intersect at point </a:t>
            </a:r>
            <a:r>
              <a:rPr b="0" i="1" lang="en-US" sz="2800" u="none" cap="none" strike="noStrike">
                <a:solidFill>
                  <a:schemeClr val="dk1"/>
                </a:solidFill>
                <a:latin typeface="Calibri"/>
                <a:ea typeface="Calibri"/>
                <a:cs typeface="Calibri"/>
                <a:sym typeface="Calibri"/>
              </a:rPr>
              <a:t>A</a:t>
            </a:r>
            <a:r>
              <a:rPr b="0" i="0" lang="en-US" sz="2800" u="none" cap="none" strike="noStrike">
                <a:solidFill>
                  <a:schemeClr val="dk1"/>
                </a:solidFill>
                <a:latin typeface="Calibri"/>
                <a:ea typeface="Calibri"/>
                <a:cs typeface="Calibri"/>
                <a:sym typeface="Calibri"/>
              </a:rPr>
              <a:t>. Based on the diagram, determine whether each statement is true. Select True or False for each statement. 	</a:t>
            </a:r>
            <a:endParaRPr b="0" i="0" sz="1400" u="none" cap="none" strike="noStrike">
              <a:solidFill>
                <a:srgbClr val="000000"/>
              </a:solidFill>
              <a:latin typeface="Arial"/>
              <a:ea typeface="Arial"/>
              <a:cs typeface="Arial"/>
              <a:sym typeface="Arial"/>
            </a:endParaRPr>
          </a:p>
        </p:txBody>
      </p:sp>
      <p:pic>
        <p:nvPicPr>
          <p:cNvPr id="232" name="Google Shape;232;p28"/>
          <p:cNvPicPr preferRelativeResize="0"/>
          <p:nvPr/>
        </p:nvPicPr>
        <p:blipFill rotWithShape="1">
          <a:blip r:embed="rId3">
            <a:alphaModFix/>
          </a:blip>
          <a:srcRect b="0" l="0" r="0" t="0"/>
          <a:stretch/>
        </p:blipFill>
        <p:spPr>
          <a:xfrm>
            <a:off x="5248275" y="1295400"/>
            <a:ext cx="3290887" cy="2533650"/>
          </a:xfrm>
          <a:prstGeom prst="rect">
            <a:avLst/>
          </a:prstGeom>
          <a:noFill/>
          <a:ln>
            <a:noFill/>
          </a:ln>
        </p:spPr>
      </p:pic>
      <p:graphicFrame>
        <p:nvGraphicFramePr>
          <p:cNvPr id="233" name="Google Shape;233;p28"/>
          <p:cNvGraphicFramePr/>
          <p:nvPr/>
        </p:nvGraphicFramePr>
        <p:xfrm>
          <a:off x="1447800" y="4098925"/>
          <a:ext cx="3000000" cy="3000000"/>
        </p:xfrm>
        <a:graphic>
          <a:graphicData uri="http://schemas.openxmlformats.org/drawingml/2006/table">
            <a:tbl>
              <a:tblPr>
                <a:noFill/>
                <a:tableStyleId>{157874F4-2FB8-4B37-BF14-6778E8B20889}</a:tableStyleId>
              </a:tblPr>
              <a:tblGrid>
                <a:gridCol w="4730750"/>
                <a:gridCol w="755650"/>
                <a:gridCol w="838200"/>
              </a:tblGrid>
              <a:tr h="396875">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Statement</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True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False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4132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m∠XAZ = 180° − m∠ZAY − m∠YAU</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m∠WAZ = m∠WAY − m∠ZAY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73075">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m∠WAU = m∠XAZ − m∠ZAY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pSp>
        <p:nvGrpSpPr>
          <p:cNvPr id="234" name="Google Shape;234;p28"/>
          <p:cNvGrpSpPr/>
          <p:nvPr/>
        </p:nvGrpSpPr>
        <p:grpSpPr>
          <a:xfrm>
            <a:off x="7259637" y="-30162"/>
            <a:ext cx="1939925" cy="1176337"/>
            <a:chOff x="7259637" y="-30162"/>
            <a:chExt cx="1939925" cy="1176337"/>
          </a:xfrm>
        </p:grpSpPr>
        <p:pic>
          <p:nvPicPr>
            <p:cNvPr id="235" name="Google Shape;235;p28"/>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36" name="Google Shape;236;p2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#7</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37" name="Google Shape;237;p28"/>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9"/>
          <p:cNvSpPr txBox="1"/>
          <p:nvPr/>
        </p:nvSpPr>
        <p:spPr>
          <a:xfrm>
            <a:off x="838200" y="1417637"/>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identifies each statement as being either true or false.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T, T, F</a:t>
            </a:r>
            <a:endParaRPr b="0" i="0" sz="1400" u="none" cap="none" strike="noStrike">
              <a:solidFill>
                <a:srgbClr val="000000"/>
              </a:solidFill>
              <a:latin typeface="Arial"/>
              <a:ea typeface="Arial"/>
              <a:cs typeface="Arial"/>
              <a:sym typeface="Arial"/>
            </a:endParaRPr>
          </a:p>
        </p:txBody>
      </p:sp>
      <p:grpSp>
        <p:nvGrpSpPr>
          <p:cNvPr id="243" name="Google Shape;243;p29"/>
          <p:cNvGrpSpPr/>
          <p:nvPr/>
        </p:nvGrpSpPr>
        <p:grpSpPr>
          <a:xfrm>
            <a:off x="6345237" y="-30162"/>
            <a:ext cx="2865437" cy="1116012"/>
            <a:chOff x="6345237" y="-30162"/>
            <a:chExt cx="2865437" cy="1116012"/>
          </a:xfrm>
        </p:grpSpPr>
        <p:pic>
          <p:nvPicPr>
            <p:cNvPr id="244" name="Google Shape;244;p2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45" name="Google Shape;245;p2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0"/>
          <p:cNvSpPr/>
          <p:nvPr/>
        </p:nvSpPr>
        <p:spPr>
          <a:xfrm>
            <a:off x="433387" y="1036637"/>
            <a:ext cx="4803775" cy="2492375"/>
          </a:xfrm>
          <a:prstGeom prst="rect">
            <a:avLst/>
          </a:prstGeom>
          <a:blipFill rotWithShape="1">
            <a:blip r:embed="rId3">
              <a:alphaModFix/>
            </a:blip>
            <a:stretch>
              <a:fillRect b="-5376" l="-2154" r="0" t="-195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nvGrpSpPr>
          <p:cNvPr id="251" name="Google Shape;251;p30"/>
          <p:cNvGrpSpPr/>
          <p:nvPr/>
        </p:nvGrpSpPr>
        <p:grpSpPr>
          <a:xfrm>
            <a:off x="7259637" y="-30162"/>
            <a:ext cx="1939925" cy="1176337"/>
            <a:chOff x="7259637" y="-30162"/>
            <a:chExt cx="1939925" cy="1176337"/>
          </a:xfrm>
        </p:grpSpPr>
        <p:pic>
          <p:nvPicPr>
            <p:cNvPr id="252" name="Google Shape;252;p30"/>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53" name="Google Shape;253;p30"/>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54" name="Google Shape;254;p30"/>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pic>
        <p:nvPicPr>
          <p:cNvPr id="255" name="Google Shape;255;p30"/>
          <p:cNvPicPr preferRelativeResize="0"/>
          <p:nvPr/>
        </p:nvPicPr>
        <p:blipFill rotWithShape="1">
          <a:blip r:embed="rId6">
            <a:alphaModFix/>
          </a:blip>
          <a:srcRect b="0" l="0" r="0" t="0"/>
          <a:stretch/>
        </p:blipFill>
        <p:spPr>
          <a:xfrm>
            <a:off x="5203825" y="1044575"/>
            <a:ext cx="2914650" cy="2819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1"/>
          <p:cNvSpPr txBox="1"/>
          <p:nvPr/>
        </p:nvSpPr>
        <p:spPr>
          <a:xfrm>
            <a:off x="838200" y="1417637"/>
            <a:ext cx="80010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correctly determines the measure of the angle.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80</a:t>
            </a:r>
            <a:endParaRPr b="0" i="0" sz="1400" u="none" cap="none" strike="noStrike">
              <a:solidFill>
                <a:srgbClr val="000000"/>
              </a:solidFill>
              <a:latin typeface="Arial"/>
              <a:ea typeface="Arial"/>
              <a:cs typeface="Arial"/>
              <a:sym typeface="Arial"/>
            </a:endParaRPr>
          </a:p>
        </p:txBody>
      </p:sp>
      <p:grpSp>
        <p:nvGrpSpPr>
          <p:cNvPr id="261" name="Google Shape;261;p31"/>
          <p:cNvGrpSpPr/>
          <p:nvPr/>
        </p:nvGrpSpPr>
        <p:grpSpPr>
          <a:xfrm>
            <a:off x="6345237" y="-30162"/>
            <a:ext cx="2865437" cy="1116012"/>
            <a:chOff x="6345237" y="-30162"/>
            <a:chExt cx="2865437" cy="1116012"/>
          </a:xfrm>
        </p:grpSpPr>
        <p:pic>
          <p:nvPicPr>
            <p:cNvPr id="262" name="Google Shape;262;p31"/>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63" name="Google Shape;263;p3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2"/>
          <p:cNvSpPr txBox="1"/>
          <p:nvPr/>
        </p:nvSpPr>
        <p:spPr>
          <a:xfrm>
            <a:off x="762000" y="1524000"/>
            <a:ext cx="7620000" cy="9540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Consider this figure. Enter the measure of ∠</a:t>
            </a:r>
            <a:r>
              <a:rPr b="0" i="1" lang="en-US" sz="2800" u="none" cap="none" strike="noStrike">
                <a:solidFill>
                  <a:srgbClr val="000000"/>
                </a:solidFill>
                <a:latin typeface="Calibri"/>
                <a:ea typeface="Calibri"/>
                <a:cs typeface="Calibri"/>
                <a:sym typeface="Calibri"/>
              </a:rPr>
              <a:t>YVZ</a:t>
            </a:r>
            <a:r>
              <a:rPr b="0" i="0" lang="en-US" sz="2800" u="none" cap="none" strike="noStrike">
                <a:solidFill>
                  <a:srgbClr val="000000"/>
                </a:solidFill>
                <a:latin typeface="Calibri"/>
                <a:ea typeface="Calibri"/>
                <a:cs typeface="Calibri"/>
                <a:sym typeface="Calibri"/>
              </a:rPr>
              <a:t>, in degrees. 	</a:t>
            </a:r>
            <a:endParaRPr b="0" i="0" sz="1400" u="none" cap="none" strike="noStrike">
              <a:solidFill>
                <a:srgbClr val="000000"/>
              </a:solidFill>
              <a:latin typeface="Arial"/>
              <a:ea typeface="Arial"/>
              <a:cs typeface="Arial"/>
              <a:sym typeface="Arial"/>
            </a:endParaRPr>
          </a:p>
        </p:txBody>
      </p:sp>
      <p:pic>
        <p:nvPicPr>
          <p:cNvPr id="269" name="Google Shape;269;p32"/>
          <p:cNvPicPr preferRelativeResize="0"/>
          <p:nvPr/>
        </p:nvPicPr>
        <p:blipFill rotWithShape="1">
          <a:blip r:embed="rId3">
            <a:alphaModFix/>
          </a:blip>
          <a:srcRect b="0" l="0" r="0" t="0"/>
          <a:stretch/>
        </p:blipFill>
        <p:spPr>
          <a:xfrm>
            <a:off x="3017837" y="2584450"/>
            <a:ext cx="3108325" cy="2984500"/>
          </a:xfrm>
          <a:prstGeom prst="rect">
            <a:avLst/>
          </a:prstGeom>
          <a:noFill/>
          <a:ln>
            <a:noFill/>
          </a:ln>
        </p:spPr>
      </p:pic>
      <p:grpSp>
        <p:nvGrpSpPr>
          <p:cNvPr id="270" name="Google Shape;270;p32"/>
          <p:cNvGrpSpPr/>
          <p:nvPr/>
        </p:nvGrpSpPr>
        <p:grpSpPr>
          <a:xfrm>
            <a:off x="7259637" y="-30162"/>
            <a:ext cx="1939925" cy="1176337"/>
            <a:chOff x="7259637" y="-30162"/>
            <a:chExt cx="1939925" cy="1176337"/>
          </a:xfrm>
        </p:grpSpPr>
        <p:pic>
          <p:nvPicPr>
            <p:cNvPr id="271" name="Google Shape;271;p32"/>
            <p:cNvPicPr preferRelativeResize="0"/>
            <p:nvPr/>
          </p:nvPicPr>
          <p:blipFill rotWithShape="1">
            <a:blip r:embed="rId4">
              <a:alphaModFix/>
            </a:blip>
            <a:srcRect b="0" l="0" r="0" t="0"/>
            <a:stretch/>
          </p:blipFill>
          <p:spPr>
            <a:xfrm>
              <a:off x="7259637" y="-30162"/>
              <a:ext cx="1939925" cy="1176337"/>
            </a:xfrm>
            <a:prstGeom prst="rect">
              <a:avLst/>
            </a:prstGeom>
            <a:noFill/>
            <a:ln>
              <a:noFill/>
            </a:ln>
          </p:spPr>
        </p:pic>
        <p:sp>
          <p:nvSpPr>
            <p:cNvPr id="272" name="Google Shape;272;p32"/>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#9</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73" name="Google Shape;273;p32"/>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3"/>
          <p:cNvSpPr txBox="1"/>
          <p:nvPr/>
        </p:nvSpPr>
        <p:spPr>
          <a:xfrm>
            <a:off x="457200" y="17526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The student enters the correct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Answer: 56 	</a:t>
            </a:r>
            <a:endParaRPr b="0" i="0" sz="1400" u="none" cap="none" strike="noStrike">
              <a:solidFill>
                <a:srgbClr val="000000"/>
              </a:solidFill>
              <a:latin typeface="Arial"/>
              <a:ea typeface="Arial"/>
              <a:cs typeface="Arial"/>
              <a:sym typeface="Arial"/>
            </a:endParaRPr>
          </a:p>
        </p:txBody>
      </p:sp>
      <p:grpSp>
        <p:nvGrpSpPr>
          <p:cNvPr id="279" name="Google Shape;279;p33"/>
          <p:cNvGrpSpPr/>
          <p:nvPr/>
        </p:nvGrpSpPr>
        <p:grpSpPr>
          <a:xfrm>
            <a:off x="6345237" y="-30162"/>
            <a:ext cx="2865437" cy="1116012"/>
            <a:chOff x="6345237" y="-30162"/>
            <a:chExt cx="2865437" cy="1116012"/>
          </a:xfrm>
        </p:grpSpPr>
        <p:pic>
          <p:nvPicPr>
            <p:cNvPr id="280" name="Google Shape;280;p33"/>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281" name="Google Shape;281;p3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#9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4"/>
          <p:cNvSpPr txBox="1"/>
          <p:nvPr/>
        </p:nvSpPr>
        <p:spPr>
          <a:xfrm>
            <a:off x="457200" y="1417637"/>
            <a:ext cx="8229600" cy="13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This is the floor plan of Julie’s bedroom. Enter the amount of carpet, in square feet, needed to completely cover Julie’s bedroom floor. 	</a:t>
            </a:r>
            <a:endParaRPr b="0" i="0" sz="1400" u="none" cap="none" strike="noStrike">
              <a:solidFill>
                <a:srgbClr val="000000"/>
              </a:solidFill>
              <a:latin typeface="Arial"/>
              <a:ea typeface="Arial"/>
              <a:cs typeface="Arial"/>
              <a:sym typeface="Arial"/>
            </a:endParaRPr>
          </a:p>
        </p:txBody>
      </p:sp>
      <p:pic>
        <p:nvPicPr>
          <p:cNvPr id="287" name="Google Shape;287;p34"/>
          <p:cNvPicPr preferRelativeResize="0"/>
          <p:nvPr/>
        </p:nvPicPr>
        <p:blipFill rotWithShape="1">
          <a:blip r:embed="rId3">
            <a:alphaModFix/>
          </a:blip>
          <a:srcRect b="0" l="0" r="0" t="0"/>
          <a:stretch/>
        </p:blipFill>
        <p:spPr>
          <a:xfrm>
            <a:off x="2057400" y="3087687"/>
            <a:ext cx="4389437" cy="3194050"/>
          </a:xfrm>
          <a:prstGeom prst="rect">
            <a:avLst/>
          </a:prstGeom>
          <a:noFill/>
          <a:ln>
            <a:noFill/>
          </a:ln>
        </p:spPr>
      </p:pic>
      <p:grpSp>
        <p:nvGrpSpPr>
          <p:cNvPr id="288" name="Google Shape;288;p34"/>
          <p:cNvGrpSpPr/>
          <p:nvPr/>
        </p:nvGrpSpPr>
        <p:grpSpPr>
          <a:xfrm>
            <a:off x="6881812" y="-30162"/>
            <a:ext cx="2317750" cy="1176337"/>
            <a:chOff x="6881812" y="-30162"/>
            <a:chExt cx="2317750" cy="1176337"/>
          </a:xfrm>
        </p:grpSpPr>
        <p:pic>
          <p:nvPicPr>
            <p:cNvPr id="289" name="Google Shape;289;p34"/>
            <p:cNvPicPr preferRelativeResize="0"/>
            <p:nvPr/>
          </p:nvPicPr>
          <p:blipFill rotWithShape="1">
            <a:blip r:embed="rId4">
              <a:alphaModFix/>
            </a:blip>
            <a:srcRect b="0" l="0" r="0" t="0"/>
            <a:stretch/>
          </p:blipFill>
          <p:spPr>
            <a:xfrm>
              <a:off x="6881812" y="-30162"/>
              <a:ext cx="2317750" cy="1176337"/>
            </a:xfrm>
            <a:prstGeom prst="rect">
              <a:avLst/>
            </a:prstGeom>
            <a:noFill/>
            <a:ln>
              <a:noFill/>
            </a:ln>
          </p:spPr>
        </p:pic>
        <p:sp>
          <p:nvSpPr>
            <p:cNvPr id="290" name="Google Shape;290;p34"/>
            <p:cNvSpPr txBox="1"/>
            <p:nvPr/>
          </p:nvSpPr>
          <p:spPr>
            <a:xfrm>
              <a:off x="7162800" y="0"/>
              <a:ext cx="1981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#10</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291" name="Google Shape;291;p34"/>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5"/>
          <p:cNvSpPr txBox="1"/>
          <p:nvPr/>
        </p:nvSpPr>
        <p:spPr>
          <a:xfrm>
            <a:off x="609600" y="1600200"/>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the correct area.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46</a:t>
            </a:r>
            <a:endParaRPr b="0" i="0" sz="1400" u="none" cap="none" strike="noStrike">
              <a:solidFill>
                <a:srgbClr val="000000"/>
              </a:solidFill>
              <a:latin typeface="Arial"/>
              <a:ea typeface="Arial"/>
              <a:cs typeface="Arial"/>
              <a:sym typeface="Arial"/>
            </a:endParaRPr>
          </a:p>
        </p:txBody>
      </p:sp>
      <p:pic>
        <p:nvPicPr>
          <p:cNvPr id="297" name="Google Shape;297;p35"/>
          <p:cNvPicPr preferRelativeResize="0"/>
          <p:nvPr/>
        </p:nvPicPr>
        <p:blipFill rotWithShape="1">
          <a:blip r:embed="rId3">
            <a:alphaModFix/>
          </a:blip>
          <a:srcRect b="0" l="0" r="0" t="0"/>
          <a:stretch/>
        </p:blipFill>
        <p:spPr>
          <a:xfrm>
            <a:off x="2362200" y="2895600"/>
            <a:ext cx="185737" cy="457200"/>
          </a:xfrm>
          <a:prstGeom prst="rect">
            <a:avLst/>
          </a:prstGeom>
          <a:noFill/>
          <a:ln>
            <a:noFill/>
          </a:ln>
        </p:spPr>
      </p:pic>
      <p:grpSp>
        <p:nvGrpSpPr>
          <p:cNvPr id="298" name="Google Shape;298;p35"/>
          <p:cNvGrpSpPr/>
          <p:nvPr/>
        </p:nvGrpSpPr>
        <p:grpSpPr>
          <a:xfrm>
            <a:off x="6345237" y="-30162"/>
            <a:ext cx="2981325" cy="1116012"/>
            <a:chOff x="6345237" y="-30162"/>
            <a:chExt cx="2981325" cy="1116012"/>
          </a:xfrm>
        </p:grpSpPr>
        <p:pic>
          <p:nvPicPr>
            <p:cNvPr id="299" name="Google Shape;299;p35"/>
            <p:cNvPicPr preferRelativeResize="0"/>
            <p:nvPr/>
          </p:nvPicPr>
          <p:blipFill rotWithShape="1">
            <a:blip r:embed="rId4">
              <a:alphaModFix/>
            </a:blip>
            <a:srcRect b="0" l="0" r="0" t="0"/>
            <a:stretch/>
          </p:blipFill>
          <p:spPr>
            <a:xfrm>
              <a:off x="6345237" y="-30162"/>
              <a:ext cx="2981325" cy="1116012"/>
            </a:xfrm>
            <a:prstGeom prst="rect">
              <a:avLst/>
            </a:prstGeom>
            <a:noFill/>
            <a:ln>
              <a:noFill/>
            </a:ln>
          </p:spPr>
        </p:pic>
        <p:sp>
          <p:nvSpPr>
            <p:cNvPr id="300" name="Google Shape;300;p3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#10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6"/>
          <p:cNvSpPr txBox="1"/>
          <p:nvPr/>
        </p:nvSpPr>
        <p:spPr>
          <a:xfrm>
            <a:off x="457200" y="1417637"/>
            <a:ext cx="8229600" cy="52625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figure shown is created by joining three rectangles.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Enter the area of the figure, in square centimeters. Round to the nearest hundredth.	</a:t>
            </a:r>
            <a:endParaRPr b="0" i="0" sz="1400" u="none" cap="none" strike="noStrike">
              <a:solidFill>
                <a:srgbClr val="000000"/>
              </a:solidFill>
              <a:latin typeface="Arial"/>
              <a:ea typeface="Arial"/>
              <a:cs typeface="Arial"/>
              <a:sym typeface="Arial"/>
            </a:endParaRPr>
          </a:p>
        </p:txBody>
      </p:sp>
      <p:pic>
        <p:nvPicPr>
          <p:cNvPr id="306" name="Google Shape;306;p36"/>
          <p:cNvPicPr preferRelativeResize="0"/>
          <p:nvPr/>
        </p:nvPicPr>
        <p:blipFill rotWithShape="1">
          <a:blip r:embed="rId3">
            <a:alphaModFix/>
          </a:blip>
          <a:srcRect b="0" l="0" r="0" t="0"/>
          <a:stretch/>
        </p:blipFill>
        <p:spPr>
          <a:xfrm>
            <a:off x="2057400" y="2339975"/>
            <a:ext cx="4389437" cy="3194050"/>
          </a:xfrm>
          <a:prstGeom prst="rect">
            <a:avLst/>
          </a:prstGeom>
          <a:noFill/>
          <a:ln>
            <a:noFill/>
          </a:ln>
        </p:spPr>
      </p:pic>
      <p:grpSp>
        <p:nvGrpSpPr>
          <p:cNvPr id="307" name="Google Shape;307;p36"/>
          <p:cNvGrpSpPr/>
          <p:nvPr/>
        </p:nvGrpSpPr>
        <p:grpSpPr>
          <a:xfrm>
            <a:off x="6881812" y="-30162"/>
            <a:ext cx="2317750" cy="1176337"/>
            <a:chOff x="6881812" y="-30162"/>
            <a:chExt cx="2317750" cy="1176337"/>
          </a:xfrm>
        </p:grpSpPr>
        <p:pic>
          <p:nvPicPr>
            <p:cNvPr id="308" name="Google Shape;308;p36"/>
            <p:cNvPicPr preferRelativeResize="0"/>
            <p:nvPr/>
          </p:nvPicPr>
          <p:blipFill rotWithShape="1">
            <a:blip r:embed="rId4">
              <a:alphaModFix/>
            </a:blip>
            <a:srcRect b="0" l="0" r="0" t="0"/>
            <a:stretch/>
          </p:blipFill>
          <p:spPr>
            <a:xfrm>
              <a:off x="6881812" y="-30162"/>
              <a:ext cx="2317750" cy="1176337"/>
            </a:xfrm>
            <a:prstGeom prst="rect">
              <a:avLst/>
            </a:prstGeom>
            <a:noFill/>
            <a:ln>
              <a:noFill/>
            </a:ln>
          </p:spPr>
        </p:pic>
        <p:sp>
          <p:nvSpPr>
            <p:cNvPr id="309" name="Google Shape;309;p36"/>
            <p:cNvSpPr txBox="1"/>
            <p:nvPr/>
          </p:nvSpPr>
          <p:spPr>
            <a:xfrm>
              <a:off x="7162800" y="0"/>
              <a:ext cx="1981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310" name="Google Shape;310;p36"/>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7"/>
          <p:cNvSpPr txBox="1"/>
          <p:nvPr/>
        </p:nvSpPr>
        <p:spPr>
          <a:xfrm>
            <a:off x="609600" y="1600200"/>
            <a:ext cx="79248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The student enters the correct area.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46.75</a:t>
            </a:r>
            <a:endParaRPr b="0" i="0" sz="1400" u="none" cap="none" strike="noStrike">
              <a:solidFill>
                <a:srgbClr val="000000"/>
              </a:solidFill>
              <a:latin typeface="Arial"/>
              <a:ea typeface="Arial"/>
              <a:cs typeface="Arial"/>
              <a:sym typeface="Arial"/>
            </a:endParaRPr>
          </a:p>
        </p:txBody>
      </p:sp>
      <p:grpSp>
        <p:nvGrpSpPr>
          <p:cNvPr id="316" name="Google Shape;316;p37"/>
          <p:cNvGrpSpPr/>
          <p:nvPr/>
        </p:nvGrpSpPr>
        <p:grpSpPr>
          <a:xfrm>
            <a:off x="6345237" y="-30162"/>
            <a:ext cx="2981325" cy="1116012"/>
            <a:chOff x="6345237" y="-30162"/>
            <a:chExt cx="2981325" cy="1116012"/>
          </a:xfrm>
        </p:grpSpPr>
        <p:pic>
          <p:nvPicPr>
            <p:cNvPr id="317" name="Google Shape;317;p37"/>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18" name="Google Shape;318;p3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8"/>
          <p:cNvSpPr txBox="1"/>
          <p:nvPr/>
        </p:nvSpPr>
        <p:spPr>
          <a:xfrm>
            <a:off x="457200" y="1076325"/>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figure shows a set of concrete stairs to be built. Enter the amount of concrete, in cubic feet, needed to build the stairs. Round your answer to the nearest hundredth. </a:t>
            </a:r>
            <a:endParaRPr b="0" i="0" sz="1400" u="none" cap="none" strike="noStrike">
              <a:solidFill>
                <a:srgbClr val="000000"/>
              </a:solidFill>
              <a:latin typeface="Arial"/>
              <a:ea typeface="Arial"/>
              <a:cs typeface="Arial"/>
              <a:sym typeface="Arial"/>
            </a:endParaRPr>
          </a:p>
        </p:txBody>
      </p:sp>
      <p:pic>
        <p:nvPicPr>
          <p:cNvPr id="324" name="Google Shape;324;p38"/>
          <p:cNvPicPr preferRelativeResize="0"/>
          <p:nvPr/>
        </p:nvPicPr>
        <p:blipFill rotWithShape="1">
          <a:blip r:embed="rId3">
            <a:alphaModFix/>
          </a:blip>
          <a:srcRect b="0" l="0" r="0" t="0"/>
          <a:stretch/>
        </p:blipFill>
        <p:spPr>
          <a:xfrm>
            <a:off x="1752600" y="2892425"/>
            <a:ext cx="5394325" cy="2901950"/>
          </a:xfrm>
          <a:prstGeom prst="rect">
            <a:avLst/>
          </a:prstGeom>
          <a:noFill/>
          <a:ln>
            <a:noFill/>
          </a:ln>
        </p:spPr>
      </p:pic>
      <p:grpSp>
        <p:nvGrpSpPr>
          <p:cNvPr id="325" name="Google Shape;325;p38"/>
          <p:cNvGrpSpPr/>
          <p:nvPr/>
        </p:nvGrpSpPr>
        <p:grpSpPr>
          <a:xfrm>
            <a:off x="6954837" y="-30162"/>
            <a:ext cx="2244725" cy="1176337"/>
            <a:chOff x="6954837" y="-30162"/>
            <a:chExt cx="2244725" cy="1176337"/>
          </a:xfrm>
        </p:grpSpPr>
        <p:pic>
          <p:nvPicPr>
            <p:cNvPr id="326" name="Google Shape;326;p38"/>
            <p:cNvPicPr preferRelativeResize="0"/>
            <p:nvPr/>
          </p:nvPicPr>
          <p:blipFill rotWithShape="1">
            <a:blip r:embed="rId4">
              <a:alphaModFix/>
            </a:blip>
            <a:srcRect b="0" l="0" r="0" t="0"/>
            <a:stretch/>
          </p:blipFill>
          <p:spPr>
            <a:xfrm>
              <a:off x="6954837" y="-30162"/>
              <a:ext cx="2244725" cy="1176337"/>
            </a:xfrm>
            <a:prstGeom prst="rect">
              <a:avLst/>
            </a:prstGeom>
            <a:noFill/>
            <a:ln>
              <a:noFill/>
            </a:ln>
          </p:spPr>
        </p:pic>
        <p:sp>
          <p:nvSpPr>
            <p:cNvPr id="327" name="Google Shape;327;p38"/>
            <p:cNvSpPr txBox="1"/>
            <p:nvPr/>
          </p:nvSpPr>
          <p:spPr>
            <a:xfrm>
              <a:off x="7239000" y="0"/>
              <a:ext cx="19050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328" name="Google Shape;328;p38"/>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9"/>
          <p:cNvSpPr txBox="1"/>
          <p:nvPr/>
        </p:nvSpPr>
        <p:spPr>
          <a:xfrm>
            <a:off x="609600" y="1417637"/>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provides a correct surface area or volume.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5.82</a:t>
            </a:r>
            <a:endParaRPr b="0" i="0" sz="1400" u="none" cap="none" strike="noStrike">
              <a:solidFill>
                <a:srgbClr val="000000"/>
              </a:solidFill>
              <a:latin typeface="Arial"/>
              <a:ea typeface="Arial"/>
              <a:cs typeface="Arial"/>
              <a:sym typeface="Arial"/>
            </a:endParaRPr>
          </a:p>
        </p:txBody>
      </p:sp>
      <p:grpSp>
        <p:nvGrpSpPr>
          <p:cNvPr id="334" name="Google Shape;334;p39"/>
          <p:cNvGrpSpPr/>
          <p:nvPr/>
        </p:nvGrpSpPr>
        <p:grpSpPr>
          <a:xfrm>
            <a:off x="6345237" y="-30162"/>
            <a:ext cx="2981325" cy="1116012"/>
            <a:chOff x="6345237" y="-30162"/>
            <a:chExt cx="2981325" cy="1116012"/>
          </a:xfrm>
        </p:grpSpPr>
        <p:pic>
          <p:nvPicPr>
            <p:cNvPr id="335" name="Google Shape;335;p39"/>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36" name="Google Shape;336;p3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0"/>
          <p:cNvSpPr txBox="1"/>
          <p:nvPr/>
        </p:nvSpPr>
        <p:spPr>
          <a:xfrm>
            <a:off x="381000" y="1177925"/>
            <a:ext cx="8229600" cy="1385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figure shown is created by joining two right rectangular prisms. Enter the volume of the figure, in cubic centimeters. 	</a:t>
            </a:r>
            <a:endParaRPr b="0" i="0" sz="1400" u="none" cap="none" strike="noStrike">
              <a:solidFill>
                <a:srgbClr val="000000"/>
              </a:solidFill>
              <a:latin typeface="Arial"/>
              <a:ea typeface="Arial"/>
              <a:cs typeface="Arial"/>
              <a:sym typeface="Arial"/>
            </a:endParaRPr>
          </a:p>
        </p:txBody>
      </p:sp>
      <p:pic>
        <p:nvPicPr>
          <p:cNvPr id="342" name="Google Shape;342;p40"/>
          <p:cNvPicPr preferRelativeResize="0"/>
          <p:nvPr/>
        </p:nvPicPr>
        <p:blipFill rotWithShape="1">
          <a:blip r:embed="rId3">
            <a:alphaModFix/>
          </a:blip>
          <a:srcRect b="0" l="0" r="0" t="0"/>
          <a:stretch/>
        </p:blipFill>
        <p:spPr>
          <a:xfrm>
            <a:off x="1676400" y="2892425"/>
            <a:ext cx="5638800" cy="3395662"/>
          </a:xfrm>
          <a:prstGeom prst="rect">
            <a:avLst/>
          </a:prstGeom>
          <a:noFill/>
          <a:ln>
            <a:noFill/>
          </a:ln>
        </p:spPr>
      </p:pic>
      <p:grpSp>
        <p:nvGrpSpPr>
          <p:cNvPr id="343" name="Google Shape;343;p40"/>
          <p:cNvGrpSpPr/>
          <p:nvPr/>
        </p:nvGrpSpPr>
        <p:grpSpPr>
          <a:xfrm>
            <a:off x="6881812" y="-30162"/>
            <a:ext cx="2317750" cy="1176337"/>
            <a:chOff x="6881812" y="-30162"/>
            <a:chExt cx="2317750" cy="1176337"/>
          </a:xfrm>
        </p:grpSpPr>
        <p:pic>
          <p:nvPicPr>
            <p:cNvPr id="344" name="Google Shape;344;p40"/>
            <p:cNvPicPr preferRelativeResize="0"/>
            <p:nvPr/>
          </p:nvPicPr>
          <p:blipFill rotWithShape="1">
            <a:blip r:embed="rId4">
              <a:alphaModFix/>
            </a:blip>
            <a:srcRect b="0" l="0" r="0" t="0"/>
            <a:stretch/>
          </p:blipFill>
          <p:spPr>
            <a:xfrm>
              <a:off x="6881812" y="-30162"/>
              <a:ext cx="2317750" cy="1176337"/>
            </a:xfrm>
            <a:prstGeom prst="rect">
              <a:avLst/>
            </a:prstGeom>
            <a:noFill/>
            <a:ln>
              <a:noFill/>
            </a:ln>
          </p:spPr>
        </p:pic>
        <p:sp>
          <p:nvSpPr>
            <p:cNvPr id="345" name="Google Shape;345;p40"/>
            <p:cNvSpPr txBox="1"/>
            <p:nvPr/>
          </p:nvSpPr>
          <p:spPr>
            <a:xfrm>
              <a:off x="7162800" y="0"/>
              <a:ext cx="1981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346" name="Google Shape;346;p40"/>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1"/>
          <p:cNvSpPr txBox="1"/>
          <p:nvPr/>
        </p:nvSpPr>
        <p:spPr>
          <a:xfrm>
            <a:off x="609600" y="1417637"/>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provides a correct surface area or volume.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72 	</a:t>
            </a:r>
            <a:endParaRPr b="0" i="0" sz="1400" u="none" cap="none" strike="noStrike">
              <a:solidFill>
                <a:srgbClr val="000000"/>
              </a:solidFill>
              <a:latin typeface="Arial"/>
              <a:ea typeface="Arial"/>
              <a:cs typeface="Arial"/>
              <a:sym typeface="Arial"/>
            </a:endParaRPr>
          </a:p>
        </p:txBody>
      </p:sp>
      <p:grpSp>
        <p:nvGrpSpPr>
          <p:cNvPr id="352" name="Google Shape;352;p41"/>
          <p:cNvGrpSpPr/>
          <p:nvPr/>
        </p:nvGrpSpPr>
        <p:grpSpPr>
          <a:xfrm>
            <a:off x="6345237" y="-30162"/>
            <a:ext cx="2981325" cy="1116012"/>
            <a:chOff x="6345237" y="-30162"/>
            <a:chExt cx="2981325" cy="1116012"/>
          </a:xfrm>
        </p:grpSpPr>
        <p:pic>
          <p:nvPicPr>
            <p:cNvPr id="353" name="Google Shape;353;p41"/>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54" name="Google Shape;354;p41"/>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42"/>
          <p:cNvPicPr preferRelativeResize="0"/>
          <p:nvPr/>
        </p:nvPicPr>
        <p:blipFill rotWithShape="1">
          <a:blip r:embed="rId3">
            <a:alphaModFix/>
          </a:blip>
          <a:srcRect b="0" l="0" r="0" t="0"/>
          <a:stretch/>
        </p:blipFill>
        <p:spPr>
          <a:xfrm>
            <a:off x="2239962" y="2819400"/>
            <a:ext cx="4664075" cy="3421062"/>
          </a:xfrm>
          <a:prstGeom prst="rect">
            <a:avLst/>
          </a:prstGeom>
          <a:noFill/>
          <a:ln>
            <a:noFill/>
          </a:ln>
        </p:spPr>
      </p:pic>
      <p:sp>
        <p:nvSpPr>
          <p:cNvPr id="360" name="Google Shape;360;p42"/>
          <p:cNvSpPr txBox="1"/>
          <p:nvPr/>
        </p:nvSpPr>
        <p:spPr>
          <a:xfrm>
            <a:off x="457200" y="1143000"/>
            <a:ext cx="82296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The figure shows the dimensions for a package to be shipped. Enter the minimum amount of wrapping paper, in square inches, needed to cover the package. Round your answer to the nearest whole inch. 	</a:t>
            </a:r>
            <a:endParaRPr b="0" i="0" sz="1400" u="none" cap="none" strike="noStrike">
              <a:solidFill>
                <a:srgbClr val="000000"/>
              </a:solidFill>
              <a:latin typeface="Arial"/>
              <a:ea typeface="Arial"/>
              <a:cs typeface="Arial"/>
              <a:sym typeface="Arial"/>
            </a:endParaRPr>
          </a:p>
        </p:txBody>
      </p:sp>
      <p:grpSp>
        <p:nvGrpSpPr>
          <p:cNvPr id="361" name="Google Shape;361;p42"/>
          <p:cNvGrpSpPr/>
          <p:nvPr/>
        </p:nvGrpSpPr>
        <p:grpSpPr>
          <a:xfrm>
            <a:off x="7034212" y="-30162"/>
            <a:ext cx="2165350" cy="1176337"/>
            <a:chOff x="7034212" y="-30162"/>
            <a:chExt cx="2165350" cy="1176337"/>
          </a:xfrm>
        </p:grpSpPr>
        <p:pic>
          <p:nvPicPr>
            <p:cNvPr id="362" name="Google Shape;362;p42"/>
            <p:cNvPicPr preferRelativeResize="0"/>
            <p:nvPr/>
          </p:nvPicPr>
          <p:blipFill rotWithShape="1">
            <a:blip r:embed="rId4">
              <a:alphaModFix/>
            </a:blip>
            <a:srcRect b="0" l="0" r="0" t="0"/>
            <a:stretch/>
          </p:blipFill>
          <p:spPr>
            <a:xfrm>
              <a:off x="7034212" y="-30162"/>
              <a:ext cx="2165350" cy="1176337"/>
            </a:xfrm>
            <a:prstGeom prst="rect">
              <a:avLst/>
            </a:prstGeom>
            <a:noFill/>
            <a:ln>
              <a:noFill/>
            </a:ln>
          </p:spPr>
        </p:pic>
        <p:sp>
          <p:nvSpPr>
            <p:cNvPr id="363" name="Google Shape;363;p42"/>
            <p:cNvSpPr txBox="1"/>
            <p:nvPr/>
          </p:nvSpPr>
          <p:spPr>
            <a:xfrm>
              <a:off x="7315200" y="0"/>
              <a:ext cx="18288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364" name="Google Shape;364;p42"/>
          <p:cNvPicPr preferRelativeResize="0"/>
          <p:nvPr/>
        </p:nvPicPr>
        <p:blipFill rotWithShape="1">
          <a:blip r:embed="rId5">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3"/>
          <p:cNvSpPr txBox="1"/>
          <p:nvPr/>
        </p:nvSpPr>
        <p:spPr>
          <a:xfrm>
            <a:off x="609600" y="1417637"/>
            <a:ext cx="7924800" cy="22463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provides a correct surface area or volume.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174 	</a:t>
            </a:r>
            <a:endParaRPr b="0" i="0" sz="1400" u="none" cap="none" strike="noStrike">
              <a:solidFill>
                <a:srgbClr val="000000"/>
              </a:solidFill>
              <a:latin typeface="Arial"/>
              <a:ea typeface="Arial"/>
              <a:cs typeface="Arial"/>
              <a:sym typeface="Arial"/>
            </a:endParaRPr>
          </a:p>
        </p:txBody>
      </p:sp>
      <p:grpSp>
        <p:nvGrpSpPr>
          <p:cNvPr id="370" name="Google Shape;370;p43"/>
          <p:cNvGrpSpPr/>
          <p:nvPr/>
        </p:nvGrpSpPr>
        <p:grpSpPr>
          <a:xfrm>
            <a:off x="6345237" y="-30162"/>
            <a:ext cx="2981325" cy="1116012"/>
            <a:chOff x="6345237" y="-30162"/>
            <a:chExt cx="2981325" cy="1116012"/>
          </a:xfrm>
        </p:grpSpPr>
        <p:pic>
          <p:nvPicPr>
            <p:cNvPr id="371" name="Google Shape;371;p43"/>
            <p:cNvPicPr preferRelativeResize="0"/>
            <p:nvPr/>
          </p:nvPicPr>
          <p:blipFill rotWithShape="1">
            <a:blip r:embed="rId3">
              <a:alphaModFix/>
            </a:blip>
            <a:srcRect b="0" l="0" r="0" t="0"/>
            <a:stretch/>
          </p:blipFill>
          <p:spPr>
            <a:xfrm>
              <a:off x="6345237" y="-30162"/>
              <a:ext cx="2981325" cy="1116012"/>
            </a:xfrm>
            <a:prstGeom prst="rect">
              <a:avLst/>
            </a:prstGeom>
            <a:noFill/>
            <a:ln>
              <a:noFill/>
            </a:ln>
          </p:spPr>
        </p:pic>
        <p:sp>
          <p:nvSpPr>
            <p:cNvPr id="372" name="Google Shape;372;p43"/>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