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3F00618-E17C-4143-A206-D108837039C3}">
  <a:tblStyle styleId="{C3F00618-E17C-4143-A206-D108837039C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5" name="Google Shape;105;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3" name="Google Shape;113;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2" name="Google Shape;12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1" name="Google Shape;13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0" name="Google Shape;140;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9" name="Google Shape;149;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7" name="Google Shape;157;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5" name="Google Shape;165;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7" name="Google Shape;177;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4" name="Google Shape;184;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6" name="Google Shape;19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03" name="Google Shape;203;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15" name="Google Shape;215;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22" name="Google Shape;222;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31" name="Google Shape;231;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38" name="Google Shape;23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7" name="Google Shape;247;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54" name="Google Shape;254;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2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3" name="Google Shape;263;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2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0" name="Google Shape;27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80" name="Google Shape;280;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2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87" name="Google Shape;287;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95" name="Google Shape;295;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02" name="Google Shape;302;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2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10" name="Google Shape;310;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17" name="Google Shape;31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25" name="Google Shape;325;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4" name="Google Shape;34;p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4600" cy="83099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7 - Claim 1</a:t>
            </a:r>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A</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2.png"/><Relationship Id="rId6" Type="http://schemas.openxmlformats.org/officeDocument/2006/relationships/image" Target="../media/image16.png"/><Relationship Id="rId7"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19050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7 - Target A</a:t>
            </a:r>
            <a:endParaRPr/>
          </a:p>
        </p:txBody>
      </p:sp>
      <p:sp>
        <p:nvSpPr>
          <p:cNvPr id="91" name="Google Shape;91;p13"/>
          <p:cNvSpPr txBox="1"/>
          <p:nvPr>
            <p:ph idx="1" type="subTitle"/>
          </p:nvPr>
        </p:nvSpPr>
        <p:spPr>
          <a:xfrm>
            <a:off x="1371600" y="4038600"/>
            <a:ext cx="6400800" cy="16764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Analyze proportional relationships and use them to solve real-world and mathematical problems.</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500" u="non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p:nvPr/>
        </p:nvSpPr>
        <p:spPr>
          <a:xfrm>
            <a:off x="685800" y="1417638"/>
            <a:ext cx="8012113" cy="2463303"/>
          </a:xfrm>
          <a:prstGeom prst="rect">
            <a:avLst/>
          </a:prstGeom>
          <a:blipFill rotWithShape="1">
            <a:blip r:embed="rId3">
              <a:alphaModFix/>
            </a:blip>
            <a:stretch>
              <a:fillRect b="-4949" l="-1597" r="-23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800"/>
              <a:buFont typeface="Arial"/>
              <a:buNone/>
            </a:pPr>
            <a:r>
              <a:rPr b="0" i="0" lang="en-US" sz="1800" u="none" cap="none" strike="noStrike">
                <a:latin typeface="Arial"/>
                <a:ea typeface="Arial"/>
                <a:cs typeface="Arial"/>
                <a:sym typeface="Arial"/>
              </a:rPr>
              <a:t> </a:t>
            </a:r>
            <a:endParaRPr/>
          </a:p>
        </p:txBody>
      </p:sp>
      <p:sp>
        <p:nvSpPr>
          <p:cNvPr id="101" name="Google Shape;101;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#1</a:t>
            </a:r>
            <a:endParaRPr/>
          </a:p>
        </p:txBody>
      </p:sp>
      <p:pic>
        <p:nvPicPr>
          <p:cNvPr descr="C:\Users\Shannon\AppData\Local\Microsoft\Windows\INetCache\IE\CL72NDSD\MC900433884[1].png" id="102" name="Google Shape;102;p14"/>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txBox="1"/>
          <p:nvPr/>
        </p:nvSpPr>
        <p:spPr>
          <a:xfrm>
            <a:off x="914400" y="1981200"/>
            <a:ext cx="80391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enters the correct number.</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endParaRPr/>
          </a:p>
        </p:txBody>
      </p:sp>
      <p:pic>
        <p:nvPicPr>
          <p:cNvPr id="109" name="Google Shape;109;p15"/>
          <p:cNvPicPr preferRelativeResize="0"/>
          <p:nvPr/>
        </p:nvPicPr>
        <p:blipFill rotWithShape="1">
          <a:blip r:embed="rId3">
            <a:alphaModFix/>
          </a:blip>
          <a:srcRect b="0" l="0" r="0" t="0"/>
          <a:stretch/>
        </p:blipFill>
        <p:spPr>
          <a:xfrm>
            <a:off x="2286000" y="3200400"/>
            <a:ext cx="274637" cy="731837"/>
          </a:xfrm>
          <a:prstGeom prst="rect">
            <a:avLst/>
          </a:prstGeom>
          <a:noFill/>
          <a:ln>
            <a:noFill/>
          </a:ln>
        </p:spPr>
      </p:pic>
      <p:sp>
        <p:nvSpPr>
          <p:cNvPr id="110" name="Google Shape;110;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#1 Answer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nvSpPr>
        <p:spPr>
          <a:xfrm>
            <a:off x="457200" y="1524000"/>
            <a:ext cx="8229600" cy="39703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This table shows a proportional relationship between the number of cups of sugar and flour used for a recipe.</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Enter the number of cups of sugar used for 1 cup of flour. 	</a:t>
            </a:r>
            <a:endParaRPr/>
          </a:p>
        </p:txBody>
      </p:sp>
      <p:graphicFrame>
        <p:nvGraphicFramePr>
          <p:cNvPr id="117" name="Google Shape;117;p16"/>
          <p:cNvGraphicFramePr/>
          <p:nvPr/>
        </p:nvGraphicFramePr>
        <p:xfrm>
          <a:off x="2667000" y="2667000"/>
          <a:ext cx="3000000" cy="3000000"/>
        </p:xfrm>
        <a:graphic>
          <a:graphicData uri="http://schemas.openxmlformats.org/drawingml/2006/table">
            <a:tbl>
              <a:tblPr>
                <a:noFill/>
                <a:tableStyleId>{C3F00618-E17C-4143-A206-D108837039C3}</a:tableStyleId>
              </a:tblPr>
              <a:tblGrid>
                <a:gridCol w="1676400"/>
                <a:gridCol w="1752600"/>
              </a:tblGrid>
              <a:tr h="396875">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Cups of Sugar</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Cups of Flour</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52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2</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5</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68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6</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15</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52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8</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20</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18" name="Google Shape;118;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#2</a:t>
            </a:r>
            <a:endParaRPr/>
          </a:p>
        </p:txBody>
      </p:sp>
      <p:pic>
        <p:nvPicPr>
          <p:cNvPr descr="C:\Users\Shannon\AppData\Local\Microsoft\Windows\INetCache\IE\CL72NDSD\MC900433884[1].png" id="119" name="Google Shape;119;p16"/>
          <p:cNvPicPr preferRelativeResize="0"/>
          <p:nvPr/>
        </p:nvPicPr>
        <p:blipFill rotWithShape="1">
          <a:blip r:embed="rId3">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7"/>
          <p:cNvSpPr txBox="1"/>
          <p:nvPr/>
        </p:nvSpPr>
        <p:spPr>
          <a:xfrm>
            <a:off x="1981200" y="2362200"/>
            <a:ext cx="381000" cy="609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6" name="Google Shape;126;p17"/>
          <p:cNvSpPr txBox="1"/>
          <p:nvPr/>
        </p:nvSpPr>
        <p:spPr>
          <a:xfrm>
            <a:off x="533400" y="1706562"/>
            <a:ext cx="80391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enters the correct number.</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endParaRPr/>
          </a:p>
        </p:txBody>
      </p:sp>
      <p:pic>
        <p:nvPicPr>
          <p:cNvPr id="127" name="Google Shape;127;p17"/>
          <p:cNvPicPr preferRelativeResize="0"/>
          <p:nvPr/>
        </p:nvPicPr>
        <p:blipFill rotWithShape="1">
          <a:blip r:embed="rId3">
            <a:alphaModFix/>
          </a:blip>
          <a:srcRect b="0" l="0" r="0" t="0"/>
          <a:stretch/>
        </p:blipFill>
        <p:spPr>
          <a:xfrm>
            <a:off x="1905000" y="2925762"/>
            <a:ext cx="274637" cy="731837"/>
          </a:xfrm>
          <a:prstGeom prst="rect">
            <a:avLst/>
          </a:prstGeom>
          <a:noFill/>
          <a:ln>
            <a:noFill/>
          </a:ln>
        </p:spPr>
      </p:pic>
      <p:sp>
        <p:nvSpPr>
          <p:cNvPr id="128" name="Google Shape;128;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#2 Answer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nvSpPr>
        <p:spPr>
          <a:xfrm>
            <a:off x="457200" y="1524000"/>
            <a:ext cx="8229600" cy="39703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This table shows a proportional relationship between the number of cups of sugar and flour used for a recipe.</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Enter the number of cups of sugar used for 1 cup of flour. 	</a:t>
            </a:r>
            <a:endParaRPr/>
          </a:p>
        </p:txBody>
      </p:sp>
      <p:pic>
        <p:nvPicPr>
          <p:cNvPr id="135" name="Google Shape;135;p18"/>
          <p:cNvPicPr preferRelativeResize="0"/>
          <p:nvPr/>
        </p:nvPicPr>
        <p:blipFill rotWithShape="1">
          <a:blip r:embed="rId3">
            <a:alphaModFix/>
          </a:blip>
          <a:srcRect b="0" l="0" r="0" t="0"/>
          <a:stretch/>
        </p:blipFill>
        <p:spPr>
          <a:xfrm>
            <a:off x="2663825" y="2713037"/>
            <a:ext cx="3432175" cy="1474787"/>
          </a:xfrm>
          <a:prstGeom prst="rect">
            <a:avLst/>
          </a:prstGeom>
          <a:noFill/>
          <a:ln>
            <a:noFill/>
          </a:ln>
        </p:spPr>
      </p:pic>
      <p:sp>
        <p:nvSpPr>
          <p:cNvPr id="136" name="Google Shape;136;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#3</a:t>
            </a:r>
            <a:endParaRPr/>
          </a:p>
        </p:txBody>
      </p:sp>
      <p:pic>
        <p:nvPicPr>
          <p:cNvPr descr="C:\Users\Shannon\AppData\Local\Microsoft\Windows\INetCache\IE\CL72NDSD\MC900433884[1].png" id="137" name="Google Shape;137;p18"/>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9"/>
          <p:cNvSpPr txBox="1"/>
          <p:nvPr/>
        </p:nvSpPr>
        <p:spPr>
          <a:xfrm>
            <a:off x="1600200" y="2362200"/>
            <a:ext cx="304800" cy="68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44" name="Google Shape;144;p19"/>
          <p:cNvSpPr txBox="1"/>
          <p:nvPr/>
        </p:nvSpPr>
        <p:spPr>
          <a:xfrm>
            <a:off x="838200" y="1752600"/>
            <a:ext cx="80391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enters the correct number.</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endParaRPr/>
          </a:p>
        </p:txBody>
      </p:sp>
      <p:pic>
        <p:nvPicPr>
          <p:cNvPr id="145" name="Google Shape;145;p19"/>
          <p:cNvPicPr preferRelativeResize="0"/>
          <p:nvPr/>
        </p:nvPicPr>
        <p:blipFill rotWithShape="1">
          <a:blip r:embed="rId3">
            <a:alphaModFix/>
          </a:blip>
          <a:srcRect b="0" l="0" r="0" t="0"/>
          <a:stretch/>
        </p:blipFill>
        <p:spPr>
          <a:xfrm>
            <a:off x="2209800" y="2971800"/>
            <a:ext cx="274637" cy="731837"/>
          </a:xfrm>
          <a:prstGeom prst="rect">
            <a:avLst/>
          </a:prstGeom>
          <a:noFill/>
          <a:ln>
            <a:noFill/>
          </a:ln>
        </p:spPr>
      </p:pic>
      <p:sp>
        <p:nvSpPr>
          <p:cNvPr id="146" name="Google Shape;146;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#3 Answer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#4</a:t>
            </a:r>
            <a:endParaRPr/>
          </a:p>
        </p:txBody>
      </p:sp>
      <p:pic>
        <p:nvPicPr>
          <p:cNvPr descr="C:\Users\Shannon\AppData\Local\Microsoft\Windows\INetCache\IE\CL72NDSD\MC900433884[1].png" id="153" name="Google Shape;153;p20"/>
          <p:cNvPicPr preferRelativeResize="0"/>
          <p:nvPr/>
        </p:nvPicPr>
        <p:blipFill rotWithShape="1">
          <a:blip r:embed="rId3">
            <a:alphaModFix/>
          </a:blip>
          <a:srcRect b="0" l="0" r="0" t="0"/>
          <a:stretch/>
        </p:blipFill>
        <p:spPr>
          <a:xfrm>
            <a:off x="8504237" y="136525"/>
            <a:ext cx="639762" cy="641350"/>
          </a:xfrm>
          <a:prstGeom prst="rect">
            <a:avLst/>
          </a:prstGeom>
          <a:noFill/>
          <a:ln>
            <a:noFill/>
          </a:ln>
        </p:spPr>
      </p:pic>
      <p:sp>
        <p:nvSpPr>
          <p:cNvPr id="154" name="Google Shape;154;p20"/>
          <p:cNvSpPr txBox="1"/>
          <p:nvPr>
            <p:ph idx="4294967295" type="body"/>
          </p:nvPr>
        </p:nvSpPr>
        <p:spPr>
          <a:xfrm>
            <a:off x="457200" y="1143000"/>
            <a:ext cx="8229600" cy="4983163"/>
          </a:xfrm>
          <a:prstGeom prst="rect">
            <a:avLst/>
          </a:prstGeom>
          <a:blipFill rotWithShape="1">
            <a:blip r:embed="rId4">
              <a:alphaModFix/>
            </a:blip>
            <a:stretch>
              <a:fillRect b="-8567" l="-740" r="0" t="-610"/>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1"/>
          <p:cNvSpPr txBox="1"/>
          <p:nvPr/>
        </p:nvSpPr>
        <p:spPr>
          <a:xfrm>
            <a:off x="685800" y="1524000"/>
            <a:ext cx="8039100" cy="3108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each) </a:t>
            </a:r>
            <a:r>
              <a:rPr b="0" i="0" lang="en-US" sz="2800" u="none">
                <a:solidFill>
                  <a:schemeClr val="dk1"/>
                </a:solidFill>
                <a:latin typeface="Calibri"/>
                <a:ea typeface="Calibri"/>
                <a:cs typeface="Calibri"/>
                <a:sym typeface="Calibri"/>
              </a:rPr>
              <a:t>Student enters the correct number.</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Answers:</a:t>
            </a:r>
            <a:r>
              <a:rPr b="0" i="0" lang="en-US" sz="2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Example 1: 4</a:t>
            </a:r>
            <a:endParaRPr/>
          </a:p>
          <a:p>
            <a:pPr indent="0" lvl="0" marL="0" marR="0" rtl="0" algn="l">
              <a:lnSpc>
                <a:spcPct val="100000"/>
              </a:lnSpc>
              <a:spcBef>
                <a:spcPts val="0"/>
              </a:spcBef>
              <a:spcAft>
                <a:spcPts val="0"/>
              </a:spcAft>
              <a:buClr>
                <a:schemeClr val="dk1"/>
              </a:buClr>
              <a:buSzPts val="2800"/>
              <a:buFont typeface="Arial"/>
              <a:buNone/>
            </a:pPr>
            <a:r>
              <a:t/>
            </a:r>
            <a:endParaRPr b="1"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Example 2: </a:t>
            </a:r>
            <a:endParaRPr/>
          </a:p>
        </p:txBody>
      </p:sp>
      <p:pic>
        <p:nvPicPr>
          <p:cNvPr id="161" name="Google Shape;161;p21"/>
          <p:cNvPicPr preferRelativeResize="0"/>
          <p:nvPr/>
        </p:nvPicPr>
        <p:blipFill rotWithShape="1">
          <a:blip r:embed="rId3">
            <a:alphaModFix/>
          </a:blip>
          <a:srcRect b="0" l="0" r="0" t="0"/>
          <a:stretch/>
        </p:blipFill>
        <p:spPr>
          <a:xfrm>
            <a:off x="2438400" y="3900487"/>
            <a:ext cx="274637" cy="731837"/>
          </a:xfrm>
          <a:prstGeom prst="rect">
            <a:avLst/>
          </a:prstGeom>
          <a:noFill/>
          <a:ln>
            <a:noFill/>
          </a:ln>
        </p:spPr>
      </p:pic>
      <p:sp>
        <p:nvSpPr>
          <p:cNvPr id="162" name="Google Shape;162;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#4 Answer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txBox="1"/>
          <p:nvPr/>
        </p:nvSpPr>
        <p:spPr>
          <a:xfrm>
            <a:off x="457200" y="1050925"/>
            <a:ext cx="8229600" cy="52165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Select </a:t>
            </a:r>
            <a:r>
              <a:rPr b="1" i="0" lang="en-US" sz="2800" u="none">
                <a:solidFill>
                  <a:schemeClr val="dk1"/>
                </a:solidFill>
                <a:latin typeface="Calibri"/>
                <a:ea typeface="Calibri"/>
                <a:cs typeface="Calibri"/>
                <a:sym typeface="Calibri"/>
              </a:rPr>
              <a:t>all </a:t>
            </a:r>
            <a:r>
              <a:rPr b="0" i="0" lang="en-US" sz="2800" u="none">
                <a:solidFill>
                  <a:schemeClr val="dk1"/>
                </a:solidFill>
                <a:latin typeface="Calibri"/>
                <a:ea typeface="Calibri"/>
                <a:cs typeface="Calibri"/>
                <a:sym typeface="Calibri"/>
              </a:rPr>
              <a:t>tables that represent a proportional relationship between </a:t>
            </a:r>
            <a:r>
              <a:rPr b="0" i="1" lang="en-US" sz="2800" u="none">
                <a:solidFill>
                  <a:schemeClr val="dk1"/>
                </a:solidFill>
                <a:latin typeface="Calibri"/>
                <a:ea typeface="Calibri"/>
                <a:cs typeface="Calibri"/>
                <a:sym typeface="Calibri"/>
              </a:rPr>
              <a:t>x</a:t>
            </a:r>
            <a:r>
              <a:rPr b="0" i="0" lang="en-US" sz="2800" u="none">
                <a:solidFill>
                  <a:schemeClr val="dk1"/>
                </a:solidFill>
                <a:latin typeface="Calibri"/>
                <a:ea typeface="Calibri"/>
                <a:cs typeface="Calibri"/>
                <a:sym typeface="Calibri"/>
              </a:rPr>
              <a:t> and </a:t>
            </a:r>
            <a:r>
              <a:rPr b="0" i="1" lang="en-US" sz="2800" u="none">
                <a:solidFill>
                  <a:schemeClr val="dk1"/>
                </a:solidFill>
                <a:latin typeface="Calibri"/>
                <a:ea typeface="Calibri"/>
                <a:cs typeface="Calibri"/>
                <a:sym typeface="Calibri"/>
              </a:rPr>
              <a:t>y</a:t>
            </a:r>
            <a:r>
              <a:rPr b="0" i="0" lang="en-US" sz="2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A.</a:t>
            </a:r>
            <a:endParaRPr b="0" i="0" sz="3200" u="non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B.</a:t>
            </a:r>
            <a:endParaRPr/>
          </a:p>
          <a:p>
            <a:pPr indent="0" lvl="0" marL="0" marR="0" rtl="0" algn="l">
              <a:lnSpc>
                <a:spcPct val="15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C.</a:t>
            </a:r>
            <a:endParaRPr/>
          </a:p>
          <a:p>
            <a:pPr indent="0" lvl="0" marL="0" marR="0" rtl="0" algn="l">
              <a:lnSpc>
                <a:spcPct val="15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D.</a:t>
            </a:r>
            <a:endParaRPr/>
          </a:p>
        </p:txBody>
      </p:sp>
      <p:graphicFrame>
        <p:nvGraphicFramePr>
          <p:cNvPr id="169" name="Google Shape;169;p22"/>
          <p:cNvGraphicFramePr/>
          <p:nvPr/>
        </p:nvGraphicFramePr>
        <p:xfrm>
          <a:off x="990600" y="2438400"/>
          <a:ext cx="3000000" cy="3000000"/>
        </p:xfrm>
        <a:graphic>
          <a:graphicData uri="http://schemas.openxmlformats.org/drawingml/2006/table">
            <a:tbl>
              <a:tblPr>
                <a:noFill/>
                <a:tableStyleId>{C3F00618-E17C-4143-A206-D108837039C3}</a:tableStyleId>
              </a:tblPr>
              <a:tblGrid>
                <a:gridCol w="838200"/>
                <a:gridCol w="685800"/>
                <a:gridCol w="685800"/>
                <a:gridCol w="685800"/>
                <a:gridCol w="609600"/>
              </a:tblGrid>
              <a:tr h="3714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x</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3</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y</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70" name="Google Shape;170;p22"/>
          <p:cNvGraphicFramePr/>
          <p:nvPr/>
        </p:nvGraphicFramePr>
        <p:xfrm>
          <a:off x="990600" y="3495675"/>
          <a:ext cx="3000000" cy="3000000"/>
        </p:xfrm>
        <a:graphic>
          <a:graphicData uri="http://schemas.openxmlformats.org/drawingml/2006/table">
            <a:tbl>
              <a:tblPr>
                <a:noFill/>
                <a:tableStyleId>{C3F00618-E17C-4143-A206-D108837039C3}</a:tableStyleId>
              </a:tblPr>
              <a:tblGrid>
                <a:gridCol w="838200"/>
                <a:gridCol w="685800"/>
                <a:gridCol w="685800"/>
                <a:gridCol w="685800"/>
                <a:gridCol w="609600"/>
              </a:tblGrid>
              <a:tr h="3714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x</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y</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36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71" name="Google Shape;171;p22"/>
          <p:cNvGraphicFramePr/>
          <p:nvPr/>
        </p:nvGraphicFramePr>
        <p:xfrm>
          <a:off x="990600" y="4552950"/>
          <a:ext cx="3000000" cy="3000000"/>
        </p:xfrm>
        <a:graphic>
          <a:graphicData uri="http://schemas.openxmlformats.org/drawingml/2006/table">
            <a:tbl>
              <a:tblPr>
                <a:noFill/>
                <a:tableStyleId>{C3F00618-E17C-4143-A206-D108837039C3}</a:tableStyleId>
              </a:tblPr>
              <a:tblGrid>
                <a:gridCol w="838200"/>
                <a:gridCol w="685800"/>
                <a:gridCol w="685800"/>
                <a:gridCol w="685800"/>
                <a:gridCol w="609600"/>
              </a:tblGrid>
              <a:tr h="3714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x</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3</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9</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y</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15</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30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45</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72" name="Google Shape;172;p22"/>
          <p:cNvGraphicFramePr/>
          <p:nvPr/>
        </p:nvGraphicFramePr>
        <p:xfrm>
          <a:off x="990600" y="5610225"/>
          <a:ext cx="3000000" cy="3000000"/>
        </p:xfrm>
        <a:graphic>
          <a:graphicData uri="http://schemas.openxmlformats.org/drawingml/2006/table">
            <a:tbl>
              <a:tblPr>
                <a:noFill/>
                <a:tableStyleId>{C3F00618-E17C-4143-A206-D108837039C3}</a:tableStyleId>
              </a:tblPr>
              <a:tblGrid>
                <a:gridCol w="838200"/>
                <a:gridCol w="685800"/>
                <a:gridCol w="685800"/>
                <a:gridCol w="685800"/>
                <a:gridCol w="609600"/>
              </a:tblGrid>
              <a:tr h="3714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x</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8</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y</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36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64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73" name="Google Shape;173;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#5</a:t>
            </a:r>
            <a:endParaRPr/>
          </a:p>
        </p:txBody>
      </p:sp>
      <p:pic>
        <p:nvPicPr>
          <p:cNvPr descr="C:\Users\Shannon\AppData\Local\Microsoft\Windows\INetCache\IE\CL72NDSD\MC900433884[1].png" id="174" name="Google Shape;174;p22"/>
          <p:cNvPicPr preferRelativeResize="0"/>
          <p:nvPr/>
        </p:nvPicPr>
        <p:blipFill rotWithShape="1">
          <a:blip r:embed="rId3">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3"/>
          <p:cNvSpPr txBox="1"/>
          <p:nvPr/>
        </p:nvSpPr>
        <p:spPr>
          <a:xfrm>
            <a:off x="647700" y="1524000"/>
            <a:ext cx="80391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selects all the correct tables. </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0" lang="en-US" sz="2800" u="none">
                <a:solidFill>
                  <a:schemeClr val="dk1"/>
                </a:solidFill>
                <a:latin typeface="Calibri"/>
                <a:ea typeface="Calibri"/>
                <a:cs typeface="Calibri"/>
                <a:sym typeface="Calibri"/>
              </a:rPr>
              <a:t>A and C</a:t>
            </a:r>
            <a:endParaRPr/>
          </a:p>
        </p:txBody>
      </p:sp>
      <p:sp>
        <p:nvSpPr>
          <p:cNvPr id="181" name="Google Shape;181;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#5 Answer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4"/>
          <p:cNvSpPr txBox="1"/>
          <p:nvPr/>
        </p:nvSpPr>
        <p:spPr>
          <a:xfrm>
            <a:off x="457200" y="1295400"/>
            <a:ext cx="8229600" cy="32623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Select </a:t>
            </a:r>
            <a:r>
              <a:rPr b="1" i="0" lang="en-US" sz="2800" u="none">
                <a:solidFill>
                  <a:schemeClr val="dk1"/>
                </a:solidFill>
                <a:latin typeface="Calibri"/>
                <a:ea typeface="Calibri"/>
                <a:cs typeface="Calibri"/>
                <a:sym typeface="Calibri"/>
              </a:rPr>
              <a:t>all </a:t>
            </a:r>
            <a:r>
              <a:rPr b="0" i="0" lang="en-US" sz="2800" u="none">
                <a:solidFill>
                  <a:schemeClr val="dk1"/>
                </a:solidFill>
                <a:latin typeface="Calibri"/>
                <a:ea typeface="Calibri"/>
                <a:cs typeface="Calibri"/>
                <a:sym typeface="Calibri"/>
              </a:rPr>
              <a:t>tables that represent a proportional relationship between </a:t>
            </a:r>
            <a:r>
              <a:rPr b="0" i="1" lang="en-US" sz="2800" u="none">
                <a:solidFill>
                  <a:schemeClr val="dk1"/>
                </a:solidFill>
                <a:latin typeface="Calibri"/>
                <a:ea typeface="Calibri"/>
                <a:cs typeface="Calibri"/>
                <a:sym typeface="Calibri"/>
              </a:rPr>
              <a:t>x</a:t>
            </a:r>
            <a:r>
              <a:rPr b="0" i="0" lang="en-US" sz="2800" u="none">
                <a:solidFill>
                  <a:schemeClr val="dk1"/>
                </a:solidFill>
                <a:latin typeface="Calibri"/>
                <a:ea typeface="Calibri"/>
                <a:cs typeface="Calibri"/>
                <a:sym typeface="Calibri"/>
              </a:rPr>
              <a:t> and </a:t>
            </a:r>
            <a:r>
              <a:rPr b="0" i="1" lang="en-US" sz="2800" u="none">
                <a:solidFill>
                  <a:schemeClr val="dk1"/>
                </a:solidFill>
                <a:latin typeface="Calibri"/>
                <a:ea typeface="Calibri"/>
                <a:cs typeface="Calibri"/>
                <a:sym typeface="Calibri"/>
              </a:rPr>
              <a:t>y</a:t>
            </a:r>
            <a:r>
              <a:rPr b="0" i="0" lang="en-US" sz="2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400"/>
              <a:buFont typeface="Arial"/>
              <a:buNone/>
            </a:pPr>
            <a:r>
              <a:t/>
            </a:r>
            <a:endParaRPr b="0" i="0" sz="2400" u="non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A.				        B.</a:t>
            </a:r>
            <a:endParaRPr/>
          </a:p>
          <a:p>
            <a:pPr indent="0" lvl="0" marL="0" marR="0" rtl="0" algn="l">
              <a:lnSpc>
                <a:spcPct val="15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C.				        D.</a:t>
            </a:r>
            <a:endParaRPr/>
          </a:p>
        </p:txBody>
      </p:sp>
      <p:graphicFrame>
        <p:nvGraphicFramePr>
          <p:cNvPr id="188" name="Google Shape;188;p24"/>
          <p:cNvGraphicFramePr/>
          <p:nvPr/>
        </p:nvGraphicFramePr>
        <p:xfrm>
          <a:off x="914400" y="2590800"/>
          <a:ext cx="3000000" cy="3000000"/>
        </p:xfrm>
        <a:graphic>
          <a:graphicData uri="http://schemas.openxmlformats.org/drawingml/2006/table">
            <a:tbl>
              <a:tblPr>
                <a:noFill/>
                <a:tableStyleId>{C3F00618-E17C-4143-A206-D108837039C3}</a:tableStyleId>
              </a:tblPr>
              <a:tblGrid>
                <a:gridCol w="838200"/>
                <a:gridCol w="685800"/>
                <a:gridCol w="685800"/>
                <a:gridCol w="685800"/>
                <a:gridCol w="609600"/>
              </a:tblGrid>
              <a:tr h="3714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x</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3</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y</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89" name="Google Shape;189;p24"/>
          <p:cNvGraphicFramePr/>
          <p:nvPr/>
        </p:nvGraphicFramePr>
        <p:xfrm>
          <a:off x="5257800" y="2611437"/>
          <a:ext cx="3000000" cy="3000000"/>
        </p:xfrm>
        <a:graphic>
          <a:graphicData uri="http://schemas.openxmlformats.org/drawingml/2006/table">
            <a:tbl>
              <a:tblPr>
                <a:noFill/>
                <a:tableStyleId>{C3F00618-E17C-4143-A206-D108837039C3}</a:tableStyleId>
              </a:tblPr>
              <a:tblGrid>
                <a:gridCol w="838200"/>
                <a:gridCol w="685800"/>
                <a:gridCol w="685800"/>
                <a:gridCol w="685800"/>
                <a:gridCol w="609600"/>
              </a:tblGrid>
              <a:tr h="3714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x</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2</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9875">
                <a:tc>
                  <a:txBody>
                    <a:bodyPr/>
                    <a:lstStyle/>
                    <a:p>
                      <a:pPr indent="0" lvl="0" marL="0" marR="0" rtl="0" algn="ctr">
                        <a:lnSpc>
                          <a:spcPct val="100000"/>
                        </a:lnSpc>
                        <a:spcBef>
                          <a:spcPts val="0"/>
                        </a:spcBef>
                        <a:spcAft>
                          <a:spcPts val="0"/>
                        </a:spcAft>
                        <a:buClr>
                          <a:schemeClr val="dk1"/>
                        </a:buClr>
                        <a:buSzPts val="1800"/>
                        <a:buFont typeface="Calibri"/>
                        <a:buNone/>
                      </a:pPr>
                      <a:r>
                        <a:rPr b="0" i="1" lang="en-US" sz="1800" u="none" cap="none" strike="noStrike">
                          <a:solidFill>
                            <a:schemeClr val="dk1"/>
                          </a:solidFill>
                          <a:latin typeface="Calibri"/>
                          <a:ea typeface="Calibri"/>
                          <a:cs typeface="Calibri"/>
                          <a:sym typeface="Calibri"/>
                        </a:rPr>
                        <a:t>y</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36</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id="190" name="Google Shape;190;p24"/>
          <p:cNvPicPr preferRelativeResize="0"/>
          <p:nvPr/>
        </p:nvPicPr>
        <p:blipFill rotWithShape="1">
          <a:blip r:embed="rId3">
            <a:alphaModFix/>
          </a:blip>
          <a:srcRect b="0" l="0" r="0" t="0"/>
          <a:stretch/>
        </p:blipFill>
        <p:spPr>
          <a:xfrm>
            <a:off x="914400" y="3786187"/>
            <a:ext cx="3505200" cy="1219200"/>
          </a:xfrm>
          <a:prstGeom prst="rect">
            <a:avLst/>
          </a:prstGeom>
          <a:noFill/>
          <a:ln>
            <a:noFill/>
          </a:ln>
        </p:spPr>
      </p:pic>
      <p:pic>
        <p:nvPicPr>
          <p:cNvPr id="191" name="Google Shape;191;p24"/>
          <p:cNvPicPr preferRelativeResize="0"/>
          <p:nvPr/>
        </p:nvPicPr>
        <p:blipFill rotWithShape="1">
          <a:blip r:embed="rId4">
            <a:alphaModFix/>
          </a:blip>
          <a:srcRect b="0" l="0" r="0" t="0"/>
          <a:stretch/>
        </p:blipFill>
        <p:spPr>
          <a:xfrm>
            <a:off x="5254625" y="3810000"/>
            <a:ext cx="3511550" cy="1219200"/>
          </a:xfrm>
          <a:prstGeom prst="rect">
            <a:avLst/>
          </a:prstGeom>
          <a:noFill/>
          <a:ln>
            <a:noFill/>
          </a:ln>
        </p:spPr>
      </p:pic>
      <p:sp>
        <p:nvSpPr>
          <p:cNvPr id="192" name="Google Shape;192;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#6</a:t>
            </a:r>
            <a:endParaRPr/>
          </a:p>
        </p:txBody>
      </p:sp>
      <p:pic>
        <p:nvPicPr>
          <p:cNvPr descr="C:\Users\Shannon\AppData\Local\Microsoft\Windows\INetCache\IE\CL72NDSD\MC900433884[1].png" id="193" name="Google Shape;193;p24"/>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5"/>
          <p:cNvSpPr txBox="1"/>
          <p:nvPr/>
        </p:nvSpPr>
        <p:spPr>
          <a:xfrm>
            <a:off x="990600" y="1676400"/>
            <a:ext cx="71628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selects all the correct tables.</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0" lang="en-US" sz="2800" u="none">
                <a:solidFill>
                  <a:schemeClr val="dk1"/>
                </a:solidFill>
                <a:latin typeface="Calibri"/>
                <a:ea typeface="Calibri"/>
                <a:cs typeface="Calibri"/>
                <a:sym typeface="Calibri"/>
              </a:rPr>
              <a:t>A and D	</a:t>
            </a:r>
            <a:endParaRPr/>
          </a:p>
        </p:txBody>
      </p:sp>
      <p:sp>
        <p:nvSpPr>
          <p:cNvPr id="200" name="Google Shape;200;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#6 Answer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6"/>
          <p:cNvSpPr txBox="1"/>
          <p:nvPr/>
        </p:nvSpPr>
        <p:spPr>
          <a:xfrm>
            <a:off x="228600" y="1417637"/>
            <a:ext cx="8686800" cy="35401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Select </a:t>
            </a:r>
            <a:r>
              <a:rPr b="1" i="0" lang="en-US" sz="2800" u="none">
                <a:solidFill>
                  <a:schemeClr val="dk1"/>
                </a:solidFill>
                <a:latin typeface="Calibri"/>
                <a:ea typeface="Calibri"/>
                <a:cs typeface="Calibri"/>
                <a:sym typeface="Calibri"/>
              </a:rPr>
              <a:t>all </a:t>
            </a:r>
            <a:r>
              <a:rPr b="0" i="0" lang="en-US" sz="2800" u="none">
                <a:solidFill>
                  <a:schemeClr val="dk1"/>
                </a:solidFill>
                <a:latin typeface="Calibri"/>
                <a:ea typeface="Calibri"/>
                <a:cs typeface="Calibri"/>
                <a:sym typeface="Calibri"/>
              </a:rPr>
              <a:t>the graphs that show a proportional relationship.</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A.					B.   </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C.					D. </a:t>
            </a:r>
            <a:endParaRPr/>
          </a:p>
        </p:txBody>
      </p:sp>
      <p:pic>
        <p:nvPicPr>
          <p:cNvPr id="207" name="Google Shape;207;p26"/>
          <p:cNvPicPr preferRelativeResize="0"/>
          <p:nvPr/>
        </p:nvPicPr>
        <p:blipFill rotWithShape="1">
          <a:blip r:embed="rId3">
            <a:alphaModFix/>
          </a:blip>
          <a:srcRect b="0" l="0" r="0" t="0"/>
          <a:stretch/>
        </p:blipFill>
        <p:spPr>
          <a:xfrm>
            <a:off x="838200" y="1924050"/>
            <a:ext cx="1828800" cy="1851025"/>
          </a:xfrm>
          <a:prstGeom prst="rect">
            <a:avLst/>
          </a:prstGeom>
          <a:noFill/>
          <a:ln>
            <a:noFill/>
          </a:ln>
        </p:spPr>
      </p:pic>
      <p:pic>
        <p:nvPicPr>
          <p:cNvPr id="208" name="Google Shape;208;p26"/>
          <p:cNvPicPr preferRelativeResize="0"/>
          <p:nvPr/>
        </p:nvPicPr>
        <p:blipFill rotWithShape="1">
          <a:blip r:embed="rId4">
            <a:alphaModFix/>
          </a:blip>
          <a:srcRect b="0" l="0" r="0" t="0"/>
          <a:stretch/>
        </p:blipFill>
        <p:spPr>
          <a:xfrm>
            <a:off x="5334000" y="1924050"/>
            <a:ext cx="1828800" cy="1855787"/>
          </a:xfrm>
          <a:prstGeom prst="rect">
            <a:avLst/>
          </a:prstGeom>
          <a:noFill/>
          <a:ln>
            <a:noFill/>
          </a:ln>
        </p:spPr>
      </p:pic>
      <p:pic>
        <p:nvPicPr>
          <p:cNvPr id="209" name="Google Shape;209;p26"/>
          <p:cNvPicPr preferRelativeResize="0"/>
          <p:nvPr/>
        </p:nvPicPr>
        <p:blipFill rotWithShape="1">
          <a:blip r:embed="rId5">
            <a:alphaModFix/>
          </a:blip>
          <a:srcRect b="0" l="0" r="0" t="0"/>
          <a:stretch/>
        </p:blipFill>
        <p:spPr>
          <a:xfrm>
            <a:off x="788987" y="4325937"/>
            <a:ext cx="1828800" cy="1841500"/>
          </a:xfrm>
          <a:prstGeom prst="rect">
            <a:avLst/>
          </a:prstGeom>
          <a:noFill/>
          <a:ln>
            <a:noFill/>
          </a:ln>
        </p:spPr>
      </p:pic>
      <p:pic>
        <p:nvPicPr>
          <p:cNvPr id="210" name="Google Shape;210;p26"/>
          <p:cNvPicPr preferRelativeResize="0"/>
          <p:nvPr/>
        </p:nvPicPr>
        <p:blipFill rotWithShape="1">
          <a:blip r:embed="rId6">
            <a:alphaModFix/>
          </a:blip>
          <a:srcRect b="0" l="0" r="0" t="0"/>
          <a:stretch/>
        </p:blipFill>
        <p:spPr>
          <a:xfrm>
            <a:off x="5334000" y="4325937"/>
            <a:ext cx="1828800" cy="1846262"/>
          </a:xfrm>
          <a:prstGeom prst="rect">
            <a:avLst/>
          </a:prstGeom>
          <a:noFill/>
          <a:ln>
            <a:noFill/>
          </a:ln>
        </p:spPr>
      </p:pic>
      <p:sp>
        <p:nvSpPr>
          <p:cNvPr id="211" name="Google Shape;211;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#7</a:t>
            </a:r>
            <a:endParaRPr/>
          </a:p>
        </p:txBody>
      </p:sp>
      <p:pic>
        <p:nvPicPr>
          <p:cNvPr descr="C:\Users\Shannon\AppData\Local\Microsoft\Windows\INetCache\IE\CL72NDSD\MC900433884[1].png" id="212" name="Google Shape;212;p26"/>
          <p:cNvPicPr preferRelativeResize="0"/>
          <p:nvPr/>
        </p:nvPicPr>
        <p:blipFill rotWithShape="1">
          <a:blip r:embed="rId7">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7"/>
          <p:cNvSpPr txBox="1"/>
          <p:nvPr/>
        </p:nvSpPr>
        <p:spPr>
          <a:xfrm>
            <a:off x="685800" y="1752600"/>
            <a:ext cx="77724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selects all the correct graphs.</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0" lang="en-US" sz="2800" u="none">
                <a:solidFill>
                  <a:schemeClr val="dk1"/>
                </a:solidFill>
                <a:latin typeface="Calibri"/>
                <a:ea typeface="Calibri"/>
                <a:cs typeface="Calibri"/>
                <a:sym typeface="Calibri"/>
              </a:rPr>
              <a:t>B and C</a:t>
            </a:r>
            <a:endParaRPr/>
          </a:p>
        </p:txBody>
      </p:sp>
      <p:sp>
        <p:nvSpPr>
          <p:cNvPr id="219" name="Google Shape;219;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#7 Answer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8"/>
          <p:cNvSpPr txBox="1"/>
          <p:nvPr/>
        </p:nvSpPr>
        <p:spPr>
          <a:xfrm>
            <a:off x="304800" y="1131887"/>
            <a:ext cx="8458200" cy="4832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This graph shows a proportional </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relationship between the number </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of hours (</a:t>
            </a:r>
            <a:r>
              <a:rPr b="0" i="1" lang="en-US" sz="2800" u="none">
                <a:solidFill>
                  <a:schemeClr val="dk1"/>
                </a:solidFill>
                <a:latin typeface="Calibri"/>
                <a:ea typeface="Calibri"/>
                <a:cs typeface="Calibri"/>
                <a:sym typeface="Calibri"/>
              </a:rPr>
              <a:t>h</a:t>
            </a:r>
            <a:r>
              <a:rPr b="0" i="0" lang="en-US" sz="2800" u="none">
                <a:solidFill>
                  <a:schemeClr val="dk1"/>
                </a:solidFill>
                <a:latin typeface="Calibri"/>
                <a:ea typeface="Calibri"/>
                <a:cs typeface="Calibri"/>
                <a:sym typeface="Calibri"/>
              </a:rPr>
              <a:t>) a business operates </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and the total cost of electricity (</a:t>
            </a:r>
            <a:r>
              <a:rPr b="0" i="1" lang="en-US" sz="2800" u="none">
                <a:solidFill>
                  <a:schemeClr val="dk1"/>
                </a:solidFill>
                <a:latin typeface="Calibri"/>
                <a:ea typeface="Calibri"/>
                <a:cs typeface="Calibri"/>
                <a:sym typeface="Calibri"/>
              </a:rPr>
              <a:t>c</a:t>
            </a:r>
            <a:r>
              <a:rPr b="0" i="0" lang="en-US" sz="2800" u="non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Find the constant of proportionality (</a:t>
            </a:r>
            <a:r>
              <a:rPr b="0" i="1" lang="en-US" sz="2800" u="none">
                <a:solidFill>
                  <a:schemeClr val="dk1"/>
                </a:solidFill>
                <a:latin typeface="Calibri"/>
                <a:ea typeface="Calibri"/>
                <a:cs typeface="Calibri"/>
                <a:sym typeface="Calibri"/>
              </a:rPr>
              <a:t>r</a:t>
            </a:r>
            <a:r>
              <a:rPr b="0" i="0" lang="en-US" sz="2800" u="none">
                <a:solidFill>
                  <a:schemeClr val="dk1"/>
                </a:solidFill>
                <a:latin typeface="Calibri"/>
                <a:ea typeface="Calibri"/>
                <a:cs typeface="Calibri"/>
                <a:sym typeface="Calibri"/>
              </a:rPr>
              <a:t>). Using the value for </a:t>
            </a:r>
            <a:r>
              <a:rPr b="0" i="1" lang="en-US" sz="2800" u="none">
                <a:solidFill>
                  <a:schemeClr val="dk1"/>
                </a:solidFill>
                <a:latin typeface="Calibri"/>
                <a:ea typeface="Calibri"/>
                <a:cs typeface="Calibri"/>
                <a:sym typeface="Calibri"/>
              </a:rPr>
              <a:t>r</a:t>
            </a:r>
            <a:r>
              <a:rPr b="0" i="0" lang="en-US" sz="2800" u="none">
                <a:solidFill>
                  <a:schemeClr val="dk1"/>
                </a:solidFill>
                <a:latin typeface="Calibri"/>
                <a:ea typeface="Calibri"/>
                <a:cs typeface="Calibri"/>
                <a:sym typeface="Calibri"/>
              </a:rPr>
              <a:t>, enter an equation in the form of </a:t>
            </a:r>
            <a:r>
              <a:rPr b="0" i="1" lang="en-US" sz="2800" u="none">
                <a:solidFill>
                  <a:schemeClr val="dk1"/>
                </a:solidFill>
                <a:latin typeface="Calibri"/>
                <a:ea typeface="Calibri"/>
                <a:cs typeface="Calibri"/>
                <a:sym typeface="Calibri"/>
              </a:rPr>
              <a:t>c </a:t>
            </a:r>
            <a:r>
              <a:rPr b="0" i="0" lang="en-US" sz="2800" u="none">
                <a:solidFill>
                  <a:schemeClr val="dk1"/>
                </a:solidFill>
                <a:latin typeface="Calibri"/>
                <a:ea typeface="Calibri"/>
                <a:cs typeface="Calibri"/>
                <a:sym typeface="Calibri"/>
              </a:rPr>
              <a:t>= </a:t>
            </a:r>
            <a:r>
              <a:rPr b="0" i="1" lang="en-US" sz="2800" u="none">
                <a:solidFill>
                  <a:schemeClr val="dk1"/>
                </a:solidFill>
                <a:latin typeface="Calibri"/>
                <a:ea typeface="Calibri"/>
                <a:cs typeface="Calibri"/>
                <a:sym typeface="Calibri"/>
              </a:rPr>
              <a:t>rh </a:t>
            </a:r>
            <a:r>
              <a:rPr b="0" i="0" lang="en-US" sz="2800" u="none">
                <a:solidFill>
                  <a:schemeClr val="dk1"/>
                </a:solidFill>
                <a:latin typeface="Calibri"/>
                <a:ea typeface="Calibri"/>
                <a:cs typeface="Calibri"/>
                <a:sym typeface="Calibri"/>
              </a:rPr>
              <a:t>that represents the relationship between the number of hours (</a:t>
            </a:r>
            <a:r>
              <a:rPr b="0" i="1" lang="en-US" sz="2800" u="none">
                <a:solidFill>
                  <a:schemeClr val="dk1"/>
                </a:solidFill>
                <a:latin typeface="Calibri"/>
                <a:ea typeface="Calibri"/>
                <a:cs typeface="Calibri"/>
                <a:sym typeface="Calibri"/>
              </a:rPr>
              <a:t>h</a:t>
            </a:r>
            <a:r>
              <a:rPr b="0" i="0" lang="en-US" sz="2800" u="none">
                <a:solidFill>
                  <a:schemeClr val="dk1"/>
                </a:solidFill>
                <a:latin typeface="Calibri"/>
                <a:ea typeface="Calibri"/>
                <a:cs typeface="Calibri"/>
                <a:sym typeface="Calibri"/>
              </a:rPr>
              <a:t>) and the total cost (</a:t>
            </a:r>
            <a:r>
              <a:rPr b="0" i="1" lang="en-US" sz="2800" u="none">
                <a:solidFill>
                  <a:schemeClr val="dk1"/>
                </a:solidFill>
                <a:latin typeface="Calibri"/>
                <a:ea typeface="Calibri"/>
                <a:cs typeface="Calibri"/>
                <a:sym typeface="Calibri"/>
              </a:rPr>
              <a:t>c</a:t>
            </a:r>
            <a:r>
              <a:rPr b="0" i="0" lang="en-US" sz="2800" u="none">
                <a:solidFill>
                  <a:schemeClr val="dk1"/>
                </a:solidFill>
                <a:latin typeface="Calibri"/>
                <a:ea typeface="Calibri"/>
                <a:cs typeface="Calibri"/>
                <a:sym typeface="Calibri"/>
              </a:rPr>
              <a:t>).</a:t>
            </a:r>
            <a:endParaRPr/>
          </a:p>
        </p:txBody>
      </p:sp>
      <p:pic>
        <p:nvPicPr>
          <p:cNvPr id="226" name="Google Shape;226;p28"/>
          <p:cNvPicPr preferRelativeResize="0"/>
          <p:nvPr/>
        </p:nvPicPr>
        <p:blipFill rotWithShape="1">
          <a:blip r:embed="rId3">
            <a:alphaModFix/>
          </a:blip>
          <a:srcRect b="0" l="0" r="0" t="0"/>
          <a:stretch/>
        </p:blipFill>
        <p:spPr>
          <a:xfrm>
            <a:off x="5702300" y="1154112"/>
            <a:ext cx="2835275" cy="2884487"/>
          </a:xfrm>
          <a:prstGeom prst="rect">
            <a:avLst/>
          </a:prstGeom>
          <a:noFill/>
          <a:ln>
            <a:noFill/>
          </a:ln>
        </p:spPr>
      </p:pic>
      <p:sp>
        <p:nvSpPr>
          <p:cNvPr id="227" name="Google Shape;227;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#8</a:t>
            </a:r>
            <a:endParaRPr/>
          </a:p>
        </p:txBody>
      </p:sp>
      <p:pic>
        <p:nvPicPr>
          <p:cNvPr descr="C:\Users\Shannon\AppData\Local\Microsoft\Windows\INetCache\IE\CL72NDSD\MC900433884[1].png" id="228" name="Google Shape;228;p28"/>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9"/>
          <p:cNvSpPr txBox="1"/>
          <p:nvPr/>
        </p:nvSpPr>
        <p:spPr>
          <a:xfrm>
            <a:off x="990600" y="1600200"/>
            <a:ext cx="73914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enters the correct equation.</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1" lang="en-US" sz="2800" u="none">
                <a:solidFill>
                  <a:schemeClr val="dk1"/>
                </a:solidFill>
                <a:latin typeface="Calibri"/>
                <a:ea typeface="Calibri"/>
                <a:cs typeface="Calibri"/>
                <a:sym typeface="Calibri"/>
              </a:rPr>
              <a:t>c </a:t>
            </a:r>
            <a:r>
              <a:rPr b="0" i="0" lang="en-US" sz="2800" u="none">
                <a:solidFill>
                  <a:schemeClr val="dk1"/>
                </a:solidFill>
                <a:latin typeface="Calibri"/>
                <a:ea typeface="Calibri"/>
                <a:cs typeface="Calibri"/>
                <a:sym typeface="Calibri"/>
              </a:rPr>
              <a:t>= 10</a:t>
            </a:r>
            <a:r>
              <a:rPr b="0" i="1" lang="en-US" sz="2800" u="none">
                <a:solidFill>
                  <a:schemeClr val="dk1"/>
                </a:solidFill>
                <a:latin typeface="Calibri"/>
                <a:ea typeface="Calibri"/>
                <a:cs typeface="Calibri"/>
                <a:sym typeface="Calibri"/>
              </a:rPr>
              <a:t>h</a:t>
            </a:r>
            <a:endParaRPr/>
          </a:p>
        </p:txBody>
      </p:sp>
      <p:sp>
        <p:nvSpPr>
          <p:cNvPr id="235" name="Google Shape;235;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#8 Answer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txBox="1"/>
          <p:nvPr/>
        </p:nvSpPr>
        <p:spPr>
          <a:xfrm>
            <a:off x="573087" y="1371600"/>
            <a:ext cx="8229600" cy="39703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This graph shows a proportional </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relationship between </a:t>
            </a:r>
            <a:r>
              <a:rPr b="0" i="1" lang="en-US" sz="2800" u="none">
                <a:solidFill>
                  <a:schemeClr val="dk1"/>
                </a:solidFill>
                <a:latin typeface="Calibri"/>
                <a:ea typeface="Calibri"/>
                <a:cs typeface="Calibri"/>
                <a:sym typeface="Calibri"/>
              </a:rPr>
              <a:t>x</a:t>
            </a:r>
            <a:r>
              <a:rPr b="0" i="0" lang="en-US" sz="2800" u="none">
                <a:solidFill>
                  <a:schemeClr val="dk1"/>
                </a:solidFill>
                <a:latin typeface="Calibri"/>
                <a:ea typeface="Calibri"/>
                <a:cs typeface="Calibri"/>
                <a:sym typeface="Calibri"/>
              </a:rPr>
              <a:t> and </a:t>
            </a:r>
            <a:r>
              <a:rPr b="0" i="1" lang="en-US" sz="2800" u="none">
                <a:solidFill>
                  <a:schemeClr val="dk1"/>
                </a:solidFill>
                <a:latin typeface="Calibri"/>
                <a:ea typeface="Calibri"/>
                <a:cs typeface="Calibri"/>
                <a:sym typeface="Calibri"/>
              </a:rPr>
              <a:t>y</a:t>
            </a:r>
            <a:r>
              <a:rPr b="0" i="0" lang="en-US" sz="2800" u="non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Find the constant of proportionality (</a:t>
            </a:r>
            <a:r>
              <a:rPr b="0" i="1" lang="en-US" sz="2800" u="none">
                <a:solidFill>
                  <a:schemeClr val="dk1"/>
                </a:solidFill>
                <a:latin typeface="Calibri"/>
                <a:ea typeface="Calibri"/>
                <a:cs typeface="Calibri"/>
                <a:sym typeface="Calibri"/>
              </a:rPr>
              <a:t>r</a:t>
            </a:r>
            <a:r>
              <a:rPr b="0" i="0" lang="en-US" sz="2800" u="none">
                <a:solidFill>
                  <a:schemeClr val="dk1"/>
                </a:solidFill>
                <a:latin typeface="Calibri"/>
                <a:ea typeface="Calibri"/>
                <a:cs typeface="Calibri"/>
                <a:sym typeface="Calibri"/>
              </a:rPr>
              <a:t>). Using the value for </a:t>
            </a:r>
            <a:r>
              <a:rPr b="0" i="1" lang="en-US" sz="2800" u="none">
                <a:solidFill>
                  <a:schemeClr val="dk1"/>
                </a:solidFill>
                <a:latin typeface="Calibri"/>
                <a:ea typeface="Calibri"/>
                <a:cs typeface="Calibri"/>
                <a:sym typeface="Calibri"/>
              </a:rPr>
              <a:t>r</a:t>
            </a:r>
            <a:r>
              <a:rPr b="0" i="0" lang="en-US" sz="2800" u="none">
                <a:solidFill>
                  <a:schemeClr val="dk1"/>
                </a:solidFill>
                <a:latin typeface="Calibri"/>
                <a:ea typeface="Calibri"/>
                <a:cs typeface="Calibri"/>
                <a:sym typeface="Calibri"/>
              </a:rPr>
              <a:t>, enter an equation in the form of </a:t>
            </a:r>
            <a:r>
              <a:rPr b="0" i="1" lang="en-US" sz="2800" u="none">
                <a:solidFill>
                  <a:schemeClr val="dk1"/>
                </a:solidFill>
                <a:latin typeface="Calibri"/>
                <a:ea typeface="Calibri"/>
                <a:cs typeface="Calibri"/>
                <a:sym typeface="Calibri"/>
              </a:rPr>
              <a:t>y </a:t>
            </a:r>
            <a:r>
              <a:rPr b="0" i="0" lang="en-US" sz="2800" u="none">
                <a:solidFill>
                  <a:schemeClr val="dk1"/>
                </a:solidFill>
                <a:latin typeface="Calibri"/>
                <a:ea typeface="Calibri"/>
                <a:cs typeface="Calibri"/>
                <a:sym typeface="Calibri"/>
              </a:rPr>
              <a:t>= </a:t>
            </a:r>
            <a:r>
              <a:rPr b="0" i="1" lang="en-US" sz="2800" u="none">
                <a:solidFill>
                  <a:schemeClr val="dk1"/>
                </a:solidFill>
                <a:latin typeface="Calibri"/>
                <a:ea typeface="Calibri"/>
                <a:cs typeface="Calibri"/>
                <a:sym typeface="Calibri"/>
              </a:rPr>
              <a:t>rx.</a:t>
            </a:r>
            <a:endParaRPr/>
          </a:p>
        </p:txBody>
      </p:sp>
      <p:pic>
        <p:nvPicPr>
          <p:cNvPr id="242" name="Google Shape;242;p30"/>
          <p:cNvPicPr preferRelativeResize="0"/>
          <p:nvPr/>
        </p:nvPicPr>
        <p:blipFill rotWithShape="1">
          <a:blip r:embed="rId3">
            <a:alphaModFix/>
          </a:blip>
          <a:srcRect b="0" l="0" r="0" t="0"/>
          <a:stretch/>
        </p:blipFill>
        <p:spPr>
          <a:xfrm>
            <a:off x="5540375" y="1349375"/>
            <a:ext cx="2833687" cy="2878137"/>
          </a:xfrm>
          <a:prstGeom prst="rect">
            <a:avLst/>
          </a:prstGeom>
          <a:noFill/>
          <a:ln>
            <a:noFill/>
          </a:ln>
        </p:spPr>
      </p:pic>
      <p:sp>
        <p:nvSpPr>
          <p:cNvPr id="243" name="Google Shape;243;p30"/>
          <p:cNvSpPr/>
          <p:nvPr/>
        </p:nvSpPr>
        <p:spPr>
          <a:xfrm flipH="1">
            <a:off x="7086600" y="0"/>
            <a:ext cx="20574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#9</a:t>
            </a:r>
            <a:endParaRPr/>
          </a:p>
        </p:txBody>
      </p:sp>
      <p:pic>
        <p:nvPicPr>
          <p:cNvPr descr="C:\Users\Shannon\AppData\Local\Microsoft\Windows\INetCache\IE\CL72NDSD\MC900433884[1].png" id="244" name="Google Shape;244;p30"/>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1"/>
          <p:cNvSpPr txBox="1"/>
          <p:nvPr/>
        </p:nvSpPr>
        <p:spPr>
          <a:xfrm>
            <a:off x="990600" y="1600200"/>
            <a:ext cx="73914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enters the correct equation.</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1" lang="en-US" sz="2800" u="none">
                <a:solidFill>
                  <a:schemeClr val="dk1"/>
                </a:solidFill>
                <a:latin typeface="Calibri"/>
                <a:ea typeface="Calibri"/>
                <a:cs typeface="Calibri"/>
                <a:sym typeface="Calibri"/>
              </a:rPr>
              <a:t>y </a:t>
            </a:r>
            <a:r>
              <a:rPr b="0" i="0" lang="en-US" sz="2800" u="none">
                <a:solidFill>
                  <a:schemeClr val="dk1"/>
                </a:solidFill>
                <a:latin typeface="Calibri"/>
                <a:ea typeface="Calibri"/>
                <a:cs typeface="Calibri"/>
                <a:sym typeface="Calibri"/>
              </a:rPr>
              <a:t>= 2</a:t>
            </a:r>
            <a:r>
              <a:rPr b="0" i="1" lang="en-US" sz="2800" u="none">
                <a:solidFill>
                  <a:schemeClr val="dk1"/>
                </a:solidFill>
                <a:latin typeface="Calibri"/>
                <a:ea typeface="Calibri"/>
                <a:cs typeface="Calibri"/>
                <a:sym typeface="Calibri"/>
              </a:rPr>
              <a:t>x</a:t>
            </a:r>
            <a:endParaRPr/>
          </a:p>
        </p:txBody>
      </p:sp>
      <p:sp>
        <p:nvSpPr>
          <p:cNvPr id="251" name="Google Shape;251;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#9 Answer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2"/>
          <p:cNvSpPr txBox="1"/>
          <p:nvPr/>
        </p:nvSpPr>
        <p:spPr>
          <a:xfrm>
            <a:off x="576262" y="1295400"/>
            <a:ext cx="8229600" cy="39703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This table shows a proportional relationship between </a:t>
            </a:r>
            <a:r>
              <a:rPr b="0" i="1" lang="en-US" sz="2800" u="none">
                <a:solidFill>
                  <a:schemeClr val="dk1"/>
                </a:solidFill>
                <a:latin typeface="Calibri"/>
                <a:ea typeface="Calibri"/>
                <a:cs typeface="Calibri"/>
                <a:sym typeface="Calibri"/>
              </a:rPr>
              <a:t>x</a:t>
            </a:r>
            <a:r>
              <a:rPr b="0" i="0" lang="en-US" sz="2800" u="none">
                <a:solidFill>
                  <a:schemeClr val="dk1"/>
                </a:solidFill>
                <a:latin typeface="Calibri"/>
                <a:ea typeface="Calibri"/>
                <a:cs typeface="Calibri"/>
                <a:sym typeface="Calibri"/>
              </a:rPr>
              <a:t> and </a:t>
            </a:r>
            <a:r>
              <a:rPr b="0" i="1" lang="en-US" sz="2800" u="none">
                <a:solidFill>
                  <a:schemeClr val="dk1"/>
                </a:solidFill>
                <a:latin typeface="Calibri"/>
                <a:ea typeface="Calibri"/>
                <a:cs typeface="Calibri"/>
                <a:sym typeface="Calibri"/>
              </a:rPr>
              <a:t>y</a:t>
            </a:r>
            <a:r>
              <a:rPr b="0" i="0" lang="en-US" sz="2800" u="non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Find the constant of proportionality (</a:t>
            </a:r>
            <a:r>
              <a:rPr b="0" i="1" lang="en-US" sz="2800" u="none">
                <a:solidFill>
                  <a:schemeClr val="dk1"/>
                </a:solidFill>
                <a:latin typeface="Calibri"/>
                <a:ea typeface="Calibri"/>
                <a:cs typeface="Calibri"/>
                <a:sym typeface="Calibri"/>
              </a:rPr>
              <a:t>r</a:t>
            </a:r>
            <a:r>
              <a:rPr b="0" i="0" lang="en-US" sz="2800" u="none">
                <a:solidFill>
                  <a:schemeClr val="dk1"/>
                </a:solidFill>
                <a:latin typeface="Calibri"/>
                <a:ea typeface="Calibri"/>
                <a:cs typeface="Calibri"/>
                <a:sym typeface="Calibri"/>
              </a:rPr>
              <a:t>). Using the value for </a:t>
            </a:r>
            <a:r>
              <a:rPr b="0" i="1" lang="en-US" sz="2800" u="none">
                <a:solidFill>
                  <a:schemeClr val="dk1"/>
                </a:solidFill>
                <a:latin typeface="Calibri"/>
                <a:ea typeface="Calibri"/>
                <a:cs typeface="Calibri"/>
                <a:sym typeface="Calibri"/>
              </a:rPr>
              <a:t>r</a:t>
            </a:r>
            <a:r>
              <a:rPr b="0" i="0" lang="en-US" sz="2800" u="none">
                <a:solidFill>
                  <a:schemeClr val="dk1"/>
                </a:solidFill>
                <a:latin typeface="Calibri"/>
                <a:ea typeface="Calibri"/>
                <a:cs typeface="Calibri"/>
                <a:sym typeface="Calibri"/>
              </a:rPr>
              <a:t>, enter an equation in the form of </a:t>
            </a:r>
            <a:r>
              <a:rPr b="0" i="1" lang="en-US" sz="2800" u="none">
                <a:solidFill>
                  <a:schemeClr val="dk1"/>
                </a:solidFill>
                <a:latin typeface="Calibri"/>
                <a:ea typeface="Calibri"/>
                <a:cs typeface="Calibri"/>
                <a:sym typeface="Calibri"/>
              </a:rPr>
              <a:t>y </a:t>
            </a:r>
            <a:r>
              <a:rPr b="0" i="0" lang="en-US" sz="2800" u="none">
                <a:solidFill>
                  <a:schemeClr val="dk1"/>
                </a:solidFill>
                <a:latin typeface="Calibri"/>
                <a:ea typeface="Calibri"/>
                <a:cs typeface="Calibri"/>
                <a:sym typeface="Calibri"/>
              </a:rPr>
              <a:t>= </a:t>
            </a:r>
            <a:r>
              <a:rPr b="0" i="1" lang="en-US" sz="2800" u="none">
                <a:solidFill>
                  <a:schemeClr val="dk1"/>
                </a:solidFill>
                <a:latin typeface="Calibri"/>
                <a:ea typeface="Calibri"/>
                <a:cs typeface="Calibri"/>
                <a:sym typeface="Calibri"/>
              </a:rPr>
              <a:t>rx.</a:t>
            </a:r>
            <a:endParaRPr/>
          </a:p>
        </p:txBody>
      </p:sp>
      <p:graphicFrame>
        <p:nvGraphicFramePr>
          <p:cNvPr id="258" name="Google Shape;258;p32"/>
          <p:cNvGraphicFramePr/>
          <p:nvPr/>
        </p:nvGraphicFramePr>
        <p:xfrm>
          <a:off x="2514600" y="2209800"/>
          <a:ext cx="3000000" cy="3000000"/>
        </p:xfrm>
        <a:graphic>
          <a:graphicData uri="http://schemas.openxmlformats.org/drawingml/2006/table">
            <a:tbl>
              <a:tblPr>
                <a:noFill/>
                <a:tableStyleId>{C3F00618-E17C-4143-A206-D108837039C3}</a:tableStyleId>
              </a:tblPr>
              <a:tblGrid>
                <a:gridCol w="1676400"/>
                <a:gridCol w="1752600"/>
              </a:tblGrid>
              <a:tr h="396875">
                <a:tc>
                  <a:txBody>
                    <a:bodyPr/>
                    <a:lstStyle/>
                    <a:p>
                      <a:pPr indent="0" lvl="0" marL="0" marR="0" rtl="0" algn="ctr">
                        <a:lnSpc>
                          <a:spcPct val="100000"/>
                        </a:lnSpc>
                        <a:spcBef>
                          <a:spcPts val="0"/>
                        </a:spcBef>
                        <a:spcAft>
                          <a:spcPts val="0"/>
                        </a:spcAft>
                        <a:buClr>
                          <a:schemeClr val="dk1"/>
                        </a:buClr>
                        <a:buSzPts val="2000"/>
                        <a:buFont typeface="Calibri"/>
                        <a:buNone/>
                      </a:pPr>
                      <a:r>
                        <a:rPr b="1" i="1" lang="en-US" sz="2000" u="none" cap="none" strike="noStrike">
                          <a:solidFill>
                            <a:schemeClr val="dk1"/>
                          </a:solidFill>
                          <a:latin typeface="Calibri"/>
                          <a:ea typeface="Calibri"/>
                          <a:cs typeface="Calibri"/>
                          <a:sym typeface="Calibri"/>
                        </a:rPr>
                        <a:t>X</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1" lang="en-US" sz="2000" u="none" cap="none" strike="noStrike">
                          <a:solidFill>
                            <a:schemeClr val="dk1"/>
                          </a:solidFill>
                          <a:latin typeface="Calibri"/>
                          <a:ea typeface="Calibri"/>
                          <a:cs typeface="Calibri"/>
                          <a:sym typeface="Calibri"/>
                        </a:rPr>
                        <a:t>Y</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52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4</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48</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68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5</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60</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52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8</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96</a:t>
                      </a:r>
                      <a:endParaRPr/>
                    </a:p>
                  </a:txBody>
                  <a:tcPr marT="45650" marB="456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59" name="Google Shape;259;p32"/>
          <p:cNvSpPr/>
          <p:nvPr/>
        </p:nvSpPr>
        <p:spPr>
          <a:xfrm flipH="1">
            <a:off x="7086600" y="0"/>
            <a:ext cx="20574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#10</a:t>
            </a:r>
            <a:endParaRPr/>
          </a:p>
        </p:txBody>
      </p:sp>
      <p:pic>
        <p:nvPicPr>
          <p:cNvPr descr="C:\Users\Shannon\AppData\Local\Microsoft\Windows\INetCache\IE\CL72NDSD\MC900433884[1].png" id="260" name="Google Shape;260;p32"/>
          <p:cNvPicPr preferRelativeResize="0"/>
          <p:nvPr/>
        </p:nvPicPr>
        <p:blipFill rotWithShape="1">
          <a:blip r:embed="rId3">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3"/>
          <p:cNvSpPr txBox="1"/>
          <p:nvPr/>
        </p:nvSpPr>
        <p:spPr>
          <a:xfrm>
            <a:off x="990600" y="1600200"/>
            <a:ext cx="73914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b="0" i="0" sz="2800" u="non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enters the correct equation.</a:t>
            </a:r>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1" lang="en-US" sz="2800" u="none">
                <a:solidFill>
                  <a:schemeClr val="dk1"/>
                </a:solidFill>
                <a:latin typeface="Calibri"/>
                <a:ea typeface="Calibri"/>
                <a:cs typeface="Calibri"/>
                <a:sym typeface="Calibri"/>
              </a:rPr>
              <a:t>y </a:t>
            </a:r>
            <a:r>
              <a:rPr b="0" i="0" lang="en-US" sz="2800" u="none">
                <a:solidFill>
                  <a:schemeClr val="dk1"/>
                </a:solidFill>
                <a:latin typeface="Calibri"/>
                <a:ea typeface="Calibri"/>
                <a:cs typeface="Calibri"/>
                <a:sym typeface="Calibri"/>
              </a:rPr>
              <a:t>= 12</a:t>
            </a:r>
            <a:r>
              <a:rPr b="0" i="1" lang="en-US" sz="2800" u="none">
                <a:solidFill>
                  <a:schemeClr val="dk1"/>
                </a:solidFill>
                <a:latin typeface="Calibri"/>
                <a:ea typeface="Calibri"/>
                <a:cs typeface="Calibri"/>
                <a:sym typeface="Calibri"/>
              </a:rPr>
              <a:t>x</a:t>
            </a:r>
            <a:endParaRPr/>
          </a:p>
        </p:txBody>
      </p:sp>
      <p:sp>
        <p:nvSpPr>
          <p:cNvPr id="267" name="Google Shape;267;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#10 Answer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34"/>
          <p:cNvPicPr preferRelativeResize="0"/>
          <p:nvPr/>
        </p:nvPicPr>
        <p:blipFill rotWithShape="1">
          <a:blip r:embed="rId3">
            <a:alphaModFix/>
          </a:blip>
          <a:srcRect b="0" l="0" r="0" t="0"/>
          <a:stretch/>
        </p:blipFill>
        <p:spPr>
          <a:xfrm>
            <a:off x="5943600" y="1131887"/>
            <a:ext cx="2286000" cy="2327275"/>
          </a:xfrm>
          <a:prstGeom prst="rect">
            <a:avLst/>
          </a:prstGeom>
          <a:noFill/>
          <a:ln>
            <a:noFill/>
          </a:ln>
        </p:spPr>
      </p:pic>
      <p:sp>
        <p:nvSpPr>
          <p:cNvPr id="274" name="Google Shape;274;p34"/>
          <p:cNvSpPr txBox="1"/>
          <p:nvPr/>
        </p:nvSpPr>
        <p:spPr>
          <a:xfrm>
            <a:off x="304800" y="914400"/>
            <a:ext cx="5638800" cy="2678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This graph shows a proportional relationship between the number of hours (</a:t>
            </a:r>
            <a:r>
              <a:rPr b="0" i="1" lang="en-US" sz="2800" u="none">
                <a:solidFill>
                  <a:schemeClr val="dk1"/>
                </a:solidFill>
                <a:latin typeface="Calibri"/>
                <a:ea typeface="Calibri"/>
                <a:cs typeface="Calibri"/>
                <a:sym typeface="Calibri"/>
              </a:rPr>
              <a:t>h</a:t>
            </a:r>
            <a:r>
              <a:rPr b="0" i="0" lang="en-US" sz="2800" u="none">
                <a:solidFill>
                  <a:schemeClr val="dk1"/>
                </a:solidFill>
                <a:latin typeface="Calibri"/>
                <a:ea typeface="Calibri"/>
                <a:cs typeface="Calibri"/>
                <a:sym typeface="Calibri"/>
              </a:rPr>
              <a:t>) a business operates and the total cost (</a:t>
            </a:r>
            <a:r>
              <a:rPr b="0" i="1" lang="en-US" sz="2800" u="none">
                <a:solidFill>
                  <a:schemeClr val="dk1"/>
                </a:solidFill>
                <a:latin typeface="Calibri"/>
                <a:ea typeface="Calibri"/>
                <a:cs typeface="Calibri"/>
                <a:sym typeface="Calibri"/>
              </a:rPr>
              <a:t>c</a:t>
            </a:r>
            <a:r>
              <a:rPr b="0" i="0" lang="en-US" sz="2800" u="none">
                <a:solidFill>
                  <a:schemeClr val="dk1"/>
                </a:solidFill>
                <a:latin typeface="Calibri"/>
                <a:ea typeface="Calibri"/>
                <a:cs typeface="Calibri"/>
                <a:sym typeface="Calibri"/>
              </a:rPr>
              <a:t>) of electricity. Select True or False for each statement about the graph. 	</a:t>
            </a:r>
            <a:endParaRPr/>
          </a:p>
        </p:txBody>
      </p:sp>
      <p:graphicFrame>
        <p:nvGraphicFramePr>
          <p:cNvPr id="275" name="Google Shape;275;p34"/>
          <p:cNvGraphicFramePr/>
          <p:nvPr/>
        </p:nvGraphicFramePr>
        <p:xfrm>
          <a:off x="838200" y="3810000"/>
          <a:ext cx="3000000" cy="3000000"/>
        </p:xfrm>
        <a:graphic>
          <a:graphicData uri="http://schemas.openxmlformats.org/drawingml/2006/table">
            <a:tbl>
              <a:tblPr>
                <a:noFill/>
                <a:tableStyleId>{C3F00618-E17C-4143-A206-D108837039C3}</a:tableStyleId>
              </a:tblPr>
              <a:tblGrid>
                <a:gridCol w="5278425"/>
                <a:gridCol w="838200"/>
                <a:gridCol w="920750"/>
              </a:tblGrid>
              <a:tr h="396875">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Statement</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True</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False</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00075">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Point A represents the total cost of electricity when operating the business for 6 hours.</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01675">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The total cost of electricity is $8 when operating the business for 80 hours.</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92150">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The total cost of electricity is $10 when operating the business for 1 hour.</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76" name="Google Shape;276;p34"/>
          <p:cNvSpPr/>
          <p:nvPr/>
        </p:nvSpPr>
        <p:spPr>
          <a:xfrm flipH="1">
            <a:off x="7086600" y="0"/>
            <a:ext cx="20574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#11</a:t>
            </a:r>
            <a:endParaRPr/>
          </a:p>
        </p:txBody>
      </p:sp>
      <p:pic>
        <p:nvPicPr>
          <p:cNvPr descr="C:\Users\Shannon\AppData\Local\Microsoft\Windows\INetCache\IE\CL72NDSD\MC900433884[1].png" id="277" name="Google Shape;277;p34"/>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5"/>
          <p:cNvSpPr txBox="1"/>
          <p:nvPr/>
        </p:nvSpPr>
        <p:spPr>
          <a:xfrm>
            <a:off x="881062" y="1219200"/>
            <a:ext cx="7620000" cy="4832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a:t>
            </a:r>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determines each statement as being either true or false. Each statement is a sentence describing one of the points in the context. False statements should be statements that use the wrong values or switch the values when interpreting the graph. More difficult statements are about points beyond the visible portion of the graph. </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0" lang="en-US" sz="2800" u="none">
                <a:solidFill>
                  <a:schemeClr val="dk1"/>
                </a:solidFill>
                <a:latin typeface="Calibri"/>
                <a:ea typeface="Calibri"/>
                <a:cs typeface="Calibri"/>
                <a:sym typeface="Calibri"/>
              </a:rPr>
              <a:t>T, F, T	</a:t>
            </a:r>
            <a:endParaRPr/>
          </a:p>
        </p:txBody>
      </p:sp>
      <p:sp>
        <p:nvSpPr>
          <p:cNvPr id="284" name="Google Shape;284;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#11 Answer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6"/>
          <p:cNvSpPr txBox="1"/>
          <p:nvPr/>
        </p:nvSpPr>
        <p:spPr>
          <a:xfrm>
            <a:off x="431800" y="1752600"/>
            <a:ext cx="83820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Dave buys a baseball for $15 plus an 8% tax. Mel buys a football for $20 plus an 8% tax. Enter the difference in the amount Dave and Mel paid, including tax. Round your answer to the nearest cent. </a:t>
            </a:r>
            <a:endParaRPr/>
          </a:p>
        </p:txBody>
      </p:sp>
      <p:sp>
        <p:nvSpPr>
          <p:cNvPr id="291" name="Google Shape;291;p36"/>
          <p:cNvSpPr/>
          <p:nvPr/>
        </p:nvSpPr>
        <p:spPr>
          <a:xfrm flipH="1">
            <a:off x="6934200" y="0"/>
            <a:ext cx="2209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#12</a:t>
            </a:r>
            <a:endParaRPr/>
          </a:p>
        </p:txBody>
      </p:sp>
      <p:pic>
        <p:nvPicPr>
          <p:cNvPr descr="C:\Users\Shannon\AppData\Local\Microsoft\Windows\INetCache\IE\CL72NDSD\MC900433884[1].png" id="292" name="Google Shape;292;p36"/>
          <p:cNvPicPr preferRelativeResize="0"/>
          <p:nvPr/>
        </p:nvPicPr>
        <p:blipFill rotWithShape="1">
          <a:blip r:embed="rId3">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7"/>
          <p:cNvSpPr txBox="1"/>
          <p:nvPr/>
        </p:nvSpPr>
        <p:spPr>
          <a:xfrm>
            <a:off x="381000" y="1163637"/>
            <a:ext cx="8001000" cy="22463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gives the correct difference in the amount between David and Mel. </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0" lang="en-US" sz="2800" u="none">
                <a:solidFill>
                  <a:schemeClr val="dk1"/>
                </a:solidFill>
                <a:latin typeface="Calibri"/>
                <a:ea typeface="Calibri"/>
                <a:cs typeface="Calibri"/>
                <a:sym typeface="Calibri"/>
              </a:rPr>
              <a:t>540	</a:t>
            </a:r>
            <a:endParaRPr/>
          </a:p>
        </p:txBody>
      </p:sp>
      <p:sp>
        <p:nvSpPr>
          <p:cNvPr id="299" name="Google Shape;299;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#12 Answer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8"/>
          <p:cNvSpPr txBox="1"/>
          <p:nvPr/>
        </p:nvSpPr>
        <p:spPr>
          <a:xfrm>
            <a:off x="838200" y="1981200"/>
            <a:ext cx="74676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A bicycle is originally priced at $80. The store owner gives a discount and the bicycle is now priced at $60. Enter the percentage discount for the cost of the bicycle. </a:t>
            </a:r>
            <a:endParaRPr/>
          </a:p>
        </p:txBody>
      </p:sp>
      <p:sp>
        <p:nvSpPr>
          <p:cNvPr id="306" name="Google Shape;306;p38"/>
          <p:cNvSpPr/>
          <p:nvPr/>
        </p:nvSpPr>
        <p:spPr>
          <a:xfrm flipH="1">
            <a:off x="7010400" y="0"/>
            <a:ext cx="21336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#13</a:t>
            </a:r>
            <a:endParaRPr/>
          </a:p>
        </p:txBody>
      </p:sp>
      <p:pic>
        <p:nvPicPr>
          <p:cNvPr descr="C:\Users\Shannon\AppData\Local\Microsoft\Windows\INetCache\IE\CL72NDSD\MC900433884[1].png" id="307" name="Google Shape;307;p38"/>
          <p:cNvPicPr preferRelativeResize="0"/>
          <p:nvPr/>
        </p:nvPicPr>
        <p:blipFill rotWithShape="1">
          <a:blip r:embed="rId3">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9"/>
          <p:cNvSpPr txBox="1"/>
          <p:nvPr/>
        </p:nvSpPr>
        <p:spPr>
          <a:xfrm>
            <a:off x="381000" y="1163637"/>
            <a:ext cx="83058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gives the correct percentage discount. 	</a:t>
            </a:r>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0" lang="en-US" sz="2800" u="none">
                <a:solidFill>
                  <a:schemeClr val="dk1"/>
                </a:solidFill>
                <a:latin typeface="Calibri"/>
                <a:ea typeface="Calibri"/>
                <a:cs typeface="Calibri"/>
                <a:sym typeface="Calibri"/>
              </a:rPr>
              <a:t>25</a:t>
            </a:r>
            <a:endParaRPr/>
          </a:p>
        </p:txBody>
      </p:sp>
      <p:sp>
        <p:nvSpPr>
          <p:cNvPr id="314" name="Google Shape;314;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#13 Answer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0"/>
          <p:cNvSpPr txBox="1"/>
          <p:nvPr/>
        </p:nvSpPr>
        <p:spPr>
          <a:xfrm>
            <a:off x="609600" y="1752600"/>
            <a:ext cx="8001000" cy="2092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a:solidFill>
                  <a:schemeClr val="dk1"/>
                </a:solidFill>
                <a:latin typeface="Calibri"/>
                <a:ea typeface="Calibri"/>
                <a:cs typeface="Calibri"/>
                <a:sym typeface="Calibri"/>
              </a:rPr>
              <a:t>Dave has a 32 ounce energy drink. He drinks 10 ounces. Enter the percentage of ounces Dave has left from his energy drink. Round your answer to the nearest hundredth. </a:t>
            </a:r>
            <a:endParaRPr/>
          </a:p>
        </p:txBody>
      </p:sp>
      <p:sp>
        <p:nvSpPr>
          <p:cNvPr id="321" name="Google Shape;321;p40"/>
          <p:cNvSpPr/>
          <p:nvPr/>
        </p:nvSpPr>
        <p:spPr>
          <a:xfrm flipH="1">
            <a:off x="7086600" y="0"/>
            <a:ext cx="20574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Calibri"/>
              <a:buNone/>
            </a:pPr>
            <a:r>
              <a:rPr b="1" i="0" lang="en-US" sz="4000" u="none" cap="none" strike="noStrike">
                <a:solidFill>
                  <a:schemeClr val="lt1"/>
                </a:solidFill>
                <a:latin typeface="Calibri"/>
                <a:ea typeface="Calibri"/>
                <a:cs typeface="Calibri"/>
                <a:sym typeface="Calibri"/>
              </a:rPr>
              <a:t>#14</a:t>
            </a:r>
            <a:endParaRPr/>
          </a:p>
        </p:txBody>
      </p:sp>
      <p:pic>
        <p:nvPicPr>
          <p:cNvPr descr="C:\Users\Shannon\AppData\Local\Microsoft\Windows\INetCache\IE\CL72NDSD\MC900433884[1].png" id="322" name="Google Shape;322;p40"/>
          <p:cNvPicPr preferRelativeResize="0"/>
          <p:nvPr/>
        </p:nvPicPr>
        <p:blipFill rotWithShape="1">
          <a:blip r:embed="rId3">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1"/>
          <p:cNvSpPr txBox="1"/>
          <p:nvPr/>
        </p:nvSpPr>
        <p:spPr>
          <a:xfrm>
            <a:off x="381000" y="1219200"/>
            <a:ext cx="8001000" cy="18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a:solidFill>
                  <a:srgbClr val="000000"/>
                </a:solidFill>
                <a:latin typeface="Calibri"/>
                <a:ea typeface="Calibri"/>
                <a:cs typeface="Calibri"/>
                <a:sym typeface="Calibri"/>
              </a:rPr>
              <a:t>Rubric: </a:t>
            </a:r>
            <a:endParaRPr/>
          </a:p>
          <a:p>
            <a:pPr indent="0" lvl="0" marL="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(1 point) </a:t>
            </a:r>
            <a:r>
              <a:rPr b="0" i="0" lang="en-US" sz="2800" u="none">
                <a:solidFill>
                  <a:schemeClr val="dk1"/>
                </a:solidFill>
                <a:latin typeface="Calibri"/>
                <a:ea typeface="Calibri"/>
                <a:cs typeface="Calibri"/>
                <a:sym typeface="Calibri"/>
              </a:rPr>
              <a:t>Student gives the correct percentage. </a:t>
            </a:r>
            <a:endParaRPr/>
          </a:p>
          <a:p>
            <a:pPr indent="0" lvl="0" marL="0" marR="0" rtl="0" algn="l">
              <a:lnSpc>
                <a:spcPct val="100000"/>
              </a:lnSpc>
              <a:spcBef>
                <a:spcPts val="0"/>
              </a:spcBef>
              <a:spcAft>
                <a:spcPts val="0"/>
              </a:spcAft>
              <a:buClr>
                <a:schemeClr val="dk1"/>
              </a:buClr>
              <a:buSzPts val="2800"/>
              <a:buFont typeface="Arial"/>
              <a:buNone/>
            </a:pPr>
            <a:r>
              <a:t/>
            </a:r>
            <a:endParaRPr b="0" i="0" sz="2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a:solidFill>
                  <a:schemeClr val="dk1"/>
                </a:solidFill>
                <a:latin typeface="Calibri"/>
                <a:ea typeface="Calibri"/>
                <a:cs typeface="Calibri"/>
                <a:sym typeface="Calibri"/>
              </a:rPr>
              <a:t>Answer: </a:t>
            </a:r>
            <a:r>
              <a:rPr b="0" i="0" lang="en-US" sz="2800" u="none">
                <a:solidFill>
                  <a:schemeClr val="dk1"/>
                </a:solidFill>
                <a:latin typeface="Calibri"/>
                <a:ea typeface="Calibri"/>
                <a:cs typeface="Calibri"/>
                <a:sym typeface="Calibri"/>
              </a:rPr>
              <a:t>68.75	</a:t>
            </a:r>
            <a:endParaRPr/>
          </a:p>
        </p:txBody>
      </p:sp>
      <p:sp>
        <p:nvSpPr>
          <p:cNvPr id="329" name="Google Shape;329;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600"/>
              <a:buFont typeface="Calibri"/>
              <a:buNone/>
            </a:pPr>
            <a:r>
              <a:rPr b="1" i="0" lang="en-US" sz="3600" u="none" cap="none" strike="noStrike">
                <a:solidFill>
                  <a:schemeClr val="lt1"/>
                </a:solidFill>
                <a:latin typeface="Calibri"/>
                <a:ea typeface="Calibri"/>
                <a:cs typeface="Calibri"/>
                <a:sym typeface="Calibri"/>
              </a:rPr>
              <a:t>#14 Answer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