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 name="Google Shape;12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Grade 6 - Claim 4</a:t>
            </a:r>
            <a:endParaRPr b="1" i="0" sz="2400" u="none" cap="none" strike="noStrike">
              <a:solidFill>
                <a:srgbClr val="FF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1439960" y="4343400"/>
            <a:ext cx="6264078" cy="647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rgbClr val="FF0000"/>
                </a:solidFill>
                <a:latin typeface="Calibri"/>
                <a:ea typeface="Calibri"/>
                <a:cs typeface="Calibri"/>
                <a:sym typeface="Calibri"/>
              </a:rPr>
              <a:t>Modeling and Data Analysis</a:t>
            </a:r>
            <a:endParaRPr b="1" i="0" sz="3600" u="none" cap="none" strike="noStrike">
              <a:solidFill>
                <a:srgbClr val="FF0000"/>
              </a:solidFill>
              <a:latin typeface="Calibri"/>
              <a:ea typeface="Calibri"/>
              <a:cs typeface="Calibri"/>
              <a:sym typeface="Calibri"/>
            </a:endParaRPr>
          </a:p>
        </p:txBody>
      </p:sp>
      <p:sp>
        <p:nvSpPr>
          <p:cNvPr id="91" name="Google Shape;91;p13"/>
          <p:cNvSpPr txBox="1"/>
          <p:nvPr/>
        </p:nvSpPr>
        <p:spPr>
          <a:xfrm>
            <a:off x="519906"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2" name="Google Shape;92;p13"/>
          <p:cNvPicPr preferRelativeResize="0"/>
          <p:nvPr/>
        </p:nvPicPr>
        <p:blipFill rotWithShape="1">
          <a:blip r:embed="rId4">
            <a:alphaModFix/>
          </a:blip>
          <a:srcRect b="0" l="0" r="0" t="0"/>
          <a:stretch/>
        </p:blipFill>
        <p:spPr>
          <a:xfrm>
            <a:off x="2412999" y="114300"/>
            <a:ext cx="4318000" cy="1463675"/>
          </a:xfrm>
          <a:prstGeom prst="rect">
            <a:avLst/>
          </a:prstGeom>
          <a:noFill/>
          <a:ln>
            <a:noFill/>
          </a:ln>
        </p:spPr>
      </p:pic>
      <p:sp>
        <p:nvSpPr>
          <p:cNvPr id="93" name="Google Shape;93;p13"/>
          <p:cNvSpPr txBox="1"/>
          <p:nvPr/>
        </p:nvSpPr>
        <p:spPr>
          <a:xfrm>
            <a:off x="685799" y="21685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Calibri"/>
                <a:ea typeface="Calibri"/>
                <a:cs typeface="Calibri"/>
                <a:sym typeface="Calibri"/>
              </a:rPr>
              <a:t>Claim 4</a:t>
            </a:r>
            <a:br>
              <a:rPr b="1" i="0" lang="en-US" sz="3600" u="none" cap="none" strike="noStrike">
                <a:solidFill>
                  <a:schemeClr val="dk1"/>
                </a:solidFill>
                <a:latin typeface="Calibri"/>
                <a:ea typeface="Calibri"/>
                <a:cs typeface="Calibri"/>
                <a:sym typeface="Calibri"/>
              </a:rPr>
            </a:br>
            <a:r>
              <a:rPr b="1" i="0" lang="en-US" sz="3600" u="none" cap="none" strike="noStrike">
                <a:solidFill>
                  <a:schemeClr val="dk1"/>
                </a:solidFill>
                <a:latin typeface="Calibri"/>
                <a:ea typeface="Calibri"/>
                <a:cs typeface="Calibri"/>
                <a:sym typeface="Calibri"/>
              </a:rPr>
              <a:t>Smarter Balanced Sample Items</a:t>
            </a:r>
            <a:br>
              <a:rPr b="1" i="0" lang="en-US" sz="3600" u="none" cap="none" strike="noStrike">
                <a:solidFill>
                  <a:schemeClr val="dk1"/>
                </a:solidFill>
                <a:latin typeface="Calibri"/>
                <a:ea typeface="Calibri"/>
                <a:cs typeface="Calibri"/>
                <a:sym typeface="Calibri"/>
              </a:rPr>
            </a:br>
            <a:r>
              <a:rPr b="1" i="0" lang="en-US" sz="3600" u="none" cap="none" strike="noStrike">
                <a:solidFill>
                  <a:schemeClr val="dk1"/>
                </a:solidFill>
                <a:latin typeface="Calibri"/>
                <a:ea typeface="Calibri"/>
                <a:cs typeface="Calibri"/>
                <a:sym typeface="Calibri"/>
              </a:rPr>
              <a:t>Grade 6</a:t>
            </a:r>
            <a:endParaRPr b="1" i="0" sz="3600" u="none" cap="none" strike="noStrike">
              <a:solidFill>
                <a:schemeClr val="dk1"/>
              </a:solidFill>
              <a:latin typeface="Calibri"/>
              <a:ea typeface="Calibri"/>
              <a:cs typeface="Calibri"/>
              <a:sym typeface="Calibri"/>
            </a:endParaRPr>
          </a:p>
        </p:txBody>
      </p:sp>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374449" y="949036"/>
            <a:ext cx="7889787" cy="5334000"/>
          </a:xfrm>
          <a:prstGeom prst="rect">
            <a:avLst/>
          </a:prstGeom>
          <a:blipFill rotWithShape="1">
            <a:blip r:embed="rId3">
              <a:alphaModFix/>
            </a:blip>
            <a:stretch>
              <a:fillRect b="-569" l="-1155" r="-1773" t="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pic>
        <p:nvPicPr>
          <p:cNvPr id="101" name="Google Shape;101;p14"/>
          <p:cNvPicPr preferRelativeResize="0"/>
          <p:nvPr/>
        </p:nvPicPr>
        <p:blipFill rotWithShape="1">
          <a:blip r:embed="rId4">
            <a:alphaModFix/>
          </a:blip>
          <a:srcRect b="0" l="0" r="0" t="0"/>
          <a:stretch/>
        </p:blipFill>
        <p:spPr>
          <a:xfrm>
            <a:off x="1981200" y="2362200"/>
            <a:ext cx="5126816" cy="2014537"/>
          </a:xfrm>
          <a:prstGeom prst="rect">
            <a:avLst/>
          </a:prstGeom>
          <a:noFill/>
          <a:ln>
            <a:noFill/>
          </a:ln>
        </p:spPr>
      </p:pic>
      <p:sp>
        <p:nvSpPr>
          <p:cNvPr id="102" name="Google Shape;102;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p:nvPr/>
        </p:nvSpPr>
        <p:spPr>
          <a:xfrm>
            <a:off x="533400" y="990600"/>
            <a:ext cx="80772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Student enters the correct number.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12</a:t>
            </a:r>
            <a:endParaRPr b="0" i="0" sz="2800" u="none" cap="none" strike="noStrike">
              <a:solidFill>
                <a:schemeClr val="dk1"/>
              </a:solidFill>
              <a:latin typeface="Calibri"/>
              <a:ea typeface="Calibri"/>
              <a:cs typeface="Calibri"/>
              <a:sym typeface="Calibri"/>
            </a:endParaRPr>
          </a:p>
        </p:txBody>
      </p:sp>
      <p:sp>
        <p:nvSpPr>
          <p:cNvPr id="109" name="Google Shape;109;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6"/>
          <p:cNvSpPr txBox="1"/>
          <p:nvPr>
            <p:ph idx="1" type="body"/>
          </p:nvPr>
        </p:nvSpPr>
        <p:spPr>
          <a:xfrm>
            <a:off x="457199" y="1295400"/>
            <a:ext cx="7889787" cy="26449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Justin predicts that the temperature change from Friday to Saturday will be twice as much as it was from Thursday to Friday. </a:t>
            </a:r>
            <a:endParaRPr/>
          </a:p>
          <a:p>
            <a:pPr indent="0" lvl="0" marL="0" rtl="0" algn="l">
              <a:lnSpc>
                <a:spcPct val="100000"/>
              </a:lnSpc>
              <a:spcBef>
                <a:spcPts val="560"/>
              </a:spcBef>
              <a:spcAft>
                <a:spcPts val="0"/>
              </a:spcAft>
              <a:buClr>
                <a:schemeClr val="dk1"/>
              </a:buClr>
              <a:buSzPts val="2800"/>
              <a:buNone/>
            </a:pPr>
            <a:r>
              <a:rPr lang="en-US" sz="2800"/>
              <a:t>Use the Add Point tool to plot a point on the graph that could represent Justin’s predication for Saturday’s temperature. 	</a:t>
            </a:r>
            <a:endParaRPr/>
          </a:p>
        </p:txBody>
      </p:sp>
      <p:pic>
        <p:nvPicPr>
          <p:cNvPr id="116" name="Google Shape;116;p16"/>
          <p:cNvPicPr preferRelativeResize="0"/>
          <p:nvPr/>
        </p:nvPicPr>
        <p:blipFill rotWithShape="1">
          <a:blip r:embed="rId3">
            <a:alphaModFix/>
          </a:blip>
          <a:srcRect b="31902" l="45833" r="27559" t="48273"/>
          <a:stretch/>
        </p:blipFill>
        <p:spPr>
          <a:xfrm>
            <a:off x="2070372" y="4191000"/>
            <a:ext cx="4663440" cy="2171772"/>
          </a:xfrm>
          <a:prstGeom prst="rect">
            <a:avLst/>
          </a:prstGeom>
          <a:noFill/>
          <a:ln>
            <a:noFill/>
          </a:ln>
        </p:spPr>
      </p:pic>
      <p:sp>
        <p:nvSpPr>
          <p:cNvPr id="117" name="Google Shape;117;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p:nvPr/>
        </p:nvSpPr>
        <p:spPr>
          <a:xfrm>
            <a:off x="533400" y="990600"/>
            <a:ext cx="80772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graphs a point on Saturday that represents the temperature that represents a change of 10 degrees either direction.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0 or 20</a:t>
            </a:r>
            <a:endParaRPr b="0" i="0" sz="2800" u="none" cap="none" strike="noStrike">
              <a:solidFill>
                <a:schemeClr val="dk1"/>
              </a:solidFill>
              <a:latin typeface="Calibri"/>
              <a:ea typeface="Calibri"/>
              <a:cs typeface="Calibri"/>
              <a:sym typeface="Calibri"/>
            </a:endParaRPr>
          </a:p>
        </p:txBody>
      </p:sp>
      <p:sp>
        <p:nvSpPr>
          <p:cNvPr id="124" name="Google Shape;124;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txBox="1"/>
          <p:nvPr>
            <p:ph idx="1" type="body"/>
          </p:nvPr>
        </p:nvSpPr>
        <p:spPr>
          <a:xfrm>
            <a:off x="381000" y="1066800"/>
            <a:ext cx="8153400" cy="589445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A boat takes 3 hours to reach an island 15 miles away. </a:t>
            </a:r>
            <a:endParaRPr/>
          </a:p>
          <a:p>
            <a:pPr indent="0" lvl="0" marL="0" rtl="0" algn="l">
              <a:lnSpc>
                <a:spcPct val="100000"/>
              </a:lnSpc>
              <a:spcBef>
                <a:spcPts val="560"/>
              </a:spcBef>
              <a:spcAft>
                <a:spcPts val="0"/>
              </a:spcAft>
              <a:buClr>
                <a:schemeClr val="dk1"/>
              </a:buClr>
              <a:buSzPts val="2800"/>
              <a:buNone/>
            </a:pPr>
            <a:r>
              <a:rPr lang="en-US" sz="2800"/>
              <a:t>The boat travels: </a:t>
            </a:r>
            <a:endParaRPr/>
          </a:p>
          <a:p>
            <a:pPr indent="-342900" lvl="0" marL="342900" rtl="0" algn="l">
              <a:lnSpc>
                <a:spcPct val="100000"/>
              </a:lnSpc>
              <a:spcBef>
                <a:spcPts val="560"/>
              </a:spcBef>
              <a:spcAft>
                <a:spcPts val="0"/>
              </a:spcAft>
              <a:buClr>
                <a:schemeClr val="dk1"/>
              </a:buClr>
              <a:buSzPts val="2800"/>
              <a:buChar char="•"/>
            </a:pPr>
            <a:r>
              <a:rPr lang="en-US" sz="2800"/>
              <a:t>at least 1 mile but no more than 6 miles during the first hour </a:t>
            </a:r>
            <a:endParaRPr/>
          </a:p>
          <a:p>
            <a:pPr indent="-342900" lvl="0" marL="342900" rtl="0" algn="l">
              <a:lnSpc>
                <a:spcPct val="100000"/>
              </a:lnSpc>
              <a:spcBef>
                <a:spcPts val="560"/>
              </a:spcBef>
              <a:spcAft>
                <a:spcPts val="0"/>
              </a:spcAft>
              <a:buClr>
                <a:schemeClr val="dk1"/>
              </a:buClr>
              <a:buSzPts val="2800"/>
              <a:buChar char="•"/>
            </a:pPr>
            <a:r>
              <a:rPr lang="en-US" sz="2800"/>
              <a:t>at least 2 miles during the second hour </a:t>
            </a:r>
            <a:endParaRPr/>
          </a:p>
          <a:p>
            <a:pPr indent="-342900" lvl="0" marL="342900" rtl="0" algn="l">
              <a:lnSpc>
                <a:spcPct val="100000"/>
              </a:lnSpc>
              <a:spcBef>
                <a:spcPts val="560"/>
              </a:spcBef>
              <a:spcAft>
                <a:spcPts val="0"/>
              </a:spcAft>
              <a:buClr>
                <a:schemeClr val="dk1"/>
              </a:buClr>
              <a:buSzPts val="2800"/>
              <a:buChar char="•"/>
            </a:pPr>
            <a:r>
              <a:rPr lang="en-US" sz="2800"/>
              <a:t>exactly 5 miles during the third hour </a:t>
            </a:r>
            <a:endParaRPr/>
          </a:p>
          <a:p>
            <a:pPr indent="0" lvl="0" marL="0" rtl="0" algn="l">
              <a:lnSpc>
                <a:spcPct val="100000"/>
              </a:lnSpc>
              <a:spcBef>
                <a:spcPts val="560"/>
              </a:spcBef>
              <a:spcAft>
                <a:spcPts val="0"/>
              </a:spcAft>
              <a:buClr>
                <a:schemeClr val="dk1"/>
              </a:buClr>
              <a:buSzPts val="2800"/>
              <a:buNone/>
            </a:pPr>
            <a:r>
              <a:rPr lang="en-US" sz="2800"/>
              <a:t>Use the Connect Line tool to show the range of miles the boat could have traveled during the </a:t>
            </a:r>
            <a:r>
              <a:rPr b="1" lang="en-US" sz="2800"/>
              <a:t>second </a:t>
            </a:r>
            <a:r>
              <a:rPr lang="en-US" sz="2800"/>
              <a:t>hour, given the conditions above.</a:t>
            </a:r>
            <a:endParaRPr/>
          </a:p>
          <a:p>
            <a:pPr indent="0" lvl="0" marL="0" rtl="0" algn="l">
              <a:lnSpc>
                <a:spcPct val="100000"/>
              </a:lnSpc>
              <a:spcBef>
                <a:spcPts val="560"/>
              </a:spcBef>
              <a:spcAft>
                <a:spcPts val="0"/>
              </a:spcAft>
              <a:buClr>
                <a:schemeClr val="dk1"/>
              </a:buClr>
              <a:buSzPts val="2800"/>
              <a:buNone/>
            </a:pPr>
            <a:r>
              <a:t/>
            </a:r>
            <a:endParaRPr sz="2800"/>
          </a:p>
          <a:p>
            <a:pPr indent="0" lvl="0" marL="0" rtl="0" algn="ctr">
              <a:lnSpc>
                <a:spcPct val="100000"/>
              </a:lnSpc>
              <a:spcBef>
                <a:spcPts val="560"/>
              </a:spcBef>
              <a:spcAft>
                <a:spcPts val="0"/>
              </a:spcAft>
              <a:buClr>
                <a:schemeClr val="dk1"/>
              </a:buClr>
              <a:buSzPts val="1600"/>
              <a:buNone/>
            </a:pPr>
            <a:r>
              <a:rPr b="1" lang="en-US" sz="1600"/>
              <a:t>Number of Miles</a:t>
            </a:r>
            <a:r>
              <a:rPr lang="en-US" sz="2800"/>
              <a:t> 	</a:t>
            </a:r>
            <a:endParaRPr/>
          </a:p>
        </p:txBody>
      </p:sp>
      <p:pic>
        <p:nvPicPr>
          <p:cNvPr id="131" name="Google Shape;131;p18"/>
          <p:cNvPicPr preferRelativeResize="0"/>
          <p:nvPr/>
        </p:nvPicPr>
        <p:blipFill rotWithShape="1">
          <a:blip r:embed="rId3">
            <a:alphaModFix/>
          </a:blip>
          <a:srcRect b="0" l="0" r="0" t="0"/>
          <a:stretch/>
        </p:blipFill>
        <p:spPr>
          <a:xfrm>
            <a:off x="990600" y="5562600"/>
            <a:ext cx="6675120" cy="514842"/>
          </a:xfrm>
          <a:prstGeom prst="rect">
            <a:avLst/>
          </a:prstGeom>
          <a:noFill/>
          <a:ln>
            <a:noFill/>
          </a:ln>
        </p:spPr>
      </p:pic>
      <p:sp>
        <p:nvSpPr>
          <p:cNvPr id="132" name="Google Shape;132;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#3</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9"/>
          <p:cNvSpPr/>
          <p:nvPr/>
        </p:nvSpPr>
        <p:spPr>
          <a:xfrm>
            <a:off x="533400" y="1143000"/>
            <a:ext cx="80772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graphs the correct solution set.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 line segment from 4 to 9</a:t>
            </a:r>
            <a:endParaRPr b="0" i="0" sz="2800" u="none" cap="none" strike="noStrike">
              <a:solidFill>
                <a:schemeClr val="dk1"/>
              </a:solidFill>
              <a:latin typeface="Calibri"/>
              <a:ea typeface="Calibri"/>
              <a:cs typeface="Calibri"/>
              <a:sym typeface="Calibri"/>
            </a:endParaRPr>
          </a:p>
        </p:txBody>
      </p:sp>
      <p:sp>
        <p:nvSpPr>
          <p:cNvPr id="139" name="Google Shape;139;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0"/>
          <p:cNvSpPr txBox="1"/>
          <p:nvPr>
            <p:ph idx="1" type="body"/>
          </p:nvPr>
        </p:nvSpPr>
        <p:spPr>
          <a:xfrm>
            <a:off x="228600" y="879764"/>
            <a:ext cx="8534400" cy="589445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Hummingbirds drink nectar from flowers and sugar water from bird feeders. </a:t>
            </a:r>
            <a:endParaRPr/>
          </a:p>
          <a:p>
            <a:pPr indent="-342900" lvl="0" marL="342900" rtl="0" algn="l">
              <a:lnSpc>
                <a:spcPct val="100000"/>
              </a:lnSpc>
              <a:spcBef>
                <a:spcPts val="440"/>
              </a:spcBef>
              <a:spcAft>
                <a:spcPts val="0"/>
              </a:spcAft>
              <a:buClr>
                <a:schemeClr val="dk1"/>
              </a:buClr>
              <a:buSzPts val="2200"/>
              <a:buChar char="•"/>
            </a:pPr>
            <a:r>
              <a:rPr lang="en-US" sz="2200"/>
              <a:t>Sugar water is made by mixing 50 grams of sugar with 200 grams of water.</a:t>
            </a:r>
            <a:endParaRPr/>
          </a:p>
          <a:p>
            <a:pPr indent="-342900" lvl="0" marL="342900" rtl="0" algn="l">
              <a:lnSpc>
                <a:spcPct val="100000"/>
              </a:lnSpc>
              <a:spcBef>
                <a:spcPts val="440"/>
              </a:spcBef>
              <a:spcAft>
                <a:spcPts val="0"/>
              </a:spcAft>
              <a:buClr>
                <a:schemeClr val="dk1"/>
              </a:buClr>
              <a:buSzPts val="2200"/>
              <a:buChar char="•"/>
            </a:pPr>
            <a:r>
              <a:rPr lang="en-US" sz="2200"/>
              <a:t>A hummingbird’s favorite flower nectar is 21% sugar by mass.</a:t>
            </a:r>
            <a:endParaRPr/>
          </a:p>
          <a:p>
            <a:pPr indent="0" lvl="0" marL="0" rtl="0" algn="l">
              <a:lnSpc>
                <a:spcPct val="100000"/>
              </a:lnSpc>
              <a:spcBef>
                <a:spcPts val="440"/>
              </a:spcBef>
              <a:spcAft>
                <a:spcPts val="0"/>
              </a:spcAft>
              <a:buClr>
                <a:schemeClr val="dk1"/>
              </a:buClr>
              <a:buSzPts val="2200"/>
              <a:buNone/>
            </a:pPr>
            <a:r>
              <a:rPr lang="en-US" sz="2200"/>
              <a:t>The amount of food a hummingbird eats at one time is always the same whether it eats sugar water or flower nectar. </a:t>
            </a:r>
            <a:endParaRPr/>
          </a:p>
          <a:p>
            <a:pPr indent="0" lvl="0" marL="0" rtl="0" algn="l">
              <a:lnSpc>
                <a:spcPct val="100000"/>
              </a:lnSpc>
              <a:spcBef>
                <a:spcPts val="0"/>
              </a:spcBef>
              <a:spcAft>
                <a:spcPts val="0"/>
              </a:spcAft>
              <a:buClr>
                <a:schemeClr val="dk1"/>
              </a:buClr>
              <a:buSzPts val="1000"/>
              <a:buNone/>
            </a:pPr>
            <a:r>
              <a:t/>
            </a:r>
            <a:endParaRPr sz="1000"/>
          </a:p>
          <a:p>
            <a:pPr indent="0" lvl="0" marL="0" rtl="0" algn="l">
              <a:lnSpc>
                <a:spcPct val="100000"/>
              </a:lnSpc>
              <a:spcBef>
                <a:spcPts val="440"/>
              </a:spcBef>
              <a:spcAft>
                <a:spcPts val="0"/>
              </a:spcAft>
              <a:buClr>
                <a:schemeClr val="dk1"/>
              </a:buClr>
              <a:buSzPts val="2200"/>
              <a:buNone/>
            </a:pPr>
            <a:r>
              <a:rPr b="1" i="1" lang="en-US" sz="2200"/>
              <a:t>Part A</a:t>
            </a:r>
            <a:endParaRPr/>
          </a:p>
          <a:p>
            <a:pPr indent="0" lvl="0" marL="0" rtl="0" algn="l">
              <a:lnSpc>
                <a:spcPct val="100000"/>
              </a:lnSpc>
              <a:spcBef>
                <a:spcPts val="440"/>
              </a:spcBef>
              <a:spcAft>
                <a:spcPts val="0"/>
              </a:spcAft>
              <a:buClr>
                <a:schemeClr val="dk1"/>
              </a:buClr>
              <a:buSzPts val="2200"/>
              <a:buNone/>
            </a:pPr>
            <a:r>
              <a:rPr lang="en-US" sz="2200"/>
              <a:t>Will the hummingbird get more sugar from a meal of sugar water made according to the recipe, or from an equal-sized meal of flower nectar?  Choose one: Sugar water, flower nectar</a:t>
            </a:r>
            <a:endParaRPr/>
          </a:p>
          <a:p>
            <a:pPr indent="0" lvl="0" marL="0" rtl="0" algn="l">
              <a:lnSpc>
                <a:spcPct val="100000"/>
              </a:lnSpc>
              <a:spcBef>
                <a:spcPts val="0"/>
              </a:spcBef>
              <a:spcAft>
                <a:spcPts val="0"/>
              </a:spcAft>
              <a:buClr>
                <a:schemeClr val="dk1"/>
              </a:buClr>
              <a:buSzPts val="1000"/>
              <a:buNone/>
            </a:pPr>
            <a:r>
              <a:t/>
            </a:r>
            <a:endParaRPr sz="1000"/>
          </a:p>
          <a:p>
            <a:pPr indent="0" lvl="0" marL="0" rtl="0" algn="l">
              <a:lnSpc>
                <a:spcPct val="100000"/>
              </a:lnSpc>
              <a:spcBef>
                <a:spcPts val="440"/>
              </a:spcBef>
              <a:spcAft>
                <a:spcPts val="0"/>
              </a:spcAft>
              <a:buClr>
                <a:schemeClr val="dk1"/>
              </a:buClr>
              <a:buSzPts val="2200"/>
              <a:buNone/>
            </a:pPr>
            <a:r>
              <a:rPr b="1" i="1" lang="en-US" sz="2200"/>
              <a:t>Part B</a:t>
            </a:r>
            <a:endParaRPr/>
          </a:p>
          <a:p>
            <a:pPr indent="0" lvl="0" marL="0" rtl="0" algn="l">
              <a:lnSpc>
                <a:spcPct val="100000"/>
              </a:lnSpc>
              <a:spcBef>
                <a:spcPts val="440"/>
              </a:spcBef>
              <a:spcAft>
                <a:spcPts val="0"/>
              </a:spcAft>
              <a:buClr>
                <a:schemeClr val="dk1"/>
              </a:buClr>
              <a:buSzPts val="2200"/>
              <a:buNone/>
            </a:pPr>
            <a:r>
              <a:rPr lang="en-US" sz="2200"/>
              <a:t>How much more sugar, in grams, would a hummingbird get from 4 grams of the more sugary food type than from 4 grams of the less sugary food type?</a:t>
            </a:r>
            <a:endParaRPr sz="2200"/>
          </a:p>
          <a:p>
            <a:pPr indent="0" lvl="0" marL="0" rtl="0" algn="l">
              <a:lnSpc>
                <a:spcPct val="100000"/>
              </a:lnSpc>
              <a:spcBef>
                <a:spcPts val="440"/>
              </a:spcBef>
              <a:spcAft>
                <a:spcPts val="0"/>
              </a:spcAft>
              <a:buClr>
                <a:schemeClr val="dk1"/>
              </a:buClr>
              <a:buSzPts val="2200"/>
              <a:buNone/>
            </a:pPr>
            <a:r>
              <a:rPr lang="en-US" sz="2200"/>
              <a:t>	</a:t>
            </a:r>
            <a:endParaRPr/>
          </a:p>
        </p:txBody>
      </p:sp>
      <p:sp>
        <p:nvSpPr>
          <p:cNvPr id="146" name="Google Shape;146;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#4</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1"/>
          <p:cNvSpPr/>
          <p:nvPr/>
        </p:nvSpPr>
        <p:spPr>
          <a:xfrm>
            <a:off x="533400" y="1143000"/>
            <a:ext cx="8077200" cy="526297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points) The student selects the more sugary food and identifies the additional amount of sugar correctly.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identifies the food made by the recipe and enters the difference as 0.16, which corresponds to assuming the recipe is 25% sugar by weight (a likely mistake) but then correctly computing the difference.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More sugary food: flower nectar; amount of sugar: 0.04</a:t>
            </a:r>
            <a:endParaRPr b="0" i="0" sz="2800" u="none" cap="none" strike="noStrike">
              <a:solidFill>
                <a:schemeClr val="dk1"/>
              </a:solidFill>
              <a:latin typeface="Calibri"/>
              <a:ea typeface="Calibri"/>
              <a:cs typeface="Calibri"/>
              <a:sym typeface="Calibri"/>
            </a:endParaRPr>
          </a:p>
        </p:txBody>
      </p:sp>
      <p:sp>
        <p:nvSpPr>
          <p:cNvPr id="153" name="Google Shape;153;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2"/>
          <p:cNvSpPr txBox="1"/>
          <p:nvPr>
            <p:ph idx="1" type="body"/>
          </p:nvPr>
        </p:nvSpPr>
        <p:spPr>
          <a:xfrm>
            <a:off x="228600" y="609600"/>
            <a:ext cx="8458200" cy="5894457"/>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000"/>
              <a:buChar char="•"/>
            </a:pPr>
            <a:r>
              <a:rPr lang="en-US" sz="2000"/>
              <a:t>Mrs. Jonas, her son Cody, and her daughter, Laura</a:t>
            </a:r>
            <a:endParaRPr/>
          </a:p>
          <a:p>
            <a:pPr indent="0" lvl="0" marL="0" rtl="0" algn="l">
              <a:lnSpc>
                <a:spcPct val="100000"/>
              </a:lnSpc>
              <a:spcBef>
                <a:spcPts val="400"/>
              </a:spcBef>
              <a:spcAft>
                <a:spcPts val="0"/>
              </a:spcAft>
              <a:buClr>
                <a:schemeClr val="dk1"/>
              </a:buClr>
              <a:buSzPts val="2000"/>
              <a:buNone/>
            </a:pPr>
            <a:r>
              <a:rPr lang="en-US" sz="2000"/>
              <a:t>      drove from home to Cody’s tennis practice.</a:t>
            </a:r>
            <a:endParaRPr/>
          </a:p>
          <a:p>
            <a:pPr indent="-342900" lvl="0" marL="342900" rtl="0" algn="l">
              <a:lnSpc>
                <a:spcPct val="100000"/>
              </a:lnSpc>
              <a:spcBef>
                <a:spcPts val="400"/>
              </a:spcBef>
              <a:spcAft>
                <a:spcPts val="0"/>
              </a:spcAft>
              <a:buClr>
                <a:schemeClr val="dk1"/>
              </a:buClr>
              <a:buSzPts val="2000"/>
              <a:buChar char="•"/>
            </a:pPr>
            <a:r>
              <a:rPr lang="en-US" sz="2000"/>
              <a:t>Mrs. Jonas then drove Laura to her soccer game</a:t>
            </a:r>
            <a:endParaRPr/>
          </a:p>
          <a:p>
            <a:pPr indent="0" lvl="0" marL="0" rtl="0" algn="l">
              <a:lnSpc>
                <a:spcPct val="100000"/>
              </a:lnSpc>
              <a:spcBef>
                <a:spcPts val="400"/>
              </a:spcBef>
              <a:spcAft>
                <a:spcPts val="0"/>
              </a:spcAft>
              <a:buClr>
                <a:schemeClr val="dk1"/>
              </a:buClr>
              <a:buSzPts val="2000"/>
              <a:buNone/>
            </a:pPr>
            <a:r>
              <a:rPr lang="en-US" sz="2000"/>
              <a:t>      and stayed to watch.</a:t>
            </a:r>
            <a:endParaRPr/>
          </a:p>
          <a:p>
            <a:pPr indent="-342900" lvl="0" marL="342900" rtl="0" algn="l">
              <a:lnSpc>
                <a:spcPct val="100000"/>
              </a:lnSpc>
              <a:spcBef>
                <a:spcPts val="400"/>
              </a:spcBef>
              <a:spcAft>
                <a:spcPts val="0"/>
              </a:spcAft>
              <a:buClr>
                <a:schemeClr val="dk1"/>
              </a:buClr>
              <a:buSzPts val="2000"/>
              <a:buChar char="•"/>
            </a:pPr>
            <a:r>
              <a:rPr lang="en-US" sz="2000"/>
              <a:t>After the game, mother and daughter picked up </a:t>
            </a:r>
            <a:endParaRPr/>
          </a:p>
          <a:p>
            <a:pPr indent="0" lvl="0" marL="0" rtl="0" algn="l">
              <a:lnSpc>
                <a:spcPct val="100000"/>
              </a:lnSpc>
              <a:spcBef>
                <a:spcPts val="400"/>
              </a:spcBef>
              <a:spcAft>
                <a:spcPts val="0"/>
              </a:spcAft>
              <a:buClr>
                <a:schemeClr val="dk1"/>
              </a:buClr>
              <a:buSzPts val="2000"/>
              <a:buNone/>
            </a:pPr>
            <a:r>
              <a:rPr lang="en-US" sz="2000"/>
              <a:t>      Cody from the tennis courts on the way home. </a:t>
            </a:r>
            <a:endParaRPr/>
          </a:p>
          <a:p>
            <a:pPr indent="-342900" lvl="0" marL="342900" rtl="0" algn="l">
              <a:lnSpc>
                <a:spcPct val="100000"/>
              </a:lnSpc>
              <a:spcBef>
                <a:spcPts val="400"/>
              </a:spcBef>
              <a:spcAft>
                <a:spcPts val="0"/>
              </a:spcAft>
              <a:buClr>
                <a:schemeClr val="dk1"/>
              </a:buClr>
              <a:buSzPts val="2000"/>
              <a:buChar char="•"/>
            </a:pPr>
            <a:r>
              <a:rPr lang="en-US" sz="2000"/>
              <a:t>Once home, Mrs. Jonas saw that they had driven 15 miles that day.</a:t>
            </a:r>
            <a:endParaRPr/>
          </a:p>
          <a:p>
            <a:pPr indent="0" lvl="0" marL="0" rtl="0" algn="l">
              <a:lnSpc>
                <a:spcPct val="100000"/>
              </a:lnSpc>
              <a:spcBef>
                <a:spcPts val="400"/>
              </a:spcBef>
              <a:spcAft>
                <a:spcPts val="0"/>
              </a:spcAft>
              <a:buClr>
                <a:schemeClr val="dk1"/>
              </a:buClr>
              <a:buSzPts val="2000"/>
              <a:buNone/>
            </a:pPr>
            <a:r>
              <a:rPr lang="en-US" sz="2000"/>
              <a:t>Mrs. Jonas took the shortest routes to and from each destination. The figure shows the location of the Jonas family home, the tennis courts, and the soccer field. The gridlines in the figure represent the streets, and all distances between cross streets are approximately the same.</a:t>
            </a:r>
            <a:endParaRPr/>
          </a:p>
          <a:p>
            <a:pPr indent="0" lvl="0" marL="0" rtl="0" algn="l">
              <a:lnSpc>
                <a:spcPct val="100000"/>
              </a:lnSpc>
              <a:spcBef>
                <a:spcPts val="400"/>
              </a:spcBef>
              <a:spcAft>
                <a:spcPts val="0"/>
              </a:spcAft>
              <a:buClr>
                <a:schemeClr val="dk1"/>
              </a:buClr>
              <a:buSzPts val="2000"/>
              <a:buNone/>
            </a:pPr>
            <a:r>
              <a:rPr b="1" i="1" lang="en-US" sz="2000"/>
              <a:t>Part A</a:t>
            </a:r>
            <a:endParaRPr/>
          </a:p>
          <a:p>
            <a:pPr indent="0" lvl="0" marL="0" rtl="0" algn="l">
              <a:lnSpc>
                <a:spcPct val="100000"/>
              </a:lnSpc>
              <a:spcBef>
                <a:spcPts val="400"/>
              </a:spcBef>
              <a:spcAft>
                <a:spcPts val="0"/>
              </a:spcAft>
              <a:buClr>
                <a:schemeClr val="dk1"/>
              </a:buClr>
              <a:buSzPts val="2000"/>
              <a:buNone/>
            </a:pPr>
            <a:r>
              <a:rPr lang="en-US" sz="2000"/>
              <a:t>Write an equation that can be used to find the distance, </a:t>
            </a:r>
            <a:r>
              <a:rPr i="1" lang="en-US" sz="2000"/>
              <a:t>d</a:t>
            </a:r>
            <a:r>
              <a:rPr lang="en-US" sz="2000"/>
              <a:t>, between the tennis courts and home. Enter your answer in the first response box.</a:t>
            </a:r>
            <a:endParaRPr/>
          </a:p>
          <a:p>
            <a:pPr indent="0" lvl="0" marL="0" rtl="0" algn="l">
              <a:lnSpc>
                <a:spcPct val="100000"/>
              </a:lnSpc>
              <a:spcBef>
                <a:spcPts val="400"/>
              </a:spcBef>
              <a:spcAft>
                <a:spcPts val="0"/>
              </a:spcAft>
              <a:buClr>
                <a:schemeClr val="dk1"/>
              </a:buClr>
              <a:buSzPts val="2000"/>
              <a:buNone/>
            </a:pPr>
            <a:r>
              <a:rPr b="1" i="1" lang="en-US" sz="2000"/>
              <a:t>Part B</a:t>
            </a:r>
            <a:endParaRPr sz="2000"/>
          </a:p>
          <a:p>
            <a:pPr indent="0" lvl="0" marL="0" rtl="0" algn="l">
              <a:lnSpc>
                <a:spcPct val="100000"/>
              </a:lnSpc>
              <a:spcBef>
                <a:spcPts val="400"/>
              </a:spcBef>
              <a:spcAft>
                <a:spcPts val="0"/>
              </a:spcAft>
              <a:buClr>
                <a:schemeClr val="dk1"/>
              </a:buClr>
              <a:buSzPts val="2000"/>
              <a:buNone/>
            </a:pPr>
            <a:r>
              <a:rPr lang="en-US" sz="2000"/>
              <a:t>What is the distance, in miles, between home and the tennis courts? Enter your answer in the second response box. 	</a:t>
            </a:r>
            <a:endParaRPr/>
          </a:p>
        </p:txBody>
      </p:sp>
      <p:pic>
        <p:nvPicPr>
          <p:cNvPr id="160" name="Google Shape;160;p22"/>
          <p:cNvPicPr preferRelativeResize="0"/>
          <p:nvPr/>
        </p:nvPicPr>
        <p:blipFill rotWithShape="1">
          <a:blip r:embed="rId3">
            <a:alphaModFix/>
          </a:blip>
          <a:srcRect b="0" l="0" r="0" t="0"/>
          <a:stretch/>
        </p:blipFill>
        <p:spPr>
          <a:xfrm>
            <a:off x="5943600" y="914400"/>
            <a:ext cx="2990850" cy="1952625"/>
          </a:xfrm>
          <a:prstGeom prst="rect">
            <a:avLst/>
          </a:prstGeom>
          <a:noFill/>
          <a:ln>
            <a:noFill/>
          </a:ln>
        </p:spPr>
      </p:pic>
      <p:sp>
        <p:nvSpPr>
          <p:cNvPr id="161" name="Google Shape;161;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#5</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3"/>
          <p:cNvSpPr/>
          <p:nvPr/>
        </p:nvSpPr>
        <p:spPr>
          <a:xfrm>
            <a:off x="533400" y="1143000"/>
            <a:ext cx="8077200" cy="4186852"/>
          </a:xfrm>
          <a:prstGeom prst="rect">
            <a:avLst/>
          </a:prstGeom>
          <a:blipFill rotWithShape="1">
            <a:blip r:embed="rId3">
              <a:alphaModFix/>
            </a:blip>
            <a:stretch>
              <a:fillRect b="0" l="-1583" r="0" t="-131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68" name="Google Shape;168;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4"/>
          <p:cNvSpPr txBox="1"/>
          <p:nvPr>
            <p:ph idx="1" type="body"/>
          </p:nvPr>
        </p:nvSpPr>
        <p:spPr>
          <a:xfrm>
            <a:off x="381000" y="1066800"/>
            <a:ext cx="8153400" cy="589445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None/>
            </a:pPr>
            <a:r>
              <a:rPr b="1" i="1" lang="en-US" sz="1800"/>
              <a:t>Part A</a:t>
            </a:r>
            <a:endParaRPr sz="1800"/>
          </a:p>
          <a:p>
            <a:pPr indent="0" lvl="0" marL="0" rtl="0" algn="l">
              <a:lnSpc>
                <a:spcPct val="100000"/>
              </a:lnSpc>
              <a:spcBef>
                <a:spcPts val="360"/>
              </a:spcBef>
              <a:spcAft>
                <a:spcPts val="0"/>
              </a:spcAft>
              <a:buClr>
                <a:schemeClr val="dk1"/>
              </a:buClr>
              <a:buSzPts val="1800"/>
              <a:buNone/>
            </a:pPr>
            <a:r>
              <a:rPr lang="en-US" sz="1800"/>
              <a:t>If you were going to plan a picnic, what temperature would you hope to have for the picnic? Enter the temperature, in degrees Fahrenheit, you think would be best in the first response box. You may change your answer later if you wish.</a:t>
            </a:r>
            <a:endParaRPr/>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rPr b="1" i="1" lang="en-US" sz="1800"/>
              <a:t>Part B</a:t>
            </a:r>
            <a:endParaRPr/>
          </a:p>
          <a:p>
            <a:pPr indent="0" lvl="0" marL="0" rtl="0" algn="l">
              <a:lnSpc>
                <a:spcPct val="100000"/>
              </a:lnSpc>
              <a:spcBef>
                <a:spcPts val="360"/>
              </a:spcBef>
              <a:spcAft>
                <a:spcPts val="0"/>
              </a:spcAft>
              <a:buClr>
                <a:schemeClr val="dk1"/>
              </a:buClr>
              <a:buSzPts val="1800"/>
              <a:buNone/>
            </a:pPr>
            <a:r>
              <a:rPr lang="en-US" sz="1800"/>
              <a:t>The average monthly high and low temperatures for a town are shown in the graph. Select a month from the drop</a:t>
            </a:r>
            <a:endParaRPr/>
          </a:p>
          <a:p>
            <a:pPr indent="0" lvl="0" marL="0" rtl="0" algn="l">
              <a:lnSpc>
                <a:spcPct val="100000"/>
              </a:lnSpc>
              <a:spcBef>
                <a:spcPts val="360"/>
              </a:spcBef>
              <a:spcAft>
                <a:spcPts val="0"/>
              </a:spcAft>
              <a:buClr>
                <a:schemeClr val="dk1"/>
              </a:buClr>
              <a:buSzPts val="1800"/>
              <a:buNone/>
            </a:pPr>
            <a:r>
              <a:rPr lang="en-US" sz="1800"/>
              <a:t>down menu where the </a:t>
            </a:r>
            <a:endParaRPr/>
          </a:p>
          <a:p>
            <a:pPr indent="0" lvl="0" marL="0" rtl="0" algn="l">
              <a:lnSpc>
                <a:spcPct val="100000"/>
              </a:lnSpc>
              <a:spcBef>
                <a:spcPts val="360"/>
              </a:spcBef>
              <a:spcAft>
                <a:spcPts val="0"/>
              </a:spcAft>
              <a:buClr>
                <a:schemeClr val="dk1"/>
              </a:buClr>
              <a:buSzPts val="1800"/>
              <a:buNone/>
            </a:pPr>
            <a:r>
              <a:rPr lang="en-US" sz="1800"/>
              <a:t>temperature you chose would </a:t>
            </a:r>
            <a:endParaRPr/>
          </a:p>
          <a:p>
            <a:pPr indent="0" lvl="0" marL="0" rtl="0" algn="l">
              <a:lnSpc>
                <a:spcPct val="100000"/>
              </a:lnSpc>
              <a:spcBef>
                <a:spcPts val="360"/>
              </a:spcBef>
              <a:spcAft>
                <a:spcPts val="0"/>
              </a:spcAft>
              <a:buClr>
                <a:schemeClr val="dk1"/>
              </a:buClr>
              <a:buSzPts val="1800"/>
              <a:buNone/>
            </a:pPr>
            <a:r>
              <a:rPr lang="en-US" sz="1800"/>
              <a:t>fall between the high and low</a:t>
            </a:r>
            <a:endParaRPr/>
          </a:p>
          <a:p>
            <a:pPr indent="0" lvl="0" marL="0" rtl="0" algn="l">
              <a:lnSpc>
                <a:spcPct val="100000"/>
              </a:lnSpc>
              <a:spcBef>
                <a:spcPts val="360"/>
              </a:spcBef>
              <a:spcAft>
                <a:spcPts val="0"/>
              </a:spcAft>
              <a:buClr>
                <a:schemeClr val="dk1"/>
              </a:buClr>
              <a:buSzPts val="1800"/>
              <a:buNone/>
            </a:pPr>
            <a:r>
              <a:rPr lang="en-US" sz="1800"/>
              <a:t>temperatures for that month.</a:t>
            </a:r>
            <a:endParaRPr/>
          </a:p>
        </p:txBody>
      </p:sp>
      <p:pic>
        <p:nvPicPr>
          <p:cNvPr id="175" name="Google Shape;175;p24"/>
          <p:cNvPicPr preferRelativeResize="0"/>
          <p:nvPr/>
        </p:nvPicPr>
        <p:blipFill rotWithShape="1">
          <a:blip r:embed="rId3">
            <a:alphaModFix/>
          </a:blip>
          <a:srcRect b="0" l="0" r="0" t="0"/>
          <a:stretch/>
        </p:blipFill>
        <p:spPr>
          <a:xfrm>
            <a:off x="3810000" y="3429000"/>
            <a:ext cx="5143500" cy="2924175"/>
          </a:xfrm>
          <a:prstGeom prst="rect">
            <a:avLst/>
          </a:prstGeom>
          <a:noFill/>
          <a:ln>
            <a:noFill/>
          </a:ln>
        </p:spPr>
      </p:pic>
      <p:sp>
        <p:nvSpPr>
          <p:cNvPr id="176" name="Google Shape;176;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#6</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5"/>
          <p:cNvSpPr/>
          <p:nvPr/>
        </p:nvSpPr>
        <p:spPr>
          <a:xfrm>
            <a:off x="533400" y="1143000"/>
            <a:ext cx="80772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a month where the temperature he or she chose falls between the high and low temperatures for that.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183" name="Google Shape;183;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#6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