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22" Type="http://schemas.openxmlformats.org/officeDocument/2006/relationships/slide" Target="slides/slide17.xml"/><Relationship Id="rId10" Type="http://schemas.openxmlformats.org/officeDocument/2006/relationships/slide" Target="slides/slide5.xml"/><Relationship Id="rId21" Type="http://schemas.openxmlformats.org/officeDocument/2006/relationships/slide" Target="slides/slide16.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 name="Google Shape;87;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8" name="Google Shape;88;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7" name="Google Shape;97;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8" name="Google Shape;98;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5" name="Google Shape;105;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6" name="Google Shape;106;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2" name="Google Shape;112;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3" name="Google Shape;113;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9" name="Google Shape;119;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0" name="Google Shape;120;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6" name="Google Shape;126;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7" name="Google Shape;127;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3" name="Google Shape;133;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4" name="Google Shape;134;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0" name="Google Shape;140;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1" name="Google Shape;141;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7" name="Google Shape;147;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8" name="Google Shape;148;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1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4" name="Google Shape;154;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5" name="Google Shape;155;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1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2" name="Google Shape;162;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3" name="Google Shape;163;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1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9" name="Google Shape;169;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0" name="Google Shape;170;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1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7" name="Google Shape;177;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8" name="Google Shape;178;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1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5" name="Google Shape;185;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6" name="Google Shape;186;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1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2" name="Google Shape;192;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3" name="Google Shape;193;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1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9" name="Google Shape;199;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0" name="Google Shape;200;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1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6" name="Google Shape;206;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7" name="Google Shape;207;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6" name="Shape 16"/>
        <p:cNvGrpSpPr/>
        <p:nvPr/>
      </p:nvGrpSpPr>
      <p:grpSpPr>
        <a:xfrm>
          <a:off x="0" y="0"/>
          <a:ext cx="0" cy="0"/>
          <a:chOff x="0" y="0"/>
          <a:chExt cx="0" cy="0"/>
        </a:xfrm>
      </p:grpSpPr>
      <p:sp>
        <p:nvSpPr>
          <p:cNvPr id="17" name="Google Shape;17;p2"/>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9" name="Google Shape;19;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2" name="Shape 22"/>
        <p:cNvGrpSpPr/>
        <p:nvPr/>
      </p:nvGrpSpPr>
      <p:grpSpPr>
        <a:xfrm>
          <a:off x="0" y="0"/>
          <a:ext cx="0" cy="0"/>
          <a:chOff x="0" y="0"/>
          <a:chExt cx="0" cy="0"/>
        </a:xfrm>
      </p:grpSpPr>
      <p:sp>
        <p:nvSpPr>
          <p:cNvPr id="23" name="Google Shape;23;p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5" name="Google Shape;25;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8" name="Shape 28"/>
        <p:cNvGrpSpPr/>
        <p:nvPr/>
      </p:nvGrpSpPr>
      <p:grpSpPr>
        <a:xfrm>
          <a:off x="0" y="0"/>
          <a:ext cx="0" cy="0"/>
          <a:chOff x="0" y="0"/>
          <a:chExt cx="0" cy="0"/>
        </a:xfrm>
      </p:grpSpPr>
      <p:sp>
        <p:nvSpPr>
          <p:cNvPr id="29" name="Google Shape;29;p4"/>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4"/>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1" name="Google Shape;31;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4" name="Shape 34"/>
        <p:cNvGrpSpPr/>
        <p:nvPr/>
      </p:nvGrpSpPr>
      <p:grpSpPr>
        <a:xfrm>
          <a:off x="0" y="0"/>
          <a:ext cx="0" cy="0"/>
          <a:chOff x="0" y="0"/>
          <a:chExt cx="0" cy="0"/>
        </a:xfrm>
      </p:grpSpPr>
      <p:sp>
        <p:nvSpPr>
          <p:cNvPr id="35" name="Google Shape;35;p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5"/>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5"/>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8" name="Google Shape;38;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1" name="Shape 41"/>
        <p:cNvGrpSpPr/>
        <p:nvPr/>
      </p:nvGrpSpPr>
      <p:grpSpPr>
        <a:xfrm>
          <a:off x="0" y="0"/>
          <a:ext cx="0" cy="0"/>
          <a:chOff x="0" y="0"/>
          <a:chExt cx="0" cy="0"/>
        </a:xfrm>
      </p:grpSpPr>
      <p:sp>
        <p:nvSpPr>
          <p:cNvPr id="42" name="Google Shape;42;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6"/>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4" name="Google Shape;44;p6"/>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5" name="Google Shape;45;p6"/>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6" name="Google Shape;46;p6"/>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7" name="Google Shape;47;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0" name="Shape 50"/>
        <p:cNvGrpSpPr/>
        <p:nvPr/>
      </p:nvGrpSpPr>
      <p:grpSpPr>
        <a:xfrm>
          <a:off x="0" y="0"/>
          <a:ext cx="0" cy="0"/>
          <a:chOff x="0" y="0"/>
          <a:chExt cx="0" cy="0"/>
        </a:xfrm>
      </p:grpSpPr>
      <p:sp>
        <p:nvSpPr>
          <p:cNvPr id="51" name="Google Shape;51;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5" name="Shape 55"/>
        <p:cNvGrpSpPr/>
        <p:nvPr/>
      </p:nvGrpSpPr>
      <p:grpSpPr>
        <a:xfrm>
          <a:off x="0" y="0"/>
          <a:ext cx="0" cy="0"/>
          <a:chOff x="0" y="0"/>
          <a:chExt cx="0" cy="0"/>
        </a:xfrm>
      </p:grpSpPr>
      <p:sp>
        <p:nvSpPr>
          <p:cNvPr id="56" name="Google Shape;56;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9" name="Shape 59"/>
        <p:cNvGrpSpPr/>
        <p:nvPr/>
      </p:nvGrpSpPr>
      <p:grpSpPr>
        <a:xfrm>
          <a:off x="0" y="0"/>
          <a:ext cx="0" cy="0"/>
          <a:chOff x="0" y="0"/>
          <a:chExt cx="0" cy="0"/>
        </a:xfrm>
      </p:grpSpPr>
      <p:sp>
        <p:nvSpPr>
          <p:cNvPr id="60" name="Google Shape;60;p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62" name="Google Shape;62;p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3" name="Google Shape;63;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6" name="Shape 66"/>
        <p:cNvGrpSpPr/>
        <p:nvPr/>
      </p:nvGrpSpPr>
      <p:grpSpPr>
        <a:xfrm>
          <a:off x="0" y="0"/>
          <a:ext cx="0" cy="0"/>
          <a:chOff x="0" y="0"/>
          <a:chExt cx="0" cy="0"/>
        </a:xfrm>
      </p:grpSpPr>
      <p:sp>
        <p:nvSpPr>
          <p:cNvPr id="67" name="Google Shape;67;p1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10"/>
          <p:cNvSpPr/>
          <p:nvPr>
            <p:ph idx="2" type="pic"/>
          </p:nvPr>
        </p:nvSpPr>
        <p:spPr>
          <a:xfrm>
            <a:off x="1792288" y="612775"/>
            <a:ext cx="5486400" cy="4114800"/>
          </a:xfrm>
          <a:prstGeom prst="rect">
            <a:avLst/>
          </a:prstGeom>
          <a:noFill/>
          <a:ln>
            <a:noFill/>
          </a:ln>
        </p:spPr>
      </p:sp>
      <p:sp>
        <p:nvSpPr>
          <p:cNvPr id="69" name="Google Shape;69;p1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70" name="Google Shape;70;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3" name="Shape 73"/>
        <p:cNvGrpSpPr/>
        <p:nvPr/>
      </p:nvGrpSpPr>
      <p:grpSpPr>
        <a:xfrm>
          <a:off x="0" y="0"/>
          <a:ext cx="0" cy="0"/>
          <a:chOff x="0" y="0"/>
          <a:chExt cx="0" cy="0"/>
        </a:xfrm>
      </p:grpSpPr>
      <p:sp>
        <p:nvSpPr>
          <p:cNvPr id="74" name="Google Shape;74;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11"/>
          <p:cNvSpPr txBox="1"/>
          <p:nvPr>
            <p:ph idx="1" type="body"/>
          </p:nvPr>
        </p:nvSpPr>
        <p:spPr>
          <a:xfrm rot="5400000">
            <a:off x="2309018" y="-251619"/>
            <a:ext cx="4525963" cy="82296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6" name="Google Shape;76;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9" name="Shape 79"/>
        <p:cNvGrpSpPr/>
        <p:nvPr/>
      </p:nvGrpSpPr>
      <p:grpSpPr>
        <a:xfrm>
          <a:off x="0" y="0"/>
          <a:ext cx="0" cy="0"/>
          <a:chOff x="0" y="0"/>
          <a:chExt cx="0" cy="0"/>
        </a:xfrm>
      </p:grpSpPr>
      <p:sp>
        <p:nvSpPr>
          <p:cNvPr id="80" name="Google Shape;80;p12"/>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12"/>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82" name="Google Shape;82;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15" name="Google Shape;15;p1"/>
          <p:cNvSpPr/>
          <p:nvPr/>
        </p:nvSpPr>
        <p:spPr>
          <a:xfrm>
            <a:off x="0" y="0"/>
            <a:ext cx="2514600" cy="46166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FF0000"/>
                </a:solidFill>
                <a:latin typeface="Calibri"/>
                <a:ea typeface="Calibri"/>
                <a:cs typeface="Calibri"/>
                <a:sym typeface="Calibri"/>
              </a:rPr>
              <a:t>Grade 6 - Claim 3</a:t>
            </a:r>
            <a:endParaRPr b="1" i="0" sz="2400" u="none" cap="none" strike="noStrike">
              <a:solidFill>
                <a:srgbClr val="FF0000"/>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www.ccssmathactivities.com/" TargetMode="Externa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3"/>
          <p:cNvSpPr txBox="1"/>
          <p:nvPr/>
        </p:nvSpPr>
        <p:spPr>
          <a:xfrm>
            <a:off x="1676400" y="4343400"/>
            <a:ext cx="5959278" cy="6477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rgbClr val="FF0000"/>
                </a:solidFill>
                <a:latin typeface="Calibri"/>
                <a:ea typeface="Calibri"/>
                <a:cs typeface="Calibri"/>
                <a:sym typeface="Calibri"/>
              </a:rPr>
              <a:t>Communicating Reasoning</a:t>
            </a:r>
            <a:endParaRPr b="1" i="0" sz="4000" u="none" cap="none" strike="noStrike">
              <a:solidFill>
                <a:srgbClr val="FF0000"/>
              </a:solidFill>
              <a:latin typeface="Calibri"/>
              <a:ea typeface="Calibri"/>
              <a:cs typeface="Calibri"/>
              <a:sym typeface="Calibri"/>
            </a:endParaRPr>
          </a:p>
        </p:txBody>
      </p:sp>
      <p:sp>
        <p:nvSpPr>
          <p:cNvPr id="91" name="Google Shape;91;p13"/>
          <p:cNvSpPr txBox="1"/>
          <p:nvPr/>
        </p:nvSpPr>
        <p:spPr>
          <a:xfrm>
            <a:off x="519906" y="5959475"/>
            <a:ext cx="8104187" cy="78422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500"/>
              <a:buFont typeface="Arial"/>
              <a:buNone/>
            </a:pPr>
            <a:r>
              <a:rPr b="0" i="0" lang="en-US" sz="1500" u="none" cap="none" strike="noStrike">
                <a:solidFill>
                  <a:schemeClr val="dk1"/>
                </a:solidFill>
                <a:latin typeface="Calibri"/>
                <a:ea typeface="Calibri"/>
                <a:cs typeface="Calibri"/>
                <a:sym typeface="Calibri"/>
              </a:rPr>
              <a:t>Questions courtesy of the Smarter Balanced Assessment Consortium Item Specifications – Version 3.0</a:t>
            </a:r>
            <a:endParaRPr b="0" i="0" sz="15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500"/>
              <a:buFont typeface="Arial"/>
              <a:buNone/>
            </a:pPr>
            <a:r>
              <a:rPr b="0" i="0" lang="en-US" sz="1500" u="none" cap="none" strike="noStrike">
                <a:solidFill>
                  <a:schemeClr val="dk1"/>
                </a:solidFill>
                <a:latin typeface="Calibri"/>
                <a:ea typeface="Calibri"/>
                <a:cs typeface="Calibri"/>
                <a:sym typeface="Calibri"/>
              </a:rPr>
              <a:t>Slideshow organized by SMc Curriculum – </a:t>
            </a:r>
            <a:r>
              <a:rPr b="0" i="0" lang="en-US" sz="1500" u="sng" cap="none" strike="noStrike">
                <a:solidFill>
                  <a:schemeClr val="hlink"/>
                </a:solidFill>
                <a:latin typeface="Calibri"/>
                <a:ea typeface="Calibri"/>
                <a:cs typeface="Calibri"/>
                <a:sym typeface="Calibri"/>
                <a:hlinkClick r:id="rId3"/>
              </a:rPr>
              <a:t>www.ccssmathactivities.com</a:t>
            </a:r>
            <a:endParaRPr b="0" i="0" sz="15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p:txBody>
      </p:sp>
      <p:pic>
        <p:nvPicPr>
          <p:cNvPr descr="Smc logo1" id="92" name="Google Shape;92;p13"/>
          <p:cNvPicPr preferRelativeResize="0"/>
          <p:nvPr/>
        </p:nvPicPr>
        <p:blipFill rotWithShape="1">
          <a:blip r:embed="rId4">
            <a:alphaModFix/>
          </a:blip>
          <a:srcRect b="0" l="0" r="0" t="0"/>
          <a:stretch/>
        </p:blipFill>
        <p:spPr>
          <a:xfrm>
            <a:off x="2412999" y="114300"/>
            <a:ext cx="4318000" cy="1463675"/>
          </a:xfrm>
          <a:prstGeom prst="rect">
            <a:avLst/>
          </a:prstGeom>
          <a:noFill/>
          <a:ln>
            <a:noFill/>
          </a:ln>
        </p:spPr>
      </p:pic>
      <p:sp>
        <p:nvSpPr>
          <p:cNvPr id="93" name="Google Shape;93;p13"/>
          <p:cNvSpPr txBox="1"/>
          <p:nvPr/>
        </p:nvSpPr>
        <p:spPr>
          <a:xfrm>
            <a:off x="685799" y="2168525"/>
            <a:ext cx="7772400" cy="1470025"/>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dk1"/>
                </a:solidFill>
                <a:latin typeface="Calibri"/>
                <a:ea typeface="Calibri"/>
                <a:cs typeface="Calibri"/>
                <a:sym typeface="Calibri"/>
              </a:rPr>
              <a:t>Claim 3</a:t>
            </a:r>
            <a:br>
              <a:rPr b="1" i="0" lang="en-US" sz="3600" u="none" cap="none" strike="noStrike">
                <a:solidFill>
                  <a:schemeClr val="dk1"/>
                </a:solidFill>
                <a:latin typeface="Calibri"/>
                <a:ea typeface="Calibri"/>
                <a:cs typeface="Calibri"/>
                <a:sym typeface="Calibri"/>
              </a:rPr>
            </a:br>
            <a:r>
              <a:rPr b="1" i="0" lang="en-US" sz="3600" u="none" cap="none" strike="noStrike">
                <a:solidFill>
                  <a:schemeClr val="dk1"/>
                </a:solidFill>
                <a:latin typeface="Calibri"/>
                <a:ea typeface="Calibri"/>
                <a:cs typeface="Calibri"/>
                <a:sym typeface="Calibri"/>
              </a:rPr>
              <a:t>Smarter Balanced Sample Items</a:t>
            </a:r>
            <a:br>
              <a:rPr b="1" i="0" lang="en-US" sz="3600" u="none" cap="none" strike="noStrike">
                <a:solidFill>
                  <a:schemeClr val="dk1"/>
                </a:solidFill>
                <a:latin typeface="Calibri"/>
                <a:ea typeface="Calibri"/>
                <a:cs typeface="Calibri"/>
                <a:sym typeface="Calibri"/>
              </a:rPr>
            </a:br>
            <a:r>
              <a:rPr b="1" i="0" lang="en-US" sz="3600" u="none" cap="none" strike="noStrike">
                <a:solidFill>
                  <a:schemeClr val="dk1"/>
                </a:solidFill>
                <a:latin typeface="Calibri"/>
                <a:ea typeface="Calibri"/>
                <a:cs typeface="Calibri"/>
                <a:sym typeface="Calibri"/>
              </a:rPr>
              <a:t>Grade 6</a:t>
            </a:r>
            <a:endParaRPr b="1" i="0" sz="3600" u="none" cap="none" strike="noStrike">
              <a:solidFill>
                <a:schemeClr val="dk1"/>
              </a:solidFill>
              <a:latin typeface="Calibri"/>
              <a:ea typeface="Calibri"/>
              <a:cs typeface="Calibri"/>
              <a:sym typeface="Calibri"/>
            </a:endParaRPr>
          </a:p>
        </p:txBody>
      </p:sp>
      <p:sp>
        <p:nvSpPr>
          <p:cNvPr id="94" name="Google Shape;94;p13"/>
          <p:cNvSpPr/>
          <p:nvPr/>
        </p:nvSpPr>
        <p:spPr>
          <a:xfrm>
            <a:off x="76200" y="38100"/>
            <a:ext cx="2286000" cy="838200"/>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pic>
        <p:nvPicPr>
          <p:cNvPr id="100" name="Google Shape;100;p14"/>
          <p:cNvPicPr preferRelativeResize="0"/>
          <p:nvPr/>
        </p:nvPicPr>
        <p:blipFill rotWithShape="1">
          <a:blip r:embed="rId3">
            <a:alphaModFix/>
          </a:blip>
          <a:srcRect b="31606" l="59722" r="16818" t="38121"/>
          <a:stretch/>
        </p:blipFill>
        <p:spPr>
          <a:xfrm>
            <a:off x="4572000" y="1851038"/>
            <a:ext cx="4454434" cy="3592284"/>
          </a:xfrm>
          <a:prstGeom prst="rect">
            <a:avLst/>
          </a:prstGeom>
          <a:noFill/>
          <a:ln>
            <a:noFill/>
          </a:ln>
        </p:spPr>
      </p:pic>
      <p:sp>
        <p:nvSpPr>
          <p:cNvPr id="101" name="Google Shape;101;p14"/>
          <p:cNvSpPr/>
          <p:nvPr/>
        </p:nvSpPr>
        <p:spPr>
          <a:xfrm>
            <a:off x="304800" y="1049297"/>
            <a:ext cx="4038600" cy="5143716"/>
          </a:xfrm>
          <a:prstGeom prst="rect">
            <a:avLst/>
          </a:prstGeom>
          <a:blipFill rotWithShape="1">
            <a:blip r:embed="rId4">
              <a:alphaModFix/>
            </a:blip>
            <a:stretch>
              <a:fillRect b="-234" l="-2260" r="-3313" t="-945"/>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p:txBody>
      </p:sp>
      <p:sp>
        <p:nvSpPr>
          <p:cNvPr id="102" name="Google Shape;102;p14"/>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#1</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15"/>
          <p:cNvSpPr/>
          <p:nvPr/>
        </p:nvSpPr>
        <p:spPr>
          <a:xfrm>
            <a:off x="457200" y="1295400"/>
            <a:ext cx="7848600" cy="267765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(1 point) The student drags one number into each box to create an equation where </a:t>
            </a:r>
            <a:r>
              <a:rPr b="0" i="1" lang="en-US" sz="2800" u="none" cap="none" strike="noStrike">
                <a:solidFill>
                  <a:schemeClr val="dk1"/>
                </a:solidFill>
                <a:latin typeface="Calibri"/>
                <a:ea typeface="Calibri"/>
                <a:cs typeface="Calibri"/>
                <a:sym typeface="Calibri"/>
              </a:rPr>
              <a:t>n </a:t>
            </a:r>
            <a:r>
              <a:rPr b="0" i="0" lang="en-US" sz="2800" u="none" cap="none" strike="noStrike">
                <a:solidFill>
                  <a:schemeClr val="dk1"/>
                </a:solidFill>
                <a:latin typeface="Calibri"/>
                <a:ea typeface="Calibri"/>
                <a:cs typeface="Calibri"/>
                <a:sym typeface="Calibri"/>
              </a:rPr>
              <a:t>is less than in Part A, and drags one number into each box to create an equation to show that Sarah’s claim is incorrect in Part B. </a:t>
            </a:r>
            <a:endParaRPr b="0" i="0" sz="1400" u="none" cap="none" strike="noStrike">
              <a:solidFill>
                <a:srgbClr val="000000"/>
              </a:solidFill>
              <a:latin typeface="Arial"/>
              <a:ea typeface="Arial"/>
              <a:cs typeface="Arial"/>
              <a:sym typeface="Arial"/>
            </a:endParaRPr>
          </a:p>
        </p:txBody>
      </p:sp>
      <p:sp>
        <p:nvSpPr>
          <p:cNvPr id="109" name="Google Shape;109;p15"/>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#1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16"/>
          <p:cNvSpPr txBox="1"/>
          <p:nvPr>
            <p:ph idx="1" type="body"/>
          </p:nvPr>
        </p:nvSpPr>
        <p:spPr>
          <a:xfrm>
            <a:off x="457200" y="1295400"/>
            <a:ext cx="8077200" cy="4854714"/>
          </a:xfrm>
          <a:prstGeom prst="rect">
            <a:avLst/>
          </a:prstGeom>
          <a:blipFill rotWithShape="1">
            <a:blip r:embed="rId3">
              <a:alphaModFix/>
            </a:blip>
            <a:stretch>
              <a:fillRect b="0" l="-1506" r="-753" t="0"/>
            </a:stretch>
          </a:blip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3200"/>
              <a:buChar char="•"/>
            </a:pPr>
            <a:r>
              <a:rPr lang="en-US"/>
              <a:t> </a:t>
            </a:r>
            <a:endParaRPr/>
          </a:p>
        </p:txBody>
      </p:sp>
      <p:sp>
        <p:nvSpPr>
          <p:cNvPr id="116" name="Google Shape;116;p16"/>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#2</a:t>
            </a:r>
            <a:endParaRPr b="1" i="0" sz="4000" u="none" cap="none" strike="noStrike">
              <a:solidFill>
                <a:schemeClr val="lt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17"/>
          <p:cNvSpPr/>
          <p:nvPr/>
        </p:nvSpPr>
        <p:spPr>
          <a:xfrm>
            <a:off x="533400" y="1447800"/>
            <a:ext cx="8153400" cy="181588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(1 point) The student gives a negative number.</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Any negative number.	</a:t>
            </a:r>
            <a:endParaRPr b="0" i="0" sz="1400" u="none" cap="none" strike="noStrike">
              <a:solidFill>
                <a:srgbClr val="000000"/>
              </a:solidFill>
              <a:latin typeface="Arial"/>
              <a:ea typeface="Arial"/>
              <a:cs typeface="Arial"/>
              <a:sym typeface="Arial"/>
            </a:endParaRPr>
          </a:p>
        </p:txBody>
      </p:sp>
      <p:sp>
        <p:nvSpPr>
          <p:cNvPr id="123" name="Google Shape;123;p17"/>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#2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18"/>
          <p:cNvSpPr txBox="1"/>
          <p:nvPr>
            <p:ph idx="1" type="body"/>
          </p:nvPr>
        </p:nvSpPr>
        <p:spPr>
          <a:xfrm>
            <a:off x="457200" y="1012686"/>
            <a:ext cx="8686800" cy="4854714"/>
          </a:xfrm>
          <a:prstGeom prst="rect">
            <a:avLst/>
          </a:prstGeom>
          <a:blipFill rotWithShape="1">
            <a:blip r:embed="rId3">
              <a:alphaModFix/>
            </a:blip>
            <a:stretch>
              <a:fillRect b="-15806" l="-1051" r="0" t="-1002"/>
            </a:stretch>
          </a:blip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3200"/>
              <a:buChar char="•"/>
            </a:pPr>
            <a:r>
              <a:rPr lang="en-US"/>
              <a:t> </a:t>
            </a:r>
            <a:endParaRPr/>
          </a:p>
        </p:txBody>
      </p:sp>
      <p:sp>
        <p:nvSpPr>
          <p:cNvPr id="130" name="Google Shape;130;p18"/>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#3</a:t>
            </a:r>
            <a:endParaRPr b="1" i="0" sz="4000" u="none" cap="none" strike="noStrike">
              <a:solidFill>
                <a:schemeClr val="lt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19"/>
          <p:cNvSpPr/>
          <p:nvPr/>
        </p:nvSpPr>
        <p:spPr>
          <a:xfrm>
            <a:off x="533400" y="1447800"/>
            <a:ext cx="8153400" cy="310854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(1 point) The student selects the correct student and all of the correct values that supports Marco’s claim.</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B (Marco); D and E</a:t>
            </a:r>
            <a:endParaRPr b="1"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p:txBody>
      </p:sp>
      <p:sp>
        <p:nvSpPr>
          <p:cNvPr id="137" name="Google Shape;137;p19"/>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#3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20"/>
          <p:cNvSpPr txBox="1"/>
          <p:nvPr>
            <p:ph idx="1" type="body"/>
          </p:nvPr>
        </p:nvSpPr>
        <p:spPr>
          <a:xfrm>
            <a:off x="457200" y="1066800"/>
            <a:ext cx="8077200" cy="48547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400"/>
              <a:buNone/>
            </a:pPr>
            <a:r>
              <a:rPr lang="en-US" sz="2400"/>
              <a:t>Lola said, “If </a:t>
            </a:r>
            <a:r>
              <a:rPr i="1" lang="en-US" sz="2400"/>
              <a:t>n</a:t>
            </a:r>
            <a:r>
              <a:rPr lang="en-US" sz="2400"/>
              <a:t> is a positive number, then the points </a:t>
            </a:r>
            <a:r>
              <a:rPr i="1" lang="en-US" sz="2400"/>
              <a:t>P</a:t>
            </a:r>
            <a:r>
              <a:rPr lang="en-US" sz="2400"/>
              <a:t> = (</a:t>
            </a:r>
            <a:r>
              <a:rPr i="1" lang="en-US" sz="2400"/>
              <a:t>n, n</a:t>
            </a:r>
            <a:r>
              <a:rPr lang="en-US" sz="2400"/>
              <a:t>), </a:t>
            </a:r>
            <a:endParaRPr/>
          </a:p>
          <a:p>
            <a:pPr indent="0" lvl="0" marL="0" rtl="0" algn="l">
              <a:lnSpc>
                <a:spcPct val="100000"/>
              </a:lnSpc>
              <a:spcBef>
                <a:spcPts val="480"/>
              </a:spcBef>
              <a:spcAft>
                <a:spcPts val="0"/>
              </a:spcAft>
              <a:buClr>
                <a:schemeClr val="dk1"/>
              </a:buClr>
              <a:buSzPts val="2400"/>
              <a:buNone/>
            </a:pPr>
            <a:r>
              <a:rPr i="1" lang="en-US" sz="2400"/>
              <a:t>Q</a:t>
            </a:r>
            <a:r>
              <a:rPr lang="en-US" sz="2400"/>
              <a:t> = (</a:t>
            </a:r>
            <a:r>
              <a:rPr i="1" lang="en-US" sz="2400"/>
              <a:t>-n, n</a:t>
            </a:r>
            <a:r>
              <a:rPr lang="en-US" sz="2400"/>
              <a:t>), </a:t>
            </a:r>
            <a:r>
              <a:rPr i="1" lang="en-US" sz="2400"/>
              <a:t>R</a:t>
            </a:r>
            <a:r>
              <a:rPr lang="en-US" sz="2400"/>
              <a:t> = (</a:t>
            </a:r>
            <a:r>
              <a:rPr i="1" lang="en-US" sz="2400"/>
              <a:t>-n, -n</a:t>
            </a:r>
            <a:r>
              <a:rPr lang="en-US" sz="2400"/>
              <a:t>), and </a:t>
            </a:r>
            <a:r>
              <a:rPr i="1" lang="en-US" sz="2400"/>
              <a:t>S</a:t>
            </a:r>
            <a:r>
              <a:rPr lang="en-US" sz="2400"/>
              <a:t> = (</a:t>
            </a:r>
            <a:r>
              <a:rPr i="1" lang="en-US" sz="2400"/>
              <a:t>n, -n</a:t>
            </a:r>
            <a:r>
              <a:rPr lang="en-US" sz="2400"/>
              <a:t>) are the vertices of a square in the coordinate plane.”</a:t>
            </a:r>
            <a:endParaRPr/>
          </a:p>
          <a:p>
            <a:pPr indent="0" lvl="0" marL="0" rtl="0" algn="l">
              <a:lnSpc>
                <a:spcPct val="100000"/>
              </a:lnSpc>
              <a:spcBef>
                <a:spcPts val="480"/>
              </a:spcBef>
              <a:spcAft>
                <a:spcPts val="0"/>
              </a:spcAft>
              <a:buClr>
                <a:schemeClr val="dk1"/>
              </a:buClr>
              <a:buSzPts val="2400"/>
              <a:buNone/>
            </a:pPr>
            <a:r>
              <a:t/>
            </a:r>
            <a:endParaRPr sz="2400"/>
          </a:p>
          <a:p>
            <a:pPr indent="0" lvl="0" marL="0" rtl="0" algn="l">
              <a:lnSpc>
                <a:spcPct val="100000"/>
              </a:lnSpc>
              <a:spcBef>
                <a:spcPts val="480"/>
              </a:spcBef>
              <a:spcAft>
                <a:spcPts val="0"/>
              </a:spcAft>
              <a:buClr>
                <a:schemeClr val="dk1"/>
              </a:buClr>
              <a:buSzPts val="2400"/>
              <a:buNone/>
            </a:pPr>
            <a:r>
              <a:rPr lang="en-US" sz="2400"/>
              <a:t>Select </a:t>
            </a:r>
            <a:r>
              <a:rPr b="1" lang="en-US" sz="2400"/>
              <a:t>all</a:t>
            </a:r>
            <a:r>
              <a:rPr lang="en-US" sz="2400"/>
              <a:t> of the statements that support Lola’s claim that the figure is a square. </a:t>
            </a:r>
            <a:endParaRPr/>
          </a:p>
          <a:p>
            <a:pPr indent="0" lvl="0" marL="0" rtl="0" algn="l">
              <a:lnSpc>
                <a:spcPct val="100000"/>
              </a:lnSpc>
              <a:spcBef>
                <a:spcPts val="480"/>
              </a:spcBef>
              <a:spcAft>
                <a:spcPts val="0"/>
              </a:spcAft>
              <a:buClr>
                <a:schemeClr val="dk1"/>
              </a:buClr>
              <a:buSzPts val="2400"/>
              <a:buNone/>
            </a:pPr>
            <a:r>
              <a:t/>
            </a:r>
            <a:endParaRPr sz="2400"/>
          </a:p>
          <a:p>
            <a:pPr indent="-514350" lvl="0" marL="514350" rtl="0" algn="l">
              <a:lnSpc>
                <a:spcPct val="100000"/>
              </a:lnSpc>
              <a:spcBef>
                <a:spcPts val="480"/>
              </a:spcBef>
              <a:spcAft>
                <a:spcPts val="0"/>
              </a:spcAft>
              <a:buClr>
                <a:schemeClr val="dk1"/>
              </a:buClr>
              <a:buSzPts val="2400"/>
              <a:buAutoNum type="alphaUcPeriod"/>
            </a:pPr>
            <a:r>
              <a:rPr lang="en-US" sz="2400"/>
              <a:t>The number </a:t>
            </a:r>
            <a:r>
              <a:rPr i="1" lang="en-US" sz="2400"/>
              <a:t>n</a:t>
            </a:r>
            <a:r>
              <a:rPr lang="en-US" sz="2400"/>
              <a:t> is a whole number. </a:t>
            </a:r>
            <a:endParaRPr/>
          </a:p>
          <a:p>
            <a:pPr indent="-514350" lvl="0" marL="514350" rtl="0" algn="l">
              <a:lnSpc>
                <a:spcPct val="100000"/>
              </a:lnSpc>
              <a:spcBef>
                <a:spcPts val="480"/>
              </a:spcBef>
              <a:spcAft>
                <a:spcPts val="0"/>
              </a:spcAft>
              <a:buClr>
                <a:schemeClr val="dk1"/>
              </a:buClr>
              <a:buSzPts val="2400"/>
              <a:buAutoNum type="alphaUcPeriod"/>
            </a:pPr>
            <a:r>
              <a:rPr lang="en-US" sz="2400"/>
              <a:t>The angles at </a:t>
            </a:r>
            <a:r>
              <a:rPr i="1" lang="en-US" sz="2400"/>
              <a:t>P, Q, R </a:t>
            </a:r>
            <a:r>
              <a:rPr lang="en-US" sz="2400"/>
              <a:t>and </a:t>
            </a:r>
            <a:r>
              <a:rPr i="1" lang="en-US" sz="2400"/>
              <a:t>S </a:t>
            </a:r>
            <a:r>
              <a:rPr lang="en-US" sz="2400"/>
              <a:t>are all 90 degrees.</a:t>
            </a:r>
            <a:endParaRPr/>
          </a:p>
          <a:p>
            <a:pPr indent="-514350" lvl="0" marL="514350" rtl="0" algn="l">
              <a:lnSpc>
                <a:spcPct val="100000"/>
              </a:lnSpc>
              <a:spcBef>
                <a:spcPts val="480"/>
              </a:spcBef>
              <a:spcAft>
                <a:spcPts val="0"/>
              </a:spcAft>
              <a:buClr>
                <a:schemeClr val="dk1"/>
              </a:buClr>
              <a:buSzPts val="2400"/>
              <a:buAutoNum type="alphaUcPeriod"/>
            </a:pPr>
            <a:r>
              <a:rPr lang="en-US" sz="2400"/>
              <a:t>The distances between </a:t>
            </a:r>
            <a:r>
              <a:rPr i="1" lang="en-US" sz="2400"/>
              <a:t>P </a:t>
            </a:r>
            <a:r>
              <a:rPr lang="en-US" sz="2400"/>
              <a:t>and </a:t>
            </a:r>
            <a:r>
              <a:rPr i="1" lang="en-US" sz="2400"/>
              <a:t>Q, Q</a:t>
            </a:r>
            <a:r>
              <a:rPr lang="en-US" sz="2400"/>
              <a:t> and </a:t>
            </a:r>
            <a:r>
              <a:rPr i="1" lang="en-US" sz="2400"/>
              <a:t>R, R </a:t>
            </a:r>
            <a:r>
              <a:rPr lang="en-US" sz="2400"/>
              <a:t>and </a:t>
            </a:r>
            <a:r>
              <a:rPr i="1" lang="en-US" sz="2400"/>
              <a:t>S, </a:t>
            </a:r>
            <a:r>
              <a:rPr lang="en-US" sz="2400"/>
              <a:t>and </a:t>
            </a:r>
            <a:r>
              <a:rPr i="1" lang="en-US" sz="2400"/>
              <a:t>S </a:t>
            </a:r>
            <a:r>
              <a:rPr lang="en-US" sz="2400"/>
              <a:t>and </a:t>
            </a:r>
            <a:r>
              <a:rPr i="1" lang="en-US" sz="2400"/>
              <a:t>P</a:t>
            </a:r>
            <a:r>
              <a:rPr lang="en-US" sz="2400"/>
              <a:t> are </a:t>
            </a:r>
            <a:r>
              <a:rPr i="1" lang="en-US" sz="2400"/>
              <a:t>n</a:t>
            </a:r>
            <a:r>
              <a:rPr lang="en-US" sz="2400"/>
              <a:t> units.</a:t>
            </a:r>
            <a:endParaRPr/>
          </a:p>
          <a:p>
            <a:pPr indent="-514350" lvl="0" marL="514350" rtl="0" algn="l">
              <a:lnSpc>
                <a:spcPct val="100000"/>
              </a:lnSpc>
              <a:spcBef>
                <a:spcPts val="480"/>
              </a:spcBef>
              <a:spcAft>
                <a:spcPts val="0"/>
              </a:spcAft>
              <a:buClr>
                <a:schemeClr val="dk1"/>
              </a:buClr>
              <a:buSzPts val="2400"/>
              <a:buFont typeface="Arial"/>
              <a:buAutoNum type="alphaUcPeriod"/>
            </a:pPr>
            <a:r>
              <a:rPr lang="en-US" sz="2400"/>
              <a:t>The distances between </a:t>
            </a:r>
            <a:r>
              <a:rPr i="1" lang="en-US" sz="2400"/>
              <a:t>P </a:t>
            </a:r>
            <a:r>
              <a:rPr lang="en-US" sz="2400"/>
              <a:t>and </a:t>
            </a:r>
            <a:r>
              <a:rPr i="1" lang="en-US" sz="2400"/>
              <a:t>Q, Q</a:t>
            </a:r>
            <a:r>
              <a:rPr lang="en-US" sz="2400"/>
              <a:t> and </a:t>
            </a:r>
            <a:r>
              <a:rPr i="1" lang="en-US" sz="2400"/>
              <a:t>R, R </a:t>
            </a:r>
            <a:r>
              <a:rPr lang="en-US" sz="2400"/>
              <a:t>and </a:t>
            </a:r>
            <a:r>
              <a:rPr i="1" lang="en-US" sz="2400"/>
              <a:t>S, </a:t>
            </a:r>
            <a:r>
              <a:rPr lang="en-US" sz="2400"/>
              <a:t>and </a:t>
            </a:r>
            <a:r>
              <a:rPr i="1" lang="en-US" sz="2400"/>
              <a:t>S </a:t>
            </a:r>
            <a:r>
              <a:rPr lang="en-US" sz="2400"/>
              <a:t>and </a:t>
            </a:r>
            <a:r>
              <a:rPr i="1" lang="en-US" sz="2400"/>
              <a:t>P</a:t>
            </a:r>
            <a:r>
              <a:rPr lang="en-US" sz="2400"/>
              <a:t> are 2</a:t>
            </a:r>
            <a:r>
              <a:rPr i="1" lang="en-US" sz="2400"/>
              <a:t>n</a:t>
            </a:r>
            <a:r>
              <a:rPr lang="en-US" sz="2400"/>
              <a:t> units.</a:t>
            </a:r>
            <a:endParaRPr/>
          </a:p>
          <a:p>
            <a:pPr indent="0" lvl="0" marL="0" rtl="0" algn="l">
              <a:lnSpc>
                <a:spcPct val="100000"/>
              </a:lnSpc>
              <a:spcBef>
                <a:spcPts val="480"/>
              </a:spcBef>
              <a:spcAft>
                <a:spcPts val="0"/>
              </a:spcAft>
              <a:buClr>
                <a:schemeClr val="dk1"/>
              </a:buClr>
              <a:buSzPts val="2400"/>
              <a:buNone/>
            </a:pPr>
            <a:r>
              <a:t/>
            </a:r>
            <a:endParaRPr sz="2400"/>
          </a:p>
        </p:txBody>
      </p:sp>
      <p:sp>
        <p:nvSpPr>
          <p:cNvPr id="144" name="Google Shape;144;p20"/>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#4</a:t>
            </a:r>
            <a:endParaRPr b="1" i="0" sz="4000" u="none" cap="none" strike="noStrike">
              <a:solidFill>
                <a:schemeClr val="lt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21"/>
          <p:cNvSpPr/>
          <p:nvPr/>
        </p:nvSpPr>
        <p:spPr>
          <a:xfrm>
            <a:off x="533400" y="1447800"/>
            <a:ext cx="8153400" cy="267765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(1 point) The student selects all of the statements that support Lola’s claim.</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B and D</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p:txBody>
      </p:sp>
      <p:sp>
        <p:nvSpPr>
          <p:cNvPr id="151" name="Google Shape;151;p21"/>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#4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22"/>
          <p:cNvSpPr txBox="1"/>
          <p:nvPr>
            <p:ph idx="1" type="body"/>
          </p:nvPr>
        </p:nvSpPr>
        <p:spPr>
          <a:xfrm>
            <a:off x="457200" y="1066800"/>
            <a:ext cx="8077200" cy="48547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200"/>
              <a:buNone/>
            </a:pPr>
            <a:r>
              <a:rPr lang="en-US" sz="2200"/>
              <a:t>A right rectangular prism has a height of 5 centimeters. Is it possible that the volume of the prism is 42 cubic centimeters?</a:t>
            </a:r>
            <a:endParaRPr/>
          </a:p>
          <a:p>
            <a:pPr indent="0" lvl="0" marL="0" rtl="0" algn="l">
              <a:lnSpc>
                <a:spcPct val="100000"/>
              </a:lnSpc>
              <a:spcBef>
                <a:spcPts val="440"/>
              </a:spcBef>
              <a:spcAft>
                <a:spcPts val="0"/>
              </a:spcAft>
              <a:buClr>
                <a:schemeClr val="dk1"/>
              </a:buClr>
              <a:buSzPts val="2200"/>
              <a:buNone/>
            </a:pPr>
            <a:r>
              <a:t/>
            </a:r>
            <a:endParaRPr sz="2200"/>
          </a:p>
          <a:p>
            <a:pPr indent="0" lvl="0" marL="0" rtl="0" algn="l">
              <a:lnSpc>
                <a:spcPct val="100000"/>
              </a:lnSpc>
              <a:spcBef>
                <a:spcPts val="440"/>
              </a:spcBef>
              <a:spcAft>
                <a:spcPts val="0"/>
              </a:spcAft>
              <a:buClr>
                <a:schemeClr val="dk1"/>
              </a:buClr>
              <a:buSzPts val="2200"/>
              <a:buNone/>
            </a:pPr>
            <a:r>
              <a:t/>
            </a:r>
            <a:endParaRPr sz="2200"/>
          </a:p>
          <a:p>
            <a:pPr indent="0" lvl="0" marL="0" rtl="0" algn="l">
              <a:lnSpc>
                <a:spcPct val="100000"/>
              </a:lnSpc>
              <a:spcBef>
                <a:spcPts val="440"/>
              </a:spcBef>
              <a:spcAft>
                <a:spcPts val="0"/>
              </a:spcAft>
              <a:buClr>
                <a:schemeClr val="dk1"/>
              </a:buClr>
              <a:buSzPts val="2200"/>
              <a:buNone/>
            </a:pPr>
            <a:r>
              <a:t/>
            </a:r>
            <a:endParaRPr sz="2200"/>
          </a:p>
          <a:p>
            <a:pPr indent="0" lvl="0" marL="0" rtl="0" algn="l">
              <a:lnSpc>
                <a:spcPct val="100000"/>
              </a:lnSpc>
              <a:spcBef>
                <a:spcPts val="440"/>
              </a:spcBef>
              <a:spcAft>
                <a:spcPts val="0"/>
              </a:spcAft>
              <a:buClr>
                <a:schemeClr val="dk1"/>
              </a:buClr>
              <a:buSzPts val="2200"/>
              <a:buNone/>
            </a:pPr>
            <a:r>
              <a:t/>
            </a:r>
            <a:endParaRPr sz="2200"/>
          </a:p>
          <a:p>
            <a:pPr indent="0" lvl="0" marL="0" rtl="0" algn="l">
              <a:lnSpc>
                <a:spcPct val="100000"/>
              </a:lnSpc>
              <a:spcBef>
                <a:spcPts val="440"/>
              </a:spcBef>
              <a:spcAft>
                <a:spcPts val="0"/>
              </a:spcAft>
              <a:buClr>
                <a:schemeClr val="dk1"/>
              </a:buClr>
              <a:buSzPts val="2200"/>
              <a:buNone/>
            </a:pPr>
            <a:r>
              <a:rPr lang="en-US" sz="2200" u="sng"/>
              <a:t>If it is possible:</a:t>
            </a:r>
            <a:endParaRPr/>
          </a:p>
          <a:p>
            <a:pPr indent="0" lvl="0" marL="0" rtl="0" algn="l">
              <a:lnSpc>
                <a:spcPct val="100000"/>
              </a:lnSpc>
              <a:spcBef>
                <a:spcPts val="440"/>
              </a:spcBef>
              <a:spcAft>
                <a:spcPts val="0"/>
              </a:spcAft>
              <a:buClr>
                <a:schemeClr val="dk1"/>
              </a:buClr>
              <a:buSzPts val="2200"/>
              <a:buNone/>
            </a:pPr>
            <a:r>
              <a:rPr lang="en-US" sz="2200"/>
              <a:t>Enter a possible length and width, in cm, of a prism with a height of 5 cm in two response boxes. </a:t>
            </a:r>
            <a:endParaRPr/>
          </a:p>
          <a:p>
            <a:pPr indent="0" lvl="0" marL="0" rtl="0" algn="l">
              <a:lnSpc>
                <a:spcPct val="100000"/>
              </a:lnSpc>
              <a:spcBef>
                <a:spcPts val="440"/>
              </a:spcBef>
              <a:spcAft>
                <a:spcPts val="0"/>
              </a:spcAft>
              <a:buClr>
                <a:schemeClr val="dk1"/>
              </a:buClr>
              <a:buSzPts val="2200"/>
              <a:buNone/>
            </a:pPr>
            <a:r>
              <a:t/>
            </a:r>
            <a:endParaRPr sz="2200"/>
          </a:p>
          <a:p>
            <a:pPr indent="0" lvl="0" marL="0" rtl="0" algn="l">
              <a:lnSpc>
                <a:spcPct val="100000"/>
              </a:lnSpc>
              <a:spcBef>
                <a:spcPts val="440"/>
              </a:spcBef>
              <a:spcAft>
                <a:spcPts val="0"/>
              </a:spcAft>
              <a:buClr>
                <a:schemeClr val="dk1"/>
              </a:buClr>
              <a:buSzPts val="2200"/>
              <a:buNone/>
            </a:pPr>
            <a:r>
              <a:rPr lang="en-US" sz="2200" u="sng"/>
              <a:t>If it is</a:t>
            </a:r>
            <a:r>
              <a:rPr b="1" lang="en-US" sz="2200" u="sng"/>
              <a:t> not</a:t>
            </a:r>
            <a:r>
              <a:rPr lang="en-US" sz="2200" u="sng"/>
              <a:t> possible:</a:t>
            </a:r>
            <a:endParaRPr/>
          </a:p>
          <a:p>
            <a:pPr indent="0" lvl="0" marL="0" rtl="0" algn="l">
              <a:lnSpc>
                <a:spcPct val="100000"/>
              </a:lnSpc>
              <a:spcBef>
                <a:spcPts val="440"/>
              </a:spcBef>
              <a:spcAft>
                <a:spcPts val="0"/>
              </a:spcAft>
              <a:buClr>
                <a:schemeClr val="dk1"/>
              </a:buClr>
              <a:buSzPts val="2200"/>
              <a:buNone/>
            </a:pPr>
            <a:r>
              <a:rPr lang="en-US" sz="2200"/>
              <a:t>Enter a possible volume (in cubic centimeters) and the corresponding length and width (in centimeters) in the response boxes.</a:t>
            </a:r>
            <a:endParaRPr/>
          </a:p>
          <a:p>
            <a:pPr indent="0" lvl="0" marL="0" rtl="0" algn="l">
              <a:lnSpc>
                <a:spcPct val="100000"/>
              </a:lnSpc>
              <a:spcBef>
                <a:spcPts val="440"/>
              </a:spcBef>
              <a:spcAft>
                <a:spcPts val="0"/>
              </a:spcAft>
              <a:buClr>
                <a:schemeClr val="dk1"/>
              </a:buClr>
              <a:buSzPts val="2200"/>
              <a:buNone/>
            </a:pPr>
            <a:r>
              <a:t/>
            </a:r>
            <a:endParaRPr sz="2200"/>
          </a:p>
          <a:p>
            <a:pPr indent="0" lvl="0" marL="0" rtl="0" algn="l">
              <a:lnSpc>
                <a:spcPct val="100000"/>
              </a:lnSpc>
              <a:spcBef>
                <a:spcPts val="440"/>
              </a:spcBef>
              <a:spcAft>
                <a:spcPts val="0"/>
              </a:spcAft>
              <a:buClr>
                <a:schemeClr val="dk1"/>
              </a:buClr>
              <a:buSzPts val="2200"/>
              <a:buNone/>
            </a:pPr>
            <a:r>
              <a:t/>
            </a:r>
            <a:endParaRPr sz="2200"/>
          </a:p>
          <a:p>
            <a:pPr indent="0" lvl="0" marL="0" rtl="0" algn="l">
              <a:lnSpc>
                <a:spcPct val="100000"/>
              </a:lnSpc>
              <a:spcBef>
                <a:spcPts val="440"/>
              </a:spcBef>
              <a:spcAft>
                <a:spcPts val="0"/>
              </a:spcAft>
              <a:buClr>
                <a:schemeClr val="dk1"/>
              </a:buClr>
              <a:buSzPts val="2200"/>
              <a:buNone/>
            </a:pPr>
            <a:r>
              <a:t/>
            </a:r>
            <a:endParaRPr sz="2200"/>
          </a:p>
          <a:p>
            <a:pPr indent="0" lvl="0" marL="0" rtl="0" algn="l">
              <a:lnSpc>
                <a:spcPct val="100000"/>
              </a:lnSpc>
              <a:spcBef>
                <a:spcPts val="440"/>
              </a:spcBef>
              <a:spcAft>
                <a:spcPts val="0"/>
              </a:spcAft>
              <a:buClr>
                <a:schemeClr val="dk1"/>
              </a:buClr>
              <a:buSzPts val="2200"/>
              <a:buNone/>
            </a:pPr>
            <a:r>
              <a:t/>
            </a:r>
            <a:endParaRPr sz="2200" u="sng"/>
          </a:p>
        </p:txBody>
      </p:sp>
      <p:pic>
        <p:nvPicPr>
          <p:cNvPr id="158" name="Google Shape;158;p22"/>
          <p:cNvPicPr preferRelativeResize="0"/>
          <p:nvPr/>
        </p:nvPicPr>
        <p:blipFill rotWithShape="1">
          <a:blip r:embed="rId3">
            <a:alphaModFix/>
          </a:blip>
          <a:srcRect b="0" l="0" r="0" t="0"/>
          <a:stretch/>
        </p:blipFill>
        <p:spPr>
          <a:xfrm>
            <a:off x="3352800" y="1828799"/>
            <a:ext cx="1996075" cy="1738155"/>
          </a:xfrm>
          <a:prstGeom prst="rect">
            <a:avLst/>
          </a:prstGeom>
          <a:noFill/>
          <a:ln>
            <a:noFill/>
          </a:ln>
        </p:spPr>
      </p:pic>
      <p:sp>
        <p:nvSpPr>
          <p:cNvPr id="159" name="Google Shape;159;p22"/>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#5</a:t>
            </a:r>
            <a:endParaRPr b="1" i="0" sz="4000" u="none" cap="none" strike="noStrike">
              <a:solidFill>
                <a:schemeClr val="lt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23"/>
          <p:cNvSpPr/>
          <p:nvPr/>
        </p:nvSpPr>
        <p:spPr>
          <a:xfrm>
            <a:off x="533400" y="1447800"/>
            <a:ext cx="8153400" cy="224676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(1 point) The student enters dimensions that are possible.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Any two numbers whose product is 8.4.	</a:t>
            </a:r>
            <a:endParaRPr b="0" i="0" sz="1400" u="none" cap="none" strike="noStrike">
              <a:solidFill>
                <a:srgbClr val="000000"/>
              </a:solidFill>
              <a:latin typeface="Arial"/>
              <a:ea typeface="Arial"/>
              <a:cs typeface="Arial"/>
              <a:sym typeface="Arial"/>
            </a:endParaRPr>
          </a:p>
        </p:txBody>
      </p:sp>
      <p:sp>
        <p:nvSpPr>
          <p:cNvPr id="166" name="Google Shape;166;p23"/>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#5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24"/>
          <p:cNvSpPr txBox="1"/>
          <p:nvPr>
            <p:ph idx="1" type="body"/>
          </p:nvPr>
        </p:nvSpPr>
        <p:spPr>
          <a:xfrm>
            <a:off x="457200" y="1066800"/>
            <a:ext cx="8077200" cy="48547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000"/>
              <a:buNone/>
            </a:pPr>
            <a:r>
              <a:rPr lang="en-US" sz="2000"/>
              <a:t>Clark biked 4 miles in 20 minutes. How far can he go in 2 hours if he bikes at this rate? Enter your answer in the first response box. </a:t>
            </a:r>
            <a:endParaRPr/>
          </a:p>
          <a:p>
            <a:pPr indent="0" lvl="0" marL="0" rtl="0" algn="l">
              <a:lnSpc>
                <a:spcPct val="100000"/>
              </a:lnSpc>
              <a:spcBef>
                <a:spcPts val="0"/>
              </a:spcBef>
              <a:spcAft>
                <a:spcPts val="0"/>
              </a:spcAft>
              <a:buClr>
                <a:schemeClr val="dk1"/>
              </a:buClr>
              <a:buSzPts val="2000"/>
              <a:buNone/>
            </a:pPr>
            <a:r>
              <a:t/>
            </a:r>
            <a:endParaRPr sz="2000"/>
          </a:p>
          <a:p>
            <a:pPr indent="0" lvl="0" marL="0" rtl="0" algn="l">
              <a:lnSpc>
                <a:spcPct val="100000"/>
              </a:lnSpc>
              <a:spcBef>
                <a:spcPts val="0"/>
              </a:spcBef>
              <a:spcAft>
                <a:spcPts val="0"/>
              </a:spcAft>
              <a:buClr>
                <a:schemeClr val="dk1"/>
              </a:buClr>
              <a:buSzPts val="2000"/>
              <a:buNone/>
            </a:pPr>
            <a:r>
              <a:rPr lang="en-US" sz="2000"/>
              <a:t>Show how you would solve this problem with a table or an equation (choose </a:t>
            </a:r>
            <a:r>
              <a:rPr lang="en-US" sz="2000" u="sng"/>
              <a:t>one</a:t>
            </a:r>
            <a:r>
              <a:rPr lang="en-US" sz="2000"/>
              <a:t> option).</a:t>
            </a:r>
            <a:endParaRPr/>
          </a:p>
          <a:p>
            <a:pPr indent="0" lvl="0" marL="0" rtl="0" algn="l">
              <a:lnSpc>
                <a:spcPct val="100000"/>
              </a:lnSpc>
              <a:spcBef>
                <a:spcPts val="0"/>
              </a:spcBef>
              <a:spcAft>
                <a:spcPts val="0"/>
              </a:spcAft>
              <a:buClr>
                <a:schemeClr val="dk1"/>
              </a:buClr>
              <a:buSzPts val="2000"/>
              <a:buNone/>
            </a:pPr>
            <a:r>
              <a:t/>
            </a:r>
            <a:endParaRPr sz="2000"/>
          </a:p>
          <a:p>
            <a:pPr indent="0" lvl="0" marL="0" rtl="0" algn="l">
              <a:lnSpc>
                <a:spcPct val="100000"/>
              </a:lnSpc>
              <a:spcBef>
                <a:spcPts val="0"/>
              </a:spcBef>
              <a:spcAft>
                <a:spcPts val="0"/>
              </a:spcAft>
              <a:buClr>
                <a:schemeClr val="dk1"/>
              </a:buClr>
              <a:buSzPts val="2000"/>
              <a:buNone/>
            </a:pPr>
            <a:r>
              <a:rPr lang="en-US" sz="2000" u="sng"/>
              <a:t>Option 1: Table</a:t>
            </a:r>
            <a:endParaRPr sz="2000"/>
          </a:p>
          <a:p>
            <a:pPr indent="0" lvl="0" marL="0" rtl="0" algn="l">
              <a:lnSpc>
                <a:spcPct val="100000"/>
              </a:lnSpc>
              <a:spcBef>
                <a:spcPts val="0"/>
              </a:spcBef>
              <a:spcAft>
                <a:spcPts val="0"/>
              </a:spcAft>
              <a:buClr>
                <a:schemeClr val="dk1"/>
              </a:buClr>
              <a:buSzPts val="2000"/>
              <a:buNone/>
            </a:pPr>
            <a:r>
              <a:rPr lang="en-US" sz="2000"/>
              <a:t>Enter values in the table so that it shows the number of miles, </a:t>
            </a:r>
            <a:r>
              <a:rPr i="1" lang="en-US" sz="2000"/>
              <a:t>m</a:t>
            </a:r>
            <a:r>
              <a:rPr lang="en-US" sz="2000"/>
              <a:t>, Clark can bike in 2 hours at this rate.</a:t>
            </a:r>
            <a:endParaRPr/>
          </a:p>
          <a:p>
            <a:pPr indent="0" lvl="0" marL="0" rtl="0" algn="l">
              <a:lnSpc>
                <a:spcPct val="100000"/>
              </a:lnSpc>
              <a:spcBef>
                <a:spcPts val="0"/>
              </a:spcBef>
              <a:spcAft>
                <a:spcPts val="0"/>
              </a:spcAft>
              <a:buClr>
                <a:schemeClr val="dk1"/>
              </a:buClr>
              <a:buSzPts val="2000"/>
              <a:buNone/>
            </a:pPr>
            <a:r>
              <a:t/>
            </a:r>
            <a:endParaRPr sz="2000"/>
          </a:p>
          <a:p>
            <a:pPr indent="0" lvl="0" marL="0" rtl="0" algn="l">
              <a:lnSpc>
                <a:spcPct val="100000"/>
              </a:lnSpc>
              <a:spcBef>
                <a:spcPts val="0"/>
              </a:spcBef>
              <a:spcAft>
                <a:spcPts val="0"/>
              </a:spcAft>
              <a:buClr>
                <a:schemeClr val="dk1"/>
              </a:buClr>
              <a:buSzPts val="2000"/>
              <a:buNone/>
            </a:pPr>
            <a:r>
              <a:t/>
            </a:r>
            <a:endParaRPr sz="2000"/>
          </a:p>
          <a:p>
            <a:pPr indent="0" lvl="0" marL="0" rtl="0" algn="l">
              <a:lnSpc>
                <a:spcPct val="100000"/>
              </a:lnSpc>
              <a:spcBef>
                <a:spcPts val="0"/>
              </a:spcBef>
              <a:spcAft>
                <a:spcPts val="0"/>
              </a:spcAft>
              <a:buClr>
                <a:schemeClr val="dk1"/>
              </a:buClr>
              <a:buSzPts val="2000"/>
              <a:buNone/>
            </a:pPr>
            <a:r>
              <a:t/>
            </a:r>
            <a:endParaRPr sz="2000"/>
          </a:p>
          <a:p>
            <a:pPr indent="0" lvl="0" marL="0" rtl="0" algn="l">
              <a:lnSpc>
                <a:spcPct val="100000"/>
              </a:lnSpc>
              <a:spcBef>
                <a:spcPts val="0"/>
              </a:spcBef>
              <a:spcAft>
                <a:spcPts val="0"/>
              </a:spcAft>
              <a:buClr>
                <a:schemeClr val="dk1"/>
              </a:buClr>
              <a:buSzPts val="2000"/>
              <a:buNone/>
            </a:pPr>
            <a:r>
              <a:t/>
            </a:r>
            <a:endParaRPr sz="2000"/>
          </a:p>
          <a:p>
            <a:pPr indent="0" lvl="0" marL="0" rtl="0" algn="l">
              <a:lnSpc>
                <a:spcPct val="100000"/>
              </a:lnSpc>
              <a:spcBef>
                <a:spcPts val="0"/>
              </a:spcBef>
              <a:spcAft>
                <a:spcPts val="0"/>
              </a:spcAft>
              <a:buClr>
                <a:schemeClr val="dk1"/>
              </a:buClr>
              <a:buSzPts val="2000"/>
              <a:buNone/>
            </a:pPr>
            <a:r>
              <a:rPr lang="en-US" sz="2000" u="sng"/>
              <a:t>Option 2: Equation</a:t>
            </a:r>
            <a:endParaRPr sz="2000"/>
          </a:p>
          <a:p>
            <a:pPr indent="0" lvl="0" marL="0" rtl="0" algn="l">
              <a:lnSpc>
                <a:spcPct val="100000"/>
              </a:lnSpc>
              <a:spcBef>
                <a:spcPts val="0"/>
              </a:spcBef>
              <a:spcAft>
                <a:spcPts val="0"/>
              </a:spcAft>
              <a:buClr>
                <a:schemeClr val="dk1"/>
              </a:buClr>
              <a:buSzPts val="2000"/>
              <a:buNone/>
            </a:pPr>
            <a:r>
              <a:rPr lang="en-US" sz="2000"/>
              <a:t>Enter an equation that can be solved to find the number of miles, </a:t>
            </a:r>
            <a:r>
              <a:rPr i="1" lang="en-US" sz="2000"/>
              <a:t>m</a:t>
            </a:r>
            <a:r>
              <a:rPr lang="en-US" sz="2000"/>
              <a:t>, Clark can bike in 2 hours at this rate in the second response box. </a:t>
            </a:r>
            <a:endParaRPr sz="2000"/>
          </a:p>
          <a:p>
            <a:pPr indent="0" lvl="0" marL="0" rtl="0" algn="l">
              <a:lnSpc>
                <a:spcPct val="100000"/>
              </a:lnSpc>
              <a:spcBef>
                <a:spcPts val="0"/>
              </a:spcBef>
              <a:spcAft>
                <a:spcPts val="0"/>
              </a:spcAft>
              <a:buClr>
                <a:schemeClr val="dk1"/>
              </a:buClr>
              <a:buSzPts val="2000"/>
              <a:buNone/>
            </a:pPr>
            <a:r>
              <a:t/>
            </a:r>
            <a:endParaRPr sz="2000" u="sng"/>
          </a:p>
        </p:txBody>
      </p:sp>
      <p:pic>
        <p:nvPicPr>
          <p:cNvPr id="173" name="Google Shape;173;p24"/>
          <p:cNvPicPr preferRelativeResize="0"/>
          <p:nvPr/>
        </p:nvPicPr>
        <p:blipFill rotWithShape="1">
          <a:blip r:embed="rId3">
            <a:alphaModFix/>
          </a:blip>
          <a:srcRect b="0" l="0" r="0" t="0"/>
          <a:stretch/>
        </p:blipFill>
        <p:spPr>
          <a:xfrm>
            <a:off x="1143000" y="4038600"/>
            <a:ext cx="6248400" cy="850374"/>
          </a:xfrm>
          <a:prstGeom prst="rect">
            <a:avLst/>
          </a:prstGeom>
          <a:noFill/>
          <a:ln>
            <a:noFill/>
          </a:ln>
        </p:spPr>
      </p:pic>
      <p:sp>
        <p:nvSpPr>
          <p:cNvPr id="174" name="Google Shape;174;p24"/>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#6</a:t>
            </a:r>
            <a:endParaRPr b="1" i="0" sz="4000" u="none" cap="none" strike="noStrike">
              <a:solidFill>
                <a:schemeClr val="lt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25"/>
          <p:cNvSpPr/>
          <p:nvPr/>
        </p:nvSpPr>
        <p:spPr>
          <a:xfrm>
            <a:off x="533400" y="1143000"/>
            <a:ext cx="8153400" cy="600164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Calibri"/>
                <a:ea typeface="Calibri"/>
                <a:cs typeface="Calibri"/>
                <a:sym typeface="Calibri"/>
              </a:rPr>
              <a:t>(2 points) The student enters the correct number of miles (24) and fills in the table with at least two columns, one of which contains the correct answer, or enters an equation that can be solved to find the answer.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Calibri"/>
                <a:ea typeface="Calibri"/>
                <a:cs typeface="Calibri"/>
                <a:sym typeface="Calibri"/>
              </a:rPr>
              <a:t>(1 point) The student does one of these parts correctly.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Calibri"/>
                <a:ea typeface="Calibri"/>
                <a:cs typeface="Calibri"/>
                <a:sym typeface="Calibri"/>
              </a:rPr>
              <a:t>Answer: </a:t>
            </a:r>
            <a:r>
              <a:rPr b="0" i="0" lang="en-US" sz="2400" u="none" cap="none" strike="noStrike">
                <a:solidFill>
                  <a:schemeClr val="dk1"/>
                </a:solidFill>
                <a:latin typeface="Calibri"/>
                <a:ea typeface="Calibri"/>
                <a:cs typeface="Calibri"/>
                <a:sym typeface="Calibri"/>
              </a:rPr>
              <a:t>Examples: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Calibri"/>
                <a:ea typeface="Calibri"/>
                <a:cs typeface="Calibri"/>
                <a:sym typeface="Calibri"/>
              </a:rPr>
              <a:t>2 x 3 x 4 = </a:t>
            </a:r>
            <a:r>
              <a:rPr b="0" i="1" lang="en-US" sz="2400" u="none" cap="none" strike="noStrike">
                <a:solidFill>
                  <a:schemeClr val="dk1"/>
                </a:solidFill>
                <a:latin typeface="Calibri"/>
                <a:ea typeface="Calibri"/>
                <a:cs typeface="Calibri"/>
                <a:sym typeface="Calibri"/>
              </a:rPr>
              <a:t>m</a:t>
            </a:r>
            <a:r>
              <a:rPr b="0" i="0" lang="en-US" sz="2400" u="none" cap="none" strike="noStrike">
                <a:solidFill>
                  <a:schemeClr val="dk1"/>
                </a:solidFill>
                <a:latin typeface="Calibri"/>
                <a:ea typeface="Calibri"/>
                <a:cs typeface="Calibri"/>
                <a:sym typeface="Calibri"/>
              </a:rPr>
              <a:t> or 4/20 </a:t>
            </a:r>
            <a:r>
              <a:rPr b="0" i="1" lang="en-US" sz="2400" u="none" cap="none" strike="noStrike">
                <a:solidFill>
                  <a:schemeClr val="dk1"/>
                </a:solidFill>
                <a:latin typeface="Calibri"/>
                <a:ea typeface="Calibri"/>
                <a:cs typeface="Calibri"/>
                <a:sym typeface="Calibri"/>
              </a:rPr>
              <a:t>m</a:t>
            </a:r>
            <a:r>
              <a:rPr b="0" i="0" lang="en-US" sz="2400" u="none" cap="none" strike="noStrike">
                <a:solidFill>
                  <a:schemeClr val="dk1"/>
                </a:solidFill>
                <a:latin typeface="Calibri"/>
                <a:ea typeface="Calibri"/>
                <a:cs typeface="Calibri"/>
                <a:sym typeface="Calibri"/>
              </a:rPr>
              <a:t>/20 or equivalent equation.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pic>
        <p:nvPicPr>
          <p:cNvPr id="181" name="Google Shape;181;p25"/>
          <p:cNvPicPr preferRelativeResize="0"/>
          <p:nvPr/>
        </p:nvPicPr>
        <p:blipFill rotWithShape="1">
          <a:blip r:embed="rId3">
            <a:alphaModFix/>
          </a:blip>
          <a:srcRect b="0" l="0" r="0" t="0"/>
          <a:stretch/>
        </p:blipFill>
        <p:spPr>
          <a:xfrm>
            <a:off x="533400" y="4189988"/>
            <a:ext cx="5840462" cy="839212"/>
          </a:xfrm>
          <a:prstGeom prst="rect">
            <a:avLst/>
          </a:prstGeom>
          <a:noFill/>
          <a:ln>
            <a:noFill/>
          </a:ln>
        </p:spPr>
      </p:pic>
      <p:sp>
        <p:nvSpPr>
          <p:cNvPr id="182" name="Google Shape;182;p25"/>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#6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26"/>
          <p:cNvSpPr txBox="1"/>
          <p:nvPr>
            <p:ph idx="1" type="body"/>
          </p:nvPr>
        </p:nvSpPr>
        <p:spPr>
          <a:xfrm>
            <a:off x="457200" y="1066800"/>
            <a:ext cx="8077200" cy="48547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800"/>
              <a:buNone/>
            </a:pPr>
            <a:r>
              <a:rPr lang="en-US" sz="2800"/>
              <a:t>Lyla flew her radio-controlled airplane 500 feet in 20 seconds. She claims that the speed of her airplane was 25 feet per second during the flight. What assumption must Lyla make for her claim to be true?</a:t>
            </a:r>
            <a:endParaRPr/>
          </a:p>
          <a:p>
            <a:pPr indent="0" lvl="0" marL="0" rtl="0" algn="l">
              <a:lnSpc>
                <a:spcPct val="100000"/>
              </a:lnSpc>
              <a:spcBef>
                <a:spcPts val="560"/>
              </a:spcBef>
              <a:spcAft>
                <a:spcPts val="0"/>
              </a:spcAft>
              <a:buClr>
                <a:schemeClr val="dk1"/>
              </a:buClr>
              <a:buSzPts val="2800"/>
              <a:buNone/>
            </a:pPr>
            <a:r>
              <a:t/>
            </a:r>
            <a:endParaRPr sz="2800"/>
          </a:p>
          <a:p>
            <a:pPr indent="-457200" lvl="0" marL="457200" rtl="0" algn="l">
              <a:lnSpc>
                <a:spcPct val="100000"/>
              </a:lnSpc>
              <a:spcBef>
                <a:spcPts val="560"/>
              </a:spcBef>
              <a:spcAft>
                <a:spcPts val="0"/>
              </a:spcAft>
              <a:buClr>
                <a:schemeClr val="dk1"/>
              </a:buClr>
              <a:buSzPts val="2800"/>
              <a:buAutoNum type="alphaUcPeriod"/>
            </a:pPr>
            <a:r>
              <a:rPr lang="en-US" sz="2800"/>
              <a:t>The airplane flew in a circle.</a:t>
            </a:r>
            <a:endParaRPr/>
          </a:p>
          <a:p>
            <a:pPr indent="-457200" lvl="0" marL="457200" rtl="0" algn="l">
              <a:lnSpc>
                <a:spcPct val="100000"/>
              </a:lnSpc>
              <a:spcBef>
                <a:spcPts val="560"/>
              </a:spcBef>
              <a:spcAft>
                <a:spcPts val="0"/>
              </a:spcAft>
              <a:buClr>
                <a:schemeClr val="dk1"/>
              </a:buClr>
              <a:buSzPts val="2800"/>
              <a:buAutoNum type="alphaUcPeriod"/>
            </a:pPr>
            <a:r>
              <a:rPr lang="en-US" sz="2800"/>
              <a:t>The airplane flew in a straight line. </a:t>
            </a:r>
            <a:endParaRPr/>
          </a:p>
          <a:p>
            <a:pPr indent="-457200" lvl="0" marL="457200" rtl="0" algn="l">
              <a:lnSpc>
                <a:spcPct val="100000"/>
              </a:lnSpc>
              <a:spcBef>
                <a:spcPts val="560"/>
              </a:spcBef>
              <a:spcAft>
                <a:spcPts val="0"/>
              </a:spcAft>
              <a:buClr>
                <a:schemeClr val="dk1"/>
              </a:buClr>
              <a:buSzPts val="2800"/>
              <a:buAutoNum type="alphaUcPeriod"/>
            </a:pPr>
            <a:r>
              <a:rPr lang="en-US" sz="2800"/>
              <a:t>The airplane flew at a constant speed.</a:t>
            </a:r>
            <a:endParaRPr/>
          </a:p>
          <a:p>
            <a:pPr indent="-457200" lvl="0" marL="457200" rtl="0" algn="l">
              <a:lnSpc>
                <a:spcPct val="100000"/>
              </a:lnSpc>
              <a:spcBef>
                <a:spcPts val="560"/>
              </a:spcBef>
              <a:spcAft>
                <a:spcPts val="0"/>
              </a:spcAft>
              <a:buClr>
                <a:schemeClr val="dk1"/>
              </a:buClr>
              <a:buSzPts val="2800"/>
              <a:buAutoNum type="alphaUcPeriod"/>
            </a:pPr>
            <a:r>
              <a:rPr lang="en-US" sz="2800"/>
              <a:t>The airplane flew faster at the end of the flight than at the beginning. </a:t>
            </a:r>
            <a:endParaRPr sz="2800"/>
          </a:p>
        </p:txBody>
      </p:sp>
      <p:sp>
        <p:nvSpPr>
          <p:cNvPr id="189" name="Google Shape;189;p26"/>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#7</a:t>
            </a:r>
            <a:endParaRPr b="1" i="0" sz="4000" u="none" cap="none" strike="noStrike">
              <a:solidFill>
                <a:schemeClr val="lt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27"/>
          <p:cNvSpPr/>
          <p:nvPr/>
        </p:nvSpPr>
        <p:spPr>
          <a:xfrm>
            <a:off x="533400" y="1447800"/>
            <a:ext cx="8153400" cy="181588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(1 point) The student selects the correct statement.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C	</a:t>
            </a:r>
            <a:endParaRPr b="0" i="0" sz="1400" u="none" cap="none" strike="noStrike">
              <a:solidFill>
                <a:srgbClr val="000000"/>
              </a:solidFill>
              <a:latin typeface="Arial"/>
              <a:ea typeface="Arial"/>
              <a:cs typeface="Arial"/>
              <a:sym typeface="Arial"/>
            </a:endParaRPr>
          </a:p>
        </p:txBody>
      </p:sp>
      <p:sp>
        <p:nvSpPr>
          <p:cNvPr id="196" name="Google Shape;196;p27"/>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#7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28"/>
          <p:cNvSpPr txBox="1"/>
          <p:nvPr>
            <p:ph idx="1" type="body"/>
          </p:nvPr>
        </p:nvSpPr>
        <p:spPr>
          <a:xfrm>
            <a:off x="457200" y="1066800"/>
            <a:ext cx="8077200" cy="48547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400"/>
              <a:buNone/>
            </a:pPr>
            <a:r>
              <a:rPr lang="en-US" sz="2400"/>
              <a:t>Emma was solving the equation </a:t>
            </a:r>
            <a:r>
              <a:rPr i="1" lang="en-US" sz="2400"/>
              <a:t>t</a:t>
            </a:r>
            <a:r>
              <a:rPr lang="en-US" sz="2400"/>
              <a:t> – 4 = 16. She said, “I’m looking for a number </a:t>
            </a:r>
            <a:r>
              <a:rPr i="1" lang="en-US" sz="2400"/>
              <a:t>t</a:t>
            </a:r>
            <a:r>
              <a:rPr lang="en-US" sz="2400"/>
              <a:t> that is 4 less than 16. So </a:t>
            </a:r>
            <a:r>
              <a:rPr i="1" lang="en-US" sz="2400"/>
              <a:t>t </a:t>
            </a:r>
            <a:r>
              <a:rPr lang="en-US" sz="2400"/>
              <a:t>= 12.”</a:t>
            </a:r>
            <a:endParaRPr/>
          </a:p>
          <a:p>
            <a:pPr indent="0" lvl="0" marL="0" rtl="0" algn="l">
              <a:lnSpc>
                <a:spcPct val="100000"/>
              </a:lnSpc>
              <a:spcBef>
                <a:spcPts val="480"/>
              </a:spcBef>
              <a:spcAft>
                <a:spcPts val="0"/>
              </a:spcAft>
              <a:buClr>
                <a:schemeClr val="dk1"/>
              </a:buClr>
              <a:buSzPts val="2400"/>
              <a:buNone/>
            </a:pPr>
            <a:r>
              <a:t/>
            </a:r>
            <a:endParaRPr sz="2400"/>
          </a:p>
          <a:p>
            <a:pPr indent="0" lvl="0" marL="0" rtl="0" algn="l">
              <a:lnSpc>
                <a:spcPct val="100000"/>
              </a:lnSpc>
              <a:spcBef>
                <a:spcPts val="480"/>
              </a:spcBef>
              <a:spcAft>
                <a:spcPts val="0"/>
              </a:spcAft>
              <a:buClr>
                <a:schemeClr val="dk1"/>
              </a:buClr>
              <a:buSzPts val="2400"/>
              <a:buNone/>
            </a:pPr>
            <a:r>
              <a:rPr lang="en-US" sz="2400"/>
              <a:t>Which statement best describes the flaw in Emma’s reasoning?</a:t>
            </a:r>
            <a:endParaRPr/>
          </a:p>
          <a:p>
            <a:pPr indent="-514350" lvl="0" marL="514350" rtl="0" algn="l">
              <a:lnSpc>
                <a:spcPct val="100000"/>
              </a:lnSpc>
              <a:spcBef>
                <a:spcPts val="480"/>
              </a:spcBef>
              <a:spcAft>
                <a:spcPts val="0"/>
              </a:spcAft>
              <a:buClr>
                <a:schemeClr val="dk1"/>
              </a:buClr>
              <a:buSzPts val="2400"/>
              <a:buAutoNum type="alphaUcPeriod"/>
            </a:pPr>
            <a:r>
              <a:rPr lang="en-US" sz="2400"/>
              <a:t>Emma’s answer is right but she should just subtract 4 from both sides of the equation.</a:t>
            </a:r>
            <a:endParaRPr/>
          </a:p>
          <a:p>
            <a:pPr indent="-514350" lvl="0" marL="514350" rtl="0" algn="l">
              <a:lnSpc>
                <a:spcPct val="100000"/>
              </a:lnSpc>
              <a:spcBef>
                <a:spcPts val="480"/>
              </a:spcBef>
              <a:spcAft>
                <a:spcPts val="0"/>
              </a:spcAft>
              <a:buClr>
                <a:schemeClr val="dk1"/>
              </a:buClr>
              <a:buSzPts val="2400"/>
              <a:buAutoNum type="alphaUcPeriod"/>
            </a:pPr>
            <a:r>
              <a:rPr lang="en-US" sz="2400"/>
              <a:t>Emma’s answer is wrong but she thought about the equation correctly.</a:t>
            </a:r>
            <a:endParaRPr/>
          </a:p>
          <a:p>
            <a:pPr indent="-514350" lvl="0" marL="514350" rtl="0" algn="l">
              <a:lnSpc>
                <a:spcPct val="100000"/>
              </a:lnSpc>
              <a:spcBef>
                <a:spcPts val="480"/>
              </a:spcBef>
              <a:spcAft>
                <a:spcPts val="0"/>
              </a:spcAft>
              <a:buClr>
                <a:schemeClr val="dk1"/>
              </a:buClr>
              <a:buSzPts val="2400"/>
              <a:buAutoNum type="alphaUcPeriod"/>
            </a:pPr>
            <a:r>
              <a:rPr lang="en-US" sz="2400"/>
              <a:t>Emma is confused about which number the 4 is being subtracted from. </a:t>
            </a:r>
            <a:endParaRPr/>
          </a:p>
          <a:p>
            <a:pPr indent="-514350" lvl="0" marL="514350" rtl="0" algn="l">
              <a:lnSpc>
                <a:spcPct val="100000"/>
              </a:lnSpc>
              <a:spcBef>
                <a:spcPts val="480"/>
              </a:spcBef>
              <a:spcAft>
                <a:spcPts val="0"/>
              </a:spcAft>
              <a:buClr>
                <a:schemeClr val="dk1"/>
              </a:buClr>
              <a:buSzPts val="2400"/>
              <a:buAutoNum type="alphaUcPeriod"/>
            </a:pPr>
            <a:r>
              <a:rPr lang="en-US" sz="2400"/>
              <a:t>Emma should subtract the 16 from the 4 instead of 4 from the 16. </a:t>
            </a:r>
            <a:endParaRPr sz="2400"/>
          </a:p>
        </p:txBody>
      </p:sp>
      <p:sp>
        <p:nvSpPr>
          <p:cNvPr id="203" name="Google Shape;203;p28"/>
          <p:cNvSpPr/>
          <p:nvPr/>
        </p:nvSpPr>
        <p:spPr>
          <a:xfrm flipH="1">
            <a:off x="7315200" y="0"/>
            <a:ext cx="1828800" cy="914400"/>
          </a:xfrm>
          <a:prstGeom prst="homePlate">
            <a:avLst>
              <a:gd fmla="val 50000" name="adj"/>
            </a:avLst>
          </a:prstGeom>
          <a:gradFill>
            <a:gsLst>
              <a:gs pos="0">
                <a:srgbClr val="29859E"/>
              </a:gs>
              <a:gs pos="80000">
                <a:srgbClr val="36B0D0"/>
              </a:gs>
              <a:gs pos="100000">
                <a:srgbClr val="33B3D5"/>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#8</a:t>
            </a:r>
            <a:endParaRPr b="1" i="0" sz="4000" u="none" cap="none" strike="noStrike">
              <a:solidFill>
                <a:schemeClr val="lt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29"/>
          <p:cNvSpPr/>
          <p:nvPr/>
        </p:nvSpPr>
        <p:spPr>
          <a:xfrm>
            <a:off x="533400" y="1447800"/>
            <a:ext cx="8153400" cy="224676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(1 point) The student selects the correct analysis of the flaw in reasoning.</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C</a:t>
            </a:r>
            <a:endParaRPr b="0" i="0" sz="1400" u="none" cap="none" strike="noStrike">
              <a:solidFill>
                <a:srgbClr val="000000"/>
              </a:solidFill>
              <a:latin typeface="Arial"/>
              <a:ea typeface="Arial"/>
              <a:cs typeface="Arial"/>
              <a:sym typeface="Arial"/>
            </a:endParaRPr>
          </a:p>
        </p:txBody>
      </p:sp>
      <p:sp>
        <p:nvSpPr>
          <p:cNvPr id="210" name="Google Shape;210;p29"/>
          <p:cNvSpPr/>
          <p:nvPr/>
        </p:nvSpPr>
        <p:spPr>
          <a:xfrm flipH="1">
            <a:off x="6400800" y="0"/>
            <a:ext cx="2743200" cy="914400"/>
          </a:xfrm>
          <a:prstGeom prst="homePlate">
            <a:avLst>
              <a:gd fmla="val 50000" name="adj"/>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libri"/>
                <a:ea typeface="Calibri"/>
                <a:cs typeface="Calibri"/>
                <a:sym typeface="Calibri"/>
              </a:rPr>
              <a:t>#8 Answer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