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06C9949-13C4-4AE0-8B5D-2C7E196F8A26}">
  <a:tblStyle styleId="{F06C9949-13C4-4AE0-8B5D-2C7E196F8A26}"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CF4"/>
          </a:solidFill>
        </a:fill>
      </a:tcStyle>
    </a:wholeTbl>
    <a:band1H>
      <a:tcTxStyle/>
      <a:tcStyle>
        <a:fill>
          <a:solidFill>
            <a:srgbClr val="CFD7E7"/>
          </a:solidFill>
        </a:fill>
      </a:tcStyle>
    </a:band1H>
    <a:band2H>
      <a:tcTxStyle/>
    </a:band2H>
    <a:band1V>
      <a:tcTxStyle/>
      <a:tcStyle>
        <a:fill>
          <a:solidFill>
            <a:srgbClr val="CFD7E7"/>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 name="Google Shape;87;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 name="Google Shape;88;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 name="Google Shape;97;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 name="Google Shape;98;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 name="Google Shape;105;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 name="Google Shape;106;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2" name="Google Shape;112;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3" name="Google Shape;113;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0" name="Google Shape;120;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1" name="Google Shape;121;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 name="Google Shape;127;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8" name="Google Shape;128;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6" name="Google Shape;136;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7" name="Google Shape;137;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 name="Google Shape;143;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4" name="Google Shape;144;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 name="Google Shape;150;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1" name="Google Shape;151;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7" name="Google Shape;157;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8" name="Google Shape;158;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5" name="Google Shape;165;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6" name="Google Shape;166;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2" name="Google Shape;172;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3" name="Google Shape;173;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9" name="Google Shape;179;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0" name="Google Shape;180;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6" name="Google Shape;186;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7" name="Google Shape;187;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1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4" name="Google Shape;194;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5" name="Google Shape;195;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1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1" name="Google Shape;201;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2" name="Google Shape;202;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9" name="Google Shape;209;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0" name="Google Shape;210;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1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6" name="Google Shape;216;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7" name="Google Shape;217;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1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3" name="Google Shape;223;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4" name="Google Shape;224;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2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0" name="Google Shape;230;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1" name="Google Shape;231;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2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7" name="Google Shape;237;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8" name="Google Shape;238;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2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4" name="Google Shape;244;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5" name="Google Shape;245;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2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2" name="Google Shape;252;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3" name="Google Shape;253;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2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9" name="Google Shape;259;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0" name="Google Shape;260;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2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6" name="Google Shape;266;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7" name="Google Shape;267;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2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3" name="Google Shape;273;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4" name="Google Shape;274;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2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0" name="Google Shape;280;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1" name="Google Shape;281;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9" name="Google Shape;19;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5" name="Google Shape;25;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8" name="Shape 28"/>
        <p:cNvGrpSpPr/>
        <p:nvPr/>
      </p:nvGrpSpPr>
      <p:grpSpPr>
        <a:xfrm>
          <a:off x="0" y="0"/>
          <a:ext cx="0" cy="0"/>
          <a:chOff x="0" y="0"/>
          <a:chExt cx="0" cy="0"/>
        </a:xfrm>
      </p:grpSpPr>
      <p:sp>
        <p:nvSpPr>
          <p:cNvPr id="29" name="Google Shape;29;p4"/>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4"/>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1" name="Google Shape;31;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4" name="Shape 34"/>
        <p:cNvGrpSpPr/>
        <p:nvPr/>
      </p:nvGrpSpPr>
      <p:grpSpPr>
        <a:xfrm>
          <a:off x="0" y="0"/>
          <a:ext cx="0" cy="0"/>
          <a:chOff x="0" y="0"/>
          <a:chExt cx="0" cy="0"/>
        </a:xfrm>
      </p:grpSpPr>
      <p:sp>
        <p:nvSpPr>
          <p:cNvPr id="35" name="Google Shape;35;p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5"/>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5"/>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8" name="Google Shape;38;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1" name="Shape 41"/>
        <p:cNvGrpSpPr/>
        <p:nvPr/>
      </p:nvGrpSpPr>
      <p:grpSpPr>
        <a:xfrm>
          <a:off x="0" y="0"/>
          <a:ext cx="0" cy="0"/>
          <a:chOff x="0" y="0"/>
          <a:chExt cx="0" cy="0"/>
        </a:xfrm>
      </p:grpSpPr>
      <p:sp>
        <p:nvSpPr>
          <p:cNvPr id="42" name="Google Shape;42;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6"/>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4" name="Google Shape;44;p6"/>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5" name="Google Shape;45;p6"/>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6" name="Google Shape;46;p6"/>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7" name="Google Shape;4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0" name="Shape 50"/>
        <p:cNvGrpSpPr/>
        <p:nvPr/>
      </p:nvGrpSpPr>
      <p:grpSpPr>
        <a:xfrm>
          <a:off x="0" y="0"/>
          <a:ext cx="0" cy="0"/>
          <a:chOff x="0" y="0"/>
          <a:chExt cx="0" cy="0"/>
        </a:xfrm>
      </p:grpSpPr>
      <p:sp>
        <p:nvSpPr>
          <p:cNvPr id="51" name="Google Shape;5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5" name="Shape 55"/>
        <p:cNvGrpSpPr/>
        <p:nvPr/>
      </p:nvGrpSpPr>
      <p:grpSpPr>
        <a:xfrm>
          <a:off x="0" y="0"/>
          <a:ext cx="0" cy="0"/>
          <a:chOff x="0" y="0"/>
          <a:chExt cx="0" cy="0"/>
        </a:xfrm>
      </p:grpSpPr>
      <p:sp>
        <p:nvSpPr>
          <p:cNvPr id="56" name="Google Shape;56;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9" name="Shape 59"/>
        <p:cNvGrpSpPr/>
        <p:nvPr/>
      </p:nvGrpSpPr>
      <p:grpSpPr>
        <a:xfrm>
          <a:off x="0" y="0"/>
          <a:ext cx="0" cy="0"/>
          <a:chOff x="0" y="0"/>
          <a:chExt cx="0" cy="0"/>
        </a:xfrm>
      </p:grpSpPr>
      <p:sp>
        <p:nvSpPr>
          <p:cNvPr id="60" name="Google Shape;60;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2" name="Google Shape;62;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3" name="Google Shape;63;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6" name="Shape 66"/>
        <p:cNvGrpSpPr/>
        <p:nvPr/>
      </p:nvGrpSpPr>
      <p:grpSpPr>
        <a:xfrm>
          <a:off x="0" y="0"/>
          <a:ext cx="0" cy="0"/>
          <a:chOff x="0" y="0"/>
          <a:chExt cx="0" cy="0"/>
        </a:xfrm>
      </p:grpSpPr>
      <p:sp>
        <p:nvSpPr>
          <p:cNvPr id="67" name="Google Shape;67;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10"/>
          <p:cNvSpPr/>
          <p:nvPr>
            <p:ph idx="2" type="pic"/>
          </p:nvPr>
        </p:nvSpPr>
        <p:spPr>
          <a:xfrm>
            <a:off x="1792288" y="612775"/>
            <a:ext cx="5486400" cy="4114800"/>
          </a:xfrm>
          <a:prstGeom prst="rect">
            <a:avLst/>
          </a:prstGeom>
          <a:noFill/>
          <a:ln>
            <a:noFill/>
          </a:ln>
        </p:spPr>
      </p:sp>
      <p:sp>
        <p:nvSpPr>
          <p:cNvPr id="69" name="Google Shape;69;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70" name="Google Shape;70;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3" name="Shape 73"/>
        <p:cNvGrpSpPr/>
        <p:nvPr/>
      </p:nvGrpSpPr>
      <p:grpSpPr>
        <a:xfrm>
          <a:off x="0" y="0"/>
          <a:ext cx="0" cy="0"/>
          <a:chOff x="0" y="0"/>
          <a:chExt cx="0" cy="0"/>
        </a:xfrm>
      </p:grpSpPr>
      <p:sp>
        <p:nvSpPr>
          <p:cNvPr id="74" name="Google Shape;74;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6" name="Google Shape;76;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9" name="Shape 79"/>
        <p:cNvGrpSpPr/>
        <p:nvPr/>
      </p:nvGrpSpPr>
      <p:grpSpPr>
        <a:xfrm>
          <a:off x="0" y="0"/>
          <a:ext cx="0" cy="0"/>
          <a:chOff x="0" y="0"/>
          <a:chExt cx="0" cy="0"/>
        </a:xfrm>
      </p:grpSpPr>
      <p:sp>
        <p:nvSpPr>
          <p:cNvPr id="80" name="Google Shape;80;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 name="Google Shape;81;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2" name="Google Shape;82;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15" name="Google Shape;15;p1"/>
          <p:cNvSpPr/>
          <p:nvPr/>
        </p:nvSpPr>
        <p:spPr>
          <a:xfrm>
            <a:off x="0" y="0"/>
            <a:ext cx="2514600" cy="46166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2400" u="none" cap="none" strike="noStrike">
                <a:solidFill>
                  <a:srgbClr val="FF0000"/>
                </a:solidFill>
                <a:latin typeface="Calibri"/>
                <a:ea typeface="Calibri"/>
                <a:cs typeface="Calibri"/>
                <a:sym typeface="Calibri"/>
              </a:rPr>
              <a:t>Grade 6 - Claim 2</a:t>
            </a:r>
            <a:endParaRPr b="1" i="0" sz="2400" u="none" cap="none" strike="noStrike">
              <a:solidFill>
                <a:srgbClr val="FF0000"/>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ccssmathactivities.com/" TargetMode="Externa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3.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9.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3"/>
          <p:cNvSpPr txBox="1"/>
          <p:nvPr/>
        </p:nvSpPr>
        <p:spPr>
          <a:xfrm>
            <a:off x="2446018" y="4343400"/>
            <a:ext cx="4679554" cy="6477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4400" u="none" cap="none" strike="noStrike">
                <a:solidFill>
                  <a:srgbClr val="FF0000"/>
                </a:solidFill>
                <a:latin typeface="Calibri"/>
                <a:ea typeface="Calibri"/>
                <a:cs typeface="Calibri"/>
                <a:sym typeface="Calibri"/>
              </a:rPr>
              <a:t>Problem Solving</a:t>
            </a:r>
            <a:endParaRPr b="1" i="0" sz="4400" u="none" cap="none" strike="noStrike">
              <a:solidFill>
                <a:srgbClr val="FF0000"/>
              </a:solidFill>
              <a:latin typeface="Calibri"/>
              <a:ea typeface="Calibri"/>
              <a:cs typeface="Calibri"/>
              <a:sym typeface="Calibri"/>
            </a:endParaRPr>
          </a:p>
        </p:txBody>
      </p:sp>
      <p:sp>
        <p:nvSpPr>
          <p:cNvPr id="91" name="Google Shape;91;p13"/>
          <p:cNvSpPr txBox="1"/>
          <p:nvPr/>
        </p:nvSpPr>
        <p:spPr>
          <a:xfrm>
            <a:off x="519906" y="5959475"/>
            <a:ext cx="8104187" cy="78422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500" u="none" cap="none" strike="noStrike">
                <a:solidFill>
                  <a:schemeClr val="dk1"/>
                </a:solidFill>
                <a:latin typeface="Calibri"/>
                <a:ea typeface="Calibri"/>
                <a:cs typeface="Calibri"/>
                <a:sym typeface="Calibri"/>
              </a:rPr>
              <a:t>Questions courtesy of the Smarter Balanced Assessment Consortium Item Specifications – Version 3.0</a:t>
            </a:r>
            <a:endParaRPr b="0" i="0" sz="1500" u="none" cap="none" strike="noStrike">
              <a:solidFill>
                <a:schemeClr val="dk1"/>
              </a:solidFill>
              <a:latin typeface="Calibri"/>
              <a:ea typeface="Calibri"/>
              <a:cs typeface="Calibri"/>
              <a:sym typeface="Calibri"/>
            </a:endParaRPr>
          </a:p>
          <a:p>
            <a:pPr indent="0" lvl="0" marL="0" marR="0" rtl="0" algn="ctr">
              <a:spcBef>
                <a:spcPts val="0"/>
              </a:spcBef>
              <a:spcAft>
                <a:spcPts val="0"/>
              </a:spcAft>
              <a:buNone/>
            </a:pPr>
            <a:r>
              <a:rPr b="0" i="0" lang="en-US" sz="1500" u="none" cap="none" strike="noStrike">
                <a:solidFill>
                  <a:schemeClr val="dk1"/>
                </a:solidFill>
                <a:latin typeface="Calibri"/>
                <a:ea typeface="Calibri"/>
                <a:cs typeface="Calibri"/>
                <a:sym typeface="Calibri"/>
              </a:rPr>
              <a:t>Slideshow organized by SMc Curriculum – </a:t>
            </a:r>
            <a:r>
              <a:rPr b="0" i="0" lang="en-US" sz="1500" u="sng" cap="none" strike="noStrike">
                <a:solidFill>
                  <a:schemeClr val="hlink"/>
                </a:solidFill>
                <a:latin typeface="Calibri"/>
                <a:ea typeface="Calibri"/>
                <a:cs typeface="Calibri"/>
                <a:sym typeface="Calibri"/>
                <a:hlinkClick r:id="rId3"/>
              </a:rPr>
              <a:t>www.ccssmathactivities.com</a:t>
            </a:r>
            <a:endParaRPr b="0" i="0" sz="1500" u="none" cap="none" strike="noStrike">
              <a:solidFill>
                <a:schemeClr val="dk1"/>
              </a:solidFill>
              <a:latin typeface="Calibri"/>
              <a:ea typeface="Calibri"/>
              <a:cs typeface="Calibri"/>
              <a:sym typeface="Calibri"/>
            </a:endParaRPr>
          </a:p>
          <a:p>
            <a:pPr indent="0" lvl="0" marL="0" marR="0" rtl="0" algn="ctr">
              <a:spcBef>
                <a:spcPts val="0"/>
              </a:spcBef>
              <a:spcAft>
                <a:spcPts val="0"/>
              </a:spcAft>
              <a:buNone/>
            </a:pPr>
            <a:r>
              <a:t/>
            </a:r>
            <a:endParaRPr b="0" i="0" sz="1500" u="none" cap="none" strike="noStrike">
              <a:solidFill>
                <a:schemeClr val="dk1"/>
              </a:solidFill>
              <a:latin typeface="Calibri"/>
              <a:ea typeface="Calibri"/>
              <a:cs typeface="Calibri"/>
              <a:sym typeface="Calibri"/>
            </a:endParaRPr>
          </a:p>
        </p:txBody>
      </p:sp>
      <p:pic>
        <p:nvPicPr>
          <p:cNvPr descr="Smc logo1" id="92" name="Google Shape;92;p13"/>
          <p:cNvPicPr preferRelativeResize="0"/>
          <p:nvPr/>
        </p:nvPicPr>
        <p:blipFill rotWithShape="1">
          <a:blip r:embed="rId4">
            <a:alphaModFix/>
          </a:blip>
          <a:srcRect b="0" l="0" r="0" t="0"/>
          <a:stretch/>
        </p:blipFill>
        <p:spPr>
          <a:xfrm>
            <a:off x="2412999" y="114300"/>
            <a:ext cx="4318000" cy="1463675"/>
          </a:xfrm>
          <a:prstGeom prst="rect">
            <a:avLst/>
          </a:prstGeom>
          <a:noFill/>
          <a:ln>
            <a:noFill/>
          </a:ln>
        </p:spPr>
      </p:pic>
      <p:sp>
        <p:nvSpPr>
          <p:cNvPr id="93" name="Google Shape;93;p13"/>
          <p:cNvSpPr txBox="1"/>
          <p:nvPr/>
        </p:nvSpPr>
        <p:spPr>
          <a:xfrm>
            <a:off x="685799" y="2168525"/>
            <a:ext cx="7772400" cy="14700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3600" u="none" cap="none" strike="noStrike">
                <a:solidFill>
                  <a:schemeClr val="dk1"/>
                </a:solidFill>
                <a:latin typeface="Calibri"/>
                <a:ea typeface="Calibri"/>
                <a:cs typeface="Calibri"/>
                <a:sym typeface="Calibri"/>
              </a:rPr>
              <a:t>Claim 2</a:t>
            </a:r>
            <a:br>
              <a:rPr b="1" i="0" lang="en-US" sz="3600" u="none" cap="none" strike="noStrike">
                <a:solidFill>
                  <a:schemeClr val="dk1"/>
                </a:solidFill>
                <a:latin typeface="Calibri"/>
                <a:ea typeface="Calibri"/>
                <a:cs typeface="Calibri"/>
                <a:sym typeface="Calibri"/>
              </a:rPr>
            </a:br>
            <a:r>
              <a:rPr b="1" i="0" lang="en-US" sz="3600" u="none" cap="none" strike="noStrike">
                <a:solidFill>
                  <a:schemeClr val="dk1"/>
                </a:solidFill>
                <a:latin typeface="Calibri"/>
                <a:ea typeface="Calibri"/>
                <a:cs typeface="Calibri"/>
                <a:sym typeface="Calibri"/>
              </a:rPr>
              <a:t>Smarter Balanced Sample Items</a:t>
            </a:r>
            <a:br>
              <a:rPr b="1" i="0" lang="en-US" sz="3600" u="none" cap="none" strike="noStrike">
                <a:solidFill>
                  <a:schemeClr val="dk1"/>
                </a:solidFill>
                <a:latin typeface="Calibri"/>
                <a:ea typeface="Calibri"/>
                <a:cs typeface="Calibri"/>
                <a:sym typeface="Calibri"/>
              </a:rPr>
            </a:br>
            <a:r>
              <a:rPr b="1" i="0" lang="en-US" sz="3600" u="none" cap="none" strike="noStrike">
                <a:solidFill>
                  <a:schemeClr val="dk1"/>
                </a:solidFill>
                <a:latin typeface="Calibri"/>
                <a:ea typeface="Calibri"/>
                <a:cs typeface="Calibri"/>
                <a:sym typeface="Calibri"/>
              </a:rPr>
              <a:t>Grade 6</a:t>
            </a:r>
            <a:endParaRPr b="1" i="0" sz="3600" u="none" cap="none" strike="noStrike">
              <a:solidFill>
                <a:schemeClr val="dk1"/>
              </a:solidFill>
              <a:latin typeface="Calibri"/>
              <a:ea typeface="Calibri"/>
              <a:cs typeface="Calibri"/>
              <a:sym typeface="Calibri"/>
            </a:endParaRPr>
          </a:p>
        </p:txBody>
      </p:sp>
      <p:sp>
        <p:nvSpPr>
          <p:cNvPr id="94" name="Google Shape;94;p13"/>
          <p:cNvSpPr/>
          <p:nvPr/>
        </p:nvSpPr>
        <p:spPr>
          <a:xfrm>
            <a:off x="76200" y="38100"/>
            <a:ext cx="2286000" cy="838200"/>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4"/>
          <p:cNvSpPr txBox="1"/>
          <p:nvPr>
            <p:ph idx="1" type="body"/>
          </p:nvPr>
        </p:nvSpPr>
        <p:spPr>
          <a:xfrm>
            <a:off x="584575" y="1735082"/>
            <a:ext cx="4343400" cy="3483114"/>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400"/>
              <a:buNone/>
            </a:pPr>
            <a:r>
              <a:rPr lang="en-US" sz="2400"/>
              <a:t>Tim makes 80 gallons of paint by mixing 48 gallons of green paint with 32 gallons of blue paint. </a:t>
            </a:r>
            <a:endParaRPr/>
          </a:p>
          <a:p>
            <a:pPr indent="0" lvl="0" marL="0" rtl="0" algn="l">
              <a:spcBef>
                <a:spcPts val="0"/>
              </a:spcBef>
              <a:spcAft>
                <a:spcPts val="0"/>
              </a:spcAft>
              <a:buClr>
                <a:schemeClr val="dk1"/>
              </a:buClr>
              <a:buSzPts val="2400"/>
              <a:buNone/>
            </a:pPr>
            <a:r>
              <a:rPr lang="en-US" sz="2400"/>
              <a:t>What part of every gallon is from green paint? </a:t>
            </a:r>
            <a:endParaRPr/>
          </a:p>
          <a:p>
            <a:pPr indent="0" lvl="0" marL="0" rtl="0" algn="l">
              <a:spcBef>
                <a:spcPts val="0"/>
              </a:spcBef>
              <a:spcAft>
                <a:spcPts val="0"/>
              </a:spcAft>
              <a:buClr>
                <a:schemeClr val="dk1"/>
              </a:buClr>
              <a:buSzPts val="2400"/>
              <a:buNone/>
            </a:pPr>
            <a:r>
              <a:rPr lang="en-US" sz="2400"/>
              <a:t>The model represents 1 gallon of mixed paint. </a:t>
            </a:r>
            <a:endParaRPr sz="2400"/>
          </a:p>
          <a:p>
            <a:pPr indent="0" lvl="0" marL="0" rtl="0" algn="l">
              <a:spcBef>
                <a:spcPts val="0"/>
              </a:spcBef>
              <a:spcAft>
                <a:spcPts val="0"/>
              </a:spcAft>
              <a:buClr>
                <a:schemeClr val="dk1"/>
              </a:buClr>
              <a:buSzPts val="2400"/>
              <a:buNone/>
            </a:pPr>
            <a:r>
              <a:t/>
            </a:r>
            <a:endParaRPr sz="2400"/>
          </a:p>
          <a:p>
            <a:pPr indent="0" lvl="0" marL="0" rtl="0" algn="l">
              <a:spcBef>
                <a:spcPts val="0"/>
              </a:spcBef>
              <a:spcAft>
                <a:spcPts val="0"/>
              </a:spcAft>
              <a:buClr>
                <a:schemeClr val="dk1"/>
              </a:buClr>
              <a:buSzPts val="2400"/>
              <a:buNone/>
            </a:pPr>
            <a:r>
              <a:rPr lang="en-US" sz="2400"/>
              <a:t>Select the bars to show how much of the gallon is from green paint. 	</a:t>
            </a:r>
            <a:endParaRPr/>
          </a:p>
        </p:txBody>
      </p:sp>
      <p:pic>
        <p:nvPicPr>
          <p:cNvPr id="101" name="Google Shape;101;p14"/>
          <p:cNvPicPr preferRelativeResize="0"/>
          <p:nvPr/>
        </p:nvPicPr>
        <p:blipFill rotWithShape="1">
          <a:blip r:embed="rId3">
            <a:alphaModFix/>
          </a:blip>
          <a:srcRect b="0" l="0" r="0" t="0"/>
          <a:stretch/>
        </p:blipFill>
        <p:spPr>
          <a:xfrm>
            <a:off x="5165328" y="1466879"/>
            <a:ext cx="3505200" cy="4019521"/>
          </a:xfrm>
          <a:prstGeom prst="rect">
            <a:avLst/>
          </a:prstGeom>
          <a:noFill/>
          <a:ln>
            <a:noFill/>
          </a:ln>
        </p:spPr>
      </p:pic>
      <p:sp>
        <p:nvSpPr>
          <p:cNvPr id="102" name="Google Shape;102;p14"/>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4000" u="none" cap="none" strike="noStrike">
                <a:solidFill>
                  <a:schemeClr val="lt1"/>
                </a:solidFill>
                <a:latin typeface="Calibri"/>
                <a:ea typeface="Calibri"/>
                <a:cs typeface="Calibri"/>
                <a:sym typeface="Calibri"/>
              </a:rPr>
              <a:t>#1</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5"/>
          <p:cNvSpPr/>
          <p:nvPr/>
        </p:nvSpPr>
        <p:spPr>
          <a:xfrm>
            <a:off x="838200" y="1219200"/>
            <a:ext cx="7315200" cy="138499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US" sz="2800" u="none" cap="none" strike="noStrike">
                <a:solidFill>
                  <a:schemeClr val="dk1"/>
                </a:solidFill>
                <a:latin typeface="Calibri"/>
                <a:ea typeface="Calibri"/>
                <a:cs typeface="Calibri"/>
                <a:sym typeface="Calibri"/>
              </a:rPr>
              <a:t>Rubric:</a:t>
            </a:r>
            <a:endParaRPr/>
          </a:p>
          <a:p>
            <a:pPr indent="0" lvl="0" marL="0" marR="0" rtl="0" algn="l">
              <a:spcBef>
                <a:spcPts val="0"/>
              </a:spcBef>
              <a:spcAft>
                <a:spcPts val="0"/>
              </a:spcAft>
              <a:buNone/>
            </a:pPr>
            <a:r>
              <a:rPr lang="en-US" sz="2800">
                <a:solidFill>
                  <a:schemeClr val="dk1"/>
                </a:solidFill>
                <a:latin typeface="Calibri"/>
                <a:ea typeface="Calibri"/>
                <a:cs typeface="Calibri"/>
                <a:sym typeface="Calibri"/>
              </a:rPr>
              <a:t>(1 point) The student clicks on the model up to 0.6 gallon.	</a:t>
            </a:r>
            <a:endParaRPr/>
          </a:p>
        </p:txBody>
      </p:sp>
      <p:sp>
        <p:nvSpPr>
          <p:cNvPr id="109" name="Google Shape;109;p15"/>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600">
                <a:solidFill>
                  <a:schemeClr val="lt1"/>
                </a:solidFill>
                <a:latin typeface="Calibri"/>
                <a:ea typeface="Calibri"/>
                <a:cs typeface="Calibri"/>
                <a:sym typeface="Calibri"/>
              </a:rPr>
              <a:t>#1 Answer</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pic>
        <p:nvPicPr>
          <p:cNvPr id="115" name="Google Shape;115;p16"/>
          <p:cNvPicPr preferRelativeResize="0"/>
          <p:nvPr/>
        </p:nvPicPr>
        <p:blipFill rotWithShape="1">
          <a:blip r:embed="rId3">
            <a:alphaModFix/>
          </a:blip>
          <a:srcRect b="37222" l="42259" r="27777" t="38333"/>
          <a:stretch/>
        </p:blipFill>
        <p:spPr>
          <a:xfrm>
            <a:off x="4594860" y="2660436"/>
            <a:ext cx="3749040" cy="1911564"/>
          </a:xfrm>
          <a:prstGeom prst="rect">
            <a:avLst/>
          </a:prstGeom>
          <a:noFill/>
          <a:ln>
            <a:noFill/>
          </a:ln>
        </p:spPr>
      </p:pic>
      <p:sp>
        <p:nvSpPr>
          <p:cNvPr id="116" name="Google Shape;116;p16"/>
          <p:cNvSpPr txBox="1"/>
          <p:nvPr>
            <p:ph idx="1" type="body"/>
          </p:nvPr>
        </p:nvSpPr>
        <p:spPr>
          <a:xfrm>
            <a:off x="353786" y="1219200"/>
            <a:ext cx="8001000" cy="4953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400"/>
              <a:buNone/>
            </a:pPr>
            <a:r>
              <a:rPr lang="en-US" sz="2400"/>
              <a:t>Cube-shaped boxes will be loaded into the cargo hold </a:t>
            </a:r>
            <a:endParaRPr sz="2400"/>
          </a:p>
          <a:p>
            <a:pPr indent="0" lvl="0" marL="0" rtl="0" algn="l">
              <a:spcBef>
                <a:spcPts val="0"/>
              </a:spcBef>
              <a:spcAft>
                <a:spcPts val="0"/>
              </a:spcAft>
              <a:buClr>
                <a:schemeClr val="dk1"/>
              </a:buClr>
              <a:buSzPts val="2400"/>
              <a:buNone/>
            </a:pPr>
            <a:r>
              <a:rPr lang="en-US" sz="2400"/>
              <a:t>of a truck. </a:t>
            </a:r>
            <a:endParaRPr/>
          </a:p>
          <a:p>
            <a:pPr indent="-342900" lvl="0" marL="342900" rtl="0" algn="l">
              <a:spcBef>
                <a:spcPts val="0"/>
              </a:spcBef>
              <a:spcAft>
                <a:spcPts val="0"/>
              </a:spcAft>
              <a:buClr>
                <a:schemeClr val="dk1"/>
              </a:buClr>
              <a:buSzPts val="2400"/>
              <a:buChar char="•"/>
            </a:pPr>
            <a:r>
              <a:rPr lang="en-US" sz="2400"/>
              <a:t>The edges of each box measure 2.5 feet. </a:t>
            </a:r>
            <a:endParaRPr/>
          </a:p>
          <a:p>
            <a:pPr indent="-342900" lvl="0" marL="342900" rtl="0" algn="l">
              <a:spcBef>
                <a:spcPts val="0"/>
              </a:spcBef>
              <a:spcAft>
                <a:spcPts val="0"/>
              </a:spcAft>
              <a:buClr>
                <a:schemeClr val="dk1"/>
              </a:buClr>
              <a:buSzPts val="2400"/>
              <a:buChar char="•"/>
            </a:pPr>
            <a:r>
              <a:rPr lang="en-US" sz="2400"/>
              <a:t>The cargo hold of the truck is in the shape of a rectangular prism. </a:t>
            </a:r>
            <a:endParaRPr/>
          </a:p>
          <a:p>
            <a:pPr indent="-342900" lvl="0" marL="342900" rtl="0" algn="l">
              <a:spcBef>
                <a:spcPts val="0"/>
              </a:spcBef>
              <a:spcAft>
                <a:spcPts val="0"/>
              </a:spcAft>
              <a:buClr>
                <a:schemeClr val="dk1"/>
              </a:buClr>
              <a:buSzPts val="2400"/>
              <a:buChar char="•"/>
            </a:pPr>
            <a:r>
              <a:rPr lang="en-US" sz="2400"/>
              <a:t>The dimensions of the </a:t>
            </a:r>
            <a:endParaRPr sz="2400"/>
          </a:p>
          <a:p>
            <a:pPr indent="0" lvl="0" marL="0" rtl="0" algn="l">
              <a:spcBef>
                <a:spcPts val="0"/>
              </a:spcBef>
              <a:spcAft>
                <a:spcPts val="0"/>
              </a:spcAft>
              <a:buClr>
                <a:schemeClr val="dk1"/>
              </a:buClr>
              <a:buSzPts val="2400"/>
              <a:buNone/>
            </a:pPr>
            <a:r>
              <a:rPr lang="en-US" sz="2400"/>
              <a:t>     cargo hold are 7.5 feet by</a:t>
            </a:r>
            <a:endParaRPr/>
          </a:p>
          <a:p>
            <a:pPr indent="0" lvl="0" marL="0" rtl="0" algn="l">
              <a:spcBef>
                <a:spcPts val="0"/>
              </a:spcBef>
              <a:spcAft>
                <a:spcPts val="0"/>
              </a:spcAft>
              <a:buClr>
                <a:schemeClr val="dk1"/>
              </a:buClr>
              <a:buSzPts val="2400"/>
              <a:buNone/>
            </a:pPr>
            <a:r>
              <a:rPr lang="en-US" sz="2400"/>
              <a:t>     15.0 feet by 7.5 feet. </a:t>
            </a:r>
            <a:endParaRPr/>
          </a:p>
          <a:p>
            <a:pPr indent="0" lvl="0" marL="0" rtl="0" algn="l">
              <a:spcBef>
                <a:spcPts val="0"/>
              </a:spcBef>
              <a:spcAft>
                <a:spcPts val="0"/>
              </a:spcAft>
              <a:buClr>
                <a:schemeClr val="dk1"/>
              </a:buClr>
              <a:buSzPts val="2400"/>
              <a:buNone/>
            </a:pPr>
            <a:r>
              <a:t/>
            </a:r>
            <a:endParaRPr sz="2400"/>
          </a:p>
          <a:p>
            <a:pPr indent="0" lvl="0" marL="0" rtl="0" algn="l">
              <a:spcBef>
                <a:spcPts val="0"/>
              </a:spcBef>
              <a:spcAft>
                <a:spcPts val="0"/>
              </a:spcAft>
              <a:buClr>
                <a:schemeClr val="dk1"/>
              </a:buClr>
              <a:buSzPts val="2400"/>
              <a:buNone/>
            </a:pPr>
            <a:r>
              <a:rPr lang="en-US" sz="2400"/>
              <a:t>What is the volume, in cubic feet, of the cargo hold of the truck? Enter your answer in the first response box. </a:t>
            </a:r>
            <a:endParaRPr/>
          </a:p>
          <a:p>
            <a:pPr indent="0" lvl="0" marL="0" rtl="0" algn="l">
              <a:spcBef>
                <a:spcPts val="0"/>
              </a:spcBef>
              <a:spcAft>
                <a:spcPts val="0"/>
              </a:spcAft>
              <a:buClr>
                <a:schemeClr val="dk1"/>
              </a:buClr>
              <a:buSzPts val="2400"/>
              <a:buNone/>
            </a:pPr>
            <a:r>
              <a:rPr lang="en-US" sz="2400"/>
              <a:t>How many boxes will it take to completely fill the cargo hold of the truck? Enter your answer in the second response box. 	</a:t>
            </a:r>
            <a:endParaRPr/>
          </a:p>
        </p:txBody>
      </p:sp>
      <p:sp>
        <p:nvSpPr>
          <p:cNvPr id="117" name="Google Shape;117;p16"/>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4000">
                <a:solidFill>
                  <a:schemeClr val="lt1"/>
                </a:solidFill>
                <a:latin typeface="Calibri"/>
                <a:ea typeface="Calibri"/>
                <a:cs typeface="Calibri"/>
                <a:sym typeface="Calibri"/>
              </a:rPr>
              <a:t>#2</a:t>
            </a:r>
            <a:endParaRPr b="1" sz="4000">
              <a:solidFill>
                <a:schemeClr val="lt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7"/>
          <p:cNvSpPr/>
          <p:nvPr/>
        </p:nvSpPr>
        <p:spPr>
          <a:xfrm>
            <a:off x="304800" y="1447800"/>
            <a:ext cx="8458200" cy="353943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800">
                <a:solidFill>
                  <a:schemeClr val="dk1"/>
                </a:solidFill>
                <a:latin typeface="Calibri"/>
                <a:ea typeface="Calibri"/>
                <a:cs typeface="Calibri"/>
                <a:sym typeface="Calibri"/>
              </a:rPr>
              <a:t>Rubric:</a:t>
            </a:r>
            <a:endParaRPr/>
          </a:p>
          <a:p>
            <a:pPr indent="0" lvl="0" marL="0" marR="0" rtl="0" algn="l">
              <a:spcBef>
                <a:spcPts val="0"/>
              </a:spcBef>
              <a:spcAft>
                <a:spcPts val="0"/>
              </a:spcAft>
              <a:buNone/>
            </a:pPr>
            <a:r>
              <a:rPr lang="en-US" sz="2800">
                <a:solidFill>
                  <a:schemeClr val="dk1"/>
                </a:solidFill>
                <a:latin typeface="Calibri"/>
                <a:ea typeface="Calibri"/>
                <a:cs typeface="Calibri"/>
                <a:sym typeface="Calibri"/>
              </a:rPr>
              <a:t>(2 points) The student correctly determines the volume and the number of 2.5 x 2.5 x 2.5 boxes the truck can hold. Two response boxes are needed. </a:t>
            </a:r>
            <a:endParaRPr/>
          </a:p>
          <a:p>
            <a:pPr indent="0" lvl="0" marL="0" marR="0" rtl="0" algn="l">
              <a:spcBef>
                <a:spcPts val="0"/>
              </a:spcBef>
              <a:spcAft>
                <a:spcPts val="0"/>
              </a:spcAft>
              <a:buNone/>
            </a:pPr>
            <a:r>
              <a:rPr lang="en-US" sz="2800">
                <a:solidFill>
                  <a:schemeClr val="dk1"/>
                </a:solidFill>
                <a:latin typeface="Calibri"/>
                <a:ea typeface="Calibri"/>
                <a:cs typeface="Calibri"/>
                <a:sym typeface="Calibri"/>
              </a:rPr>
              <a:t>(1 point) The student correctly answers either the volume or the number of boxes, but not both.</a:t>
            </a:r>
            <a:endParaRPr/>
          </a:p>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a:p>
            <a:pPr indent="0" lvl="0" marL="0" marR="0" rtl="0" algn="l">
              <a:spcBef>
                <a:spcPts val="0"/>
              </a:spcBef>
              <a:spcAft>
                <a:spcPts val="0"/>
              </a:spcAft>
              <a:buNone/>
            </a:pPr>
            <a:r>
              <a:rPr b="1" lang="en-US" sz="2800">
                <a:solidFill>
                  <a:schemeClr val="dk1"/>
                </a:solidFill>
                <a:latin typeface="Calibri"/>
                <a:ea typeface="Calibri"/>
                <a:cs typeface="Calibri"/>
                <a:sym typeface="Calibri"/>
              </a:rPr>
              <a:t>Answer: </a:t>
            </a:r>
            <a:r>
              <a:rPr lang="en-US" sz="2800">
                <a:solidFill>
                  <a:schemeClr val="dk1"/>
                </a:solidFill>
                <a:latin typeface="Calibri"/>
                <a:ea typeface="Calibri"/>
                <a:cs typeface="Calibri"/>
                <a:sym typeface="Calibri"/>
              </a:rPr>
              <a:t>843.75, 54</a:t>
            </a:r>
            <a:endParaRPr sz="2800">
              <a:solidFill>
                <a:schemeClr val="dk1"/>
              </a:solidFill>
              <a:latin typeface="Calibri"/>
              <a:ea typeface="Calibri"/>
              <a:cs typeface="Calibri"/>
              <a:sym typeface="Calibri"/>
            </a:endParaRPr>
          </a:p>
        </p:txBody>
      </p:sp>
      <p:sp>
        <p:nvSpPr>
          <p:cNvPr id="124" name="Google Shape;124;p17"/>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600">
                <a:solidFill>
                  <a:schemeClr val="lt1"/>
                </a:solidFill>
                <a:latin typeface="Calibri"/>
                <a:ea typeface="Calibri"/>
                <a:cs typeface="Calibri"/>
                <a:sym typeface="Calibri"/>
              </a:rPr>
              <a:t>#2 Answer</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pic>
        <p:nvPicPr>
          <p:cNvPr id="130" name="Google Shape;130;p18"/>
          <p:cNvPicPr preferRelativeResize="0"/>
          <p:nvPr/>
        </p:nvPicPr>
        <p:blipFill rotWithShape="1">
          <a:blip r:embed="rId3">
            <a:alphaModFix/>
          </a:blip>
          <a:srcRect b="30953" l="66667" r="11905" t="48094"/>
          <a:stretch/>
        </p:blipFill>
        <p:spPr>
          <a:xfrm>
            <a:off x="4376057" y="3429000"/>
            <a:ext cx="4297680" cy="2626360"/>
          </a:xfrm>
          <a:prstGeom prst="rect">
            <a:avLst/>
          </a:prstGeom>
          <a:noFill/>
          <a:ln>
            <a:noFill/>
          </a:ln>
        </p:spPr>
      </p:pic>
      <p:sp>
        <p:nvSpPr>
          <p:cNvPr id="131" name="Google Shape;131;p18"/>
          <p:cNvSpPr txBox="1"/>
          <p:nvPr>
            <p:ph idx="1" type="body"/>
          </p:nvPr>
        </p:nvSpPr>
        <p:spPr>
          <a:xfrm>
            <a:off x="304800" y="838201"/>
            <a:ext cx="4038600" cy="48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800"/>
              <a:buNone/>
            </a:pPr>
            <a:r>
              <a:rPr lang="en-US" sz="2800"/>
              <a:t>It takes Shaun 90 minutes to complete a 15 mile race. The route, with four checkpoints (labeled A, B, C, and D), is shown. Assume Shaun runs at a constant rate during the race. Complete the table to show Shaun’s time, in minutes, and distance, in miles, at each checkpoint.</a:t>
            </a:r>
            <a:endParaRPr/>
          </a:p>
        </p:txBody>
      </p:sp>
      <p:pic>
        <p:nvPicPr>
          <p:cNvPr id="132" name="Google Shape;132;p18"/>
          <p:cNvPicPr preferRelativeResize="0"/>
          <p:nvPr/>
        </p:nvPicPr>
        <p:blipFill rotWithShape="1">
          <a:blip r:embed="rId4">
            <a:alphaModFix/>
          </a:blip>
          <a:srcRect b="0" l="0" r="0" t="0"/>
          <a:stretch/>
        </p:blipFill>
        <p:spPr>
          <a:xfrm>
            <a:off x="4267199" y="1371600"/>
            <a:ext cx="4844441" cy="1676400"/>
          </a:xfrm>
          <a:prstGeom prst="rect">
            <a:avLst/>
          </a:prstGeom>
          <a:noFill/>
          <a:ln>
            <a:noFill/>
          </a:ln>
        </p:spPr>
      </p:pic>
      <p:sp>
        <p:nvSpPr>
          <p:cNvPr id="133" name="Google Shape;133;p18"/>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4000">
                <a:solidFill>
                  <a:schemeClr val="lt1"/>
                </a:solidFill>
                <a:latin typeface="Calibri"/>
                <a:ea typeface="Calibri"/>
                <a:cs typeface="Calibri"/>
                <a:sym typeface="Calibri"/>
              </a:rPr>
              <a:t>#3</a:t>
            </a:r>
            <a:endParaRPr b="1" sz="4000">
              <a:solidFill>
                <a:schemeClr val="lt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19"/>
          <p:cNvSpPr/>
          <p:nvPr/>
        </p:nvSpPr>
        <p:spPr>
          <a:xfrm>
            <a:off x="304800" y="1295400"/>
            <a:ext cx="8686800" cy="440120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800">
                <a:solidFill>
                  <a:schemeClr val="dk1"/>
                </a:solidFill>
                <a:latin typeface="Calibri"/>
                <a:ea typeface="Calibri"/>
                <a:cs typeface="Calibri"/>
                <a:sym typeface="Calibri"/>
              </a:rPr>
              <a:t>Rubric:</a:t>
            </a:r>
            <a:endParaRPr/>
          </a:p>
          <a:p>
            <a:pPr indent="0" lvl="0" marL="0" marR="0" rtl="0" algn="l">
              <a:spcBef>
                <a:spcPts val="0"/>
              </a:spcBef>
              <a:spcAft>
                <a:spcPts val="0"/>
              </a:spcAft>
              <a:buNone/>
            </a:pPr>
            <a:r>
              <a:rPr lang="en-US" sz="2800">
                <a:solidFill>
                  <a:schemeClr val="dk1"/>
                </a:solidFill>
                <a:latin typeface="Calibri"/>
                <a:ea typeface="Calibri"/>
                <a:cs typeface="Calibri"/>
                <a:sym typeface="Calibri"/>
              </a:rPr>
              <a:t>(2 points) The student correctly enters all four missing values in the table.</a:t>
            </a:r>
            <a:endParaRPr sz="2800">
              <a:solidFill>
                <a:schemeClr val="dk1"/>
              </a:solidFill>
              <a:latin typeface="Calibri"/>
              <a:ea typeface="Calibri"/>
              <a:cs typeface="Calibri"/>
              <a:sym typeface="Calibri"/>
            </a:endParaRPr>
          </a:p>
          <a:p>
            <a:pPr indent="0" lvl="0" marL="0" marR="0" rtl="0" algn="l">
              <a:spcBef>
                <a:spcPts val="0"/>
              </a:spcBef>
              <a:spcAft>
                <a:spcPts val="0"/>
              </a:spcAft>
              <a:buNone/>
            </a:pPr>
            <a:r>
              <a:rPr lang="en-US" sz="2800">
                <a:solidFill>
                  <a:schemeClr val="dk1"/>
                </a:solidFill>
                <a:latin typeface="Calibri"/>
                <a:ea typeface="Calibri"/>
                <a:cs typeface="Calibri"/>
                <a:sym typeface="Calibri"/>
              </a:rPr>
              <a:t>(1 point) The student correctly determines both minutes or both miles or three out of four values correct.</a:t>
            </a:r>
            <a:endParaRPr/>
          </a:p>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a:p>
            <a:pPr indent="0" lvl="0" marL="0" marR="0" rtl="0" algn="l">
              <a:spcBef>
                <a:spcPts val="0"/>
              </a:spcBef>
              <a:spcAft>
                <a:spcPts val="0"/>
              </a:spcAft>
              <a:buNone/>
            </a:pPr>
            <a:r>
              <a:rPr b="1" lang="en-US" sz="2800">
                <a:solidFill>
                  <a:schemeClr val="dk1"/>
                </a:solidFill>
                <a:latin typeface="Calibri"/>
                <a:ea typeface="Calibri"/>
                <a:cs typeface="Calibri"/>
                <a:sym typeface="Calibri"/>
              </a:rPr>
              <a:t>Answer: </a:t>
            </a:r>
            <a:endParaRPr b="1" sz="2800">
              <a:solidFill>
                <a:schemeClr val="dk1"/>
              </a:solidFill>
              <a:latin typeface="Calibri"/>
              <a:ea typeface="Calibri"/>
              <a:cs typeface="Calibri"/>
              <a:sym typeface="Calibri"/>
            </a:endParaRPr>
          </a:p>
          <a:p>
            <a:pPr indent="0" lvl="0" marL="0" marR="0" rtl="0" algn="l">
              <a:spcBef>
                <a:spcPts val="0"/>
              </a:spcBef>
              <a:spcAft>
                <a:spcPts val="0"/>
              </a:spcAft>
              <a:buNone/>
            </a:pPr>
            <a:r>
              <a:rPr lang="en-US" sz="2800">
                <a:solidFill>
                  <a:schemeClr val="dk1"/>
                </a:solidFill>
                <a:latin typeface="Calibri"/>
                <a:ea typeface="Calibri"/>
                <a:cs typeface="Calibri"/>
                <a:sym typeface="Calibri"/>
              </a:rPr>
              <a:t>Minutes: 18, 51</a:t>
            </a:r>
            <a:endParaRPr/>
          </a:p>
          <a:p>
            <a:pPr indent="0" lvl="0" marL="0" marR="0" rtl="0" algn="l">
              <a:spcBef>
                <a:spcPts val="0"/>
              </a:spcBef>
              <a:spcAft>
                <a:spcPts val="0"/>
              </a:spcAft>
              <a:buNone/>
            </a:pPr>
            <a:r>
              <a:rPr lang="en-US" sz="2800">
                <a:solidFill>
                  <a:schemeClr val="dk1"/>
                </a:solidFill>
                <a:latin typeface="Calibri"/>
                <a:ea typeface="Calibri"/>
                <a:cs typeface="Calibri"/>
                <a:sym typeface="Calibri"/>
              </a:rPr>
              <a:t>Miles: 5, 12.5</a:t>
            </a:r>
            <a:endParaRPr sz="28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40" name="Google Shape;140;p19"/>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600">
                <a:solidFill>
                  <a:schemeClr val="lt1"/>
                </a:solidFill>
                <a:latin typeface="Calibri"/>
                <a:ea typeface="Calibri"/>
                <a:cs typeface="Calibri"/>
                <a:sym typeface="Calibri"/>
              </a:rPr>
              <a:t>#3 Answer</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0"/>
          <p:cNvSpPr txBox="1"/>
          <p:nvPr>
            <p:ph idx="1" type="body"/>
          </p:nvPr>
        </p:nvSpPr>
        <p:spPr>
          <a:xfrm>
            <a:off x="304800" y="1143000"/>
            <a:ext cx="8458200" cy="48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800"/>
              <a:buNone/>
            </a:pPr>
            <a:r>
              <a:rPr lang="en-US" sz="2800"/>
              <a:t>Katie and Becca each bought a new book for $50.</a:t>
            </a:r>
            <a:endParaRPr/>
          </a:p>
          <a:p>
            <a:pPr indent="-342900" lvl="0" marL="342900" rtl="0" algn="l">
              <a:spcBef>
                <a:spcPts val="0"/>
              </a:spcBef>
              <a:spcAft>
                <a:spcPts val="0"/>
              </a:spcAft>
              <a:buClr>
                <a:schemeClr val="dk1"/>
              </a:buClr>
              <a:buSzPts val="2800"/>
              <a:buChar char="•"/>
            </a:pPr>
            <a:r>
              <a:rPr lang="en-US" sz="2800"/>
              <a:t>Katie sold her book to the used bookstore for 25% less than the original price.</a:t>
            </a:r>
            <a:endParaRPr/>
          </a:p>
          <a:p>
            <a:pPr indent="-342900" lvl="0" marL="342900" rtl="0" algn="l">
              <a:spcBef>
                <a:spcPts val="0"/>
              </a:spcBef>
              <a:spcAft>
                <a:spcPts val="0"/>
              </a:spcAft>
              <a:buClr>
                <a:schemeClr val="dk1"/>
              </a:buClr>
              <a:buSzPts val="2800"/>
              <a:buChar char="•"/>
            </a:pPr>
            <a:r>
              <a:rPr lang="en-US" sz="2800"/>
              <a:t>Becca sold her book to the used bookstore for 40% less than the original price. </a:t>
            </a:r>
            <a:endParaRPr/>
          </a:p>
          <a:p>
            <a:pPr indent="-165100" lvl="0" marL="342900" rtl="0" algn="l">
              <a:spcBef>
                <a:spcPts val="0"/>
              </a:spcBef>
              <a:spcAft>
                <a:spcPts val="0"/>
              </a:spcAft>
              <a:buClr>
                <a:schemeClr val="dk1"/>
              </a:buClr>
              <a:buSzPts val="2800"/>
              <a:buNone/>
            </a:pPr>
            <a:r>
              <a:t/>
            </a:r>
            <a:endParaRPr sz="2800"/>
          </a:p>
          <a:p>
            <a:pPr indent="0" lvl="0" marL="0" rtl="0" algn="l">
              <a:spcBef>
                <a:spcPts val="0"/>
              </a:spcBef>
              <a:spcAft>
                <a:spcPts val="0"/>
              </a:spcAft>
              <a:buClr>
                <a:schemeClr val="dk1"/>
              </a:buClr>
              <a:buSzPts val="2800"/>
              <a:buNone/>
            </a:pPr>
            <a:r>
              <a:rPr lang="en-US" sz="2800"/>
              <a:t>Enter how much more money, in dollars, Katie received for her book than Becca received for her book.</a:t>
            </a:r>
            <a:endParaRPr sz="2800"/>
          </a:p>
        </p:txBody>
      </p:sp>
      <p:sp>
        <p:nvSpPr>
          <p:cNvPr id="147" name="Google Shape;147;p20"/>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4000">
                <a:solidFill>
                  <a:schemeClr val="lt1"/>
                </a:solidFill>
                <a:latin typeface="Calibri"/>
                <a:ea typeface="Calibri"/>
                <a:cs typeface="Calibri"/>
                <a:sym typeface="Calibri"/>
              </a:rPr>
              <a:t>#4</a:t>
            </a:r>
            <a:endParaRPr b="1" sz="4000">
              <a:solidFill>
                <a:schemeClr val="lt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1"/>
          <p:cNvSpPr/>
          <p:nvPr/>
        </p:nvSpPr>
        <p:spPr>
          <a:xfrm>
            <a:off x="304800" y="1295400"/>
            <a:ext cx="8686800" cy="2463303"/>
          </a:xfrm>
          <a:prstGeom prst="rect">
            <a:avLst/>
          </a:prstGeom>
          <a:blipFill rotWithShape="1">
            <a:blip r:embed="rId3">
              <a:alphaModFix/>
            </a:blip>
            <a:stretch>
              <a:fillRect b="-989" l="-1403" r="0" t="-222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Calibri"/>
                <a:ea typeface="Calibri"/>
                <a:cs typeface="Calibri"/>
                <a:sym typeface="Calibri"/>
              </a:rPr>
              <a:t> </a:t>
            </a:r>
            <a:endParaRPr/>
          </a:p>
        </p:txBody>
      </p:sp>
      <p:sp>
        <p:nvSpPr>
          <p:cNvPr id="154" name="Google Shape;154;p21"/>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600">
                <a:solidFill>
                  <a:schemeClr val="lt1"/>
                </a:solidFill>
                <a:latin typeface="Calibri"/>
                <a:ea typeface="Calibri"/>
                <a:cs typeface="Calibri"/>
                <a:sym typeface="Calibri"/>
              </a:rPr>
              <a:t>#4 Answer</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2"/>
          <p:cNvSpPr txBox="1"/>
          <p:nvPr>
            <p:ph idx="1" type="body"/>
          </p:nvPr>
        </p:nvSpPr>
        <p:spPr>
          <a:xfrm>
            <a:off x="304800" y="1143000"/>
            <a:ext cx="8458200" cy="4800600"/>
          </a:xfrm>
          <a:prstGeom prst="rect">
            <a:avLst/>
          </a:prstGeom>
          <a:blipFill rotWithShape="1">
            <a:blip r:embed="rId3">
              <a:alphaModFix/>
            </a:blip>
            <a:stretch>
              <a:fillRect b="-10543" l="-1440" r="-1007" t="0"/>
            </a:stretch>
          </a:blip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3200"/>
              <a:buChar char="•"/>
            </a:pPr>
            <a:r>
              <a:rPr lang="en-US"/>
              <a:t> </a:t>
            </a:r>
            <a:endParaRPr/>
          </a:p>
        </p:txBody>
      </p:sp>
      <p:pic>
        <p:nvPicPr>
          <p:cNvPr id="161" name="Google Shape;161;p22"/>
          <p:cNvPicPr preferRelativeResize="0"/>
          <p:nvPr/>
        </p:nvPicPr>
        <p:blipFill rotWithShape="1">
          <a:blip r:embed="rId4">
            <a:alphaModFix/>
          </a:blip>
          <a:srcRect b="0" l="0" r="0" t="0"/>
          <a:stretch/>
        </p:blipFill>
        <p:spPr>
          <a:xfrm>
            <a:off x="1828800" y="2743200"/>
            <a:ext cx="5238044" cy="1524000"/>
          </a:xfrm>
          <a:prstGeom prst="rect">
            <a:avLst/>
          </a:prstGeom>
          <a:noFill/>
          <a:ln>
            <a:noFill/>
          </a:ln>
        </p:spPr>
      </p:pic>
      <p:sp>
        <p:nvSpPr>
          <p:cNvPr id="162" name="Google Shape;162;p22"/>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4000">
                <a:solidFill>
                  <a:schemeClr val="lt1"/>
                </a:solidFill>
                <a:latin typeface="Calibri"/>
                <a:ea typeface="Calibri"/>
                <a:cs typeface="Calibri"/>
                <a:sym typeface="Calibri"/>
              </a:rPr>
              <a:t>#5</a:t>
            </a:r>
            <a:endParaRPr b="1" sz="4000">
              <a:solidFill>
                <a:schemeClr val="lt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3"/>
          <p:cNvSpPr/>
          <p:nvPr/>
        </p:nvSpPr>
        <p:spPr>
          <a:xfrm>
            <a:off x="304800" y="1295400"/>
            <a:ext cx="8686800" cy="2463303"/>
          </a:xfrm>
          <a:prstGeom prst="rect">
            <a:avLst/>
          </a:prstGeom>
          <a:blipFill rotWithShape="1">
            <a:blip r:embed="rId3">
              <a:alphaModFix/>
            </a:blip>
            <a:stretch>
              <a:fillRect b="-989" l="-1403" r="0" t="-222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Calibri"/>
                <a:ea typeface="Calibri"/>
                <a:cs typeface="Calibri"/>
                <a:sym typeface="Calibri"/>
              </a:rPr>
              <a:t> </a:t>
            </a:r>
            <a:endParaRPr/>
          </a:p>
        </p:txBody>
      </p:sp>
      <p:sp>
        <p:nvSpPr>
          <p:cNvPr id="169" name="Google Shape;169;p23"/>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600">
                <a:solidFill>
                  <a:schemeClr val="lt1"/>
                </a:solidFill>
                <a:latin typeface="Calibri"/>
                <a:ea typeface="Calibri"/>
                <a:cs typeface="Calibri"/>
                <a:sym typeface="Calibri"/>
              </a:rPr>
              <a:t>#5 Answer</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4"/>
          <p:cNvSpPr txBox="1"/>
          <p:nvPr>
            <p:ph idx="1" type="body"/>
          </p:nvPr>
        </p:nvSpPr>
        <p:spPr>
          <a:xfrm>
            <a:off x="533400" y="1600200"/>
            <a:ext cx="7889787" cy="3254514"/>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800"/>
              <a:buNone/>
            </a:pPr>
            <a:r>
              <a:rPr lang="en-US" sz="2800"/>
              <a:t>A factory makes 2,200 bottles every 5.5 hours. The factory makes bottles for 8 hours each work day.</a:t>
            </a:r>
            <a:endParaRPr/>
          </a:p>
          <a:p>
            <a:pPr indent="0" lvl="0" marL="0" rtl="0" algn="l">
              <a:spcBef>
                <a:spcPts val="0"/>
              </a:spcBef>
              <a:spcAft>
                <a:spcPts val="0"/>
              </a:spcAft>
              <a:buClr>
                <a:schemeClr val="dk1"/>
              </a:buClr>
              <a:buSzPts val="2800"/>
              <a:buNone/>
            </a:pPr>
            <a:r>
              <a:rPr lang="en-US" sz="2800"/>
              <a:t> </a:t>
            </a:r>
            <a:endParaRPr sz="2800"/>
          </a:p>
          <a:p>
            <a:pPr indent="0" lvl="0" marL="0" rtl="0" algn="l">
              <a:spcBef>
                <a:spcPts val="0"/>
              </a:spcBef>
              <a:spcAft>
                <a:spcPts val="0"/>
              </a:spcAft>
              <a:buClr>
                <a:schemeClr val="dk1"/>
              </a:buClr>
              <a:buSzPts val="2800"/>
              <a:buNone/>
            </a:pPr>
            <a:r>
              <a:rPr lang="en-US" sz="2800"/>
              <a:t>Enter a whole number to represent the fewest number of work days the factory will need to make 28,000 bottles. 	</a:t>
            </a:r>
            <a:endParaRPr/>
          </a:p>
        </p:txBody>
      </p:sp>
      <p:sp>
        <p:nvSpPr>
          <p:cNvPr id="176" name="Google Shape;176;p24"/>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4000">
                <a:solidFill>
                  <a:schemeClr val="lt1"/>
                </a:solidFill>
                <a:latin typeface="Calibri"/>
                <a:ea typeface="Calibri"/>
                <a:cs typeface="Calibri"/>
                <a:sym typeface="Calibri"/>
              </a:rPr>
              <a:t>#6</a:t>
            </a:r>
            <a:endParaRPr b="1" sz="4000">
              <a:solidFill>
                <a:schemeClr val="lt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5"/>
          <p:cNvSpPr/>
          <p:nvPr/>
        </p:nvSpPr>
        <p:spPr>
          <a:xfrm>
            <a:off x="381000" y="1371600"/>
            <a:ext cx="8458200" cy="181588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800">
                <a:solidFill>
                  <a:schemeClr val="dk1"/>
                </a:solidFill>
                <a:latin typeface="Calibri"/>
                <a:ea typeface="Calibri"/>
                <a:cs typeface="Calibri"/>
                <a:sym typeface="Calibri"/>
              </a:rPr>
              <a:t>Rubric:</a:t>
            </a:r>
            <a:endParaRPr/>
          </a:p>
          <a:p>
            <a:pPr indent="0" lvl="0" marL="0" marR="0" rtl="0" algn="l">
              <a:spcBef>
                <a:spcPts val="0"/>
              </a:spcBef>
              <a:spcAft>
                <a:spcPts val="0"/>
              </a:spcAft>
              <a:buNone/>
            </a:pPr>
            <a:r>
              <a:rPr lang="en-US" sz="2800">
                <a:solidFill>
                  <a:schemeClr val="dk1"/>
                </a:solidFill>
                <a:latin typeface="Calibri"/>
                <a:ea typeface="Calibri"/>
                <a:cs typeface="Calibri"/>
                <a:sym typeface="Calibri"/>
              </a:rPr>
              <a:t>(1 point) The student solves for the least number of days.</a:t>
            </a:r>
            <a:endParaRPr/>
          </a:p>
          <a:p>
            <a:pPr indent="0" lvl="0" marL="0" marR="0" rtl="0" algn="l">
              <a:spcBef>
                <a:spcPts val="0"/>
              </a:spcBef>
              <a:spcAft>
                <a:spcPts val="0"/>
              </a:spcAft>
              <a:buNone/>
            </a:pPr>
            <a:r>
              <a:t/>
            </a:r>
            <a:endParaRPr b="1" sz="2800">
              <a:solidFill>
                <a:schemeClr val="dk1"/>
              </a:solidFill>
              <a:latin typeface="Calibri"/>
              <a:ea typeface="Calibri"/>
              <a:cs typeface="Calibri"/>
              <a:sym typeface="Calibri"/>
            </a:endParaRPr>
          </a:p>
          <a:p>
            <a:pPr indent="0" lvl="0" marL="0" marR="0" rtl="0" algn="l">
              <a:spcBef>
                <a:spcPts val="0"/>
              </a:spcBef>
              <a:spcAft>
                <a:spcPts val="0"/>
              </a:spcAft>
              <a:buNone/>
            </a:pPr>
            <a:r>
              <a:rPr b="1" lang="en-US" sz="2800">
                <a:solidFill>
                  <a:schemeClr val="dk1"/>
                </a:solidFill>
                <a:latin typeface="Calibri"/>
                <a:ea typeface="Calibri"/>
                <a:cs typeface="Calibri"/>
                <a:sym typeface="Calibri"/>
              </a:rPr>
              <a:t>Answer: </a:t>
            </a:r>
            <a:r>
              <a:rPr lang="en-US" sz="2800">
                <a:solidFill>
                  <a:schemeClr val="dk1"/>
                </a:solidFill>
                <a:latin typeface="Calibri"/>
                <a:ea typeface="Calibri"/>
                <a:cs typeface="Calibri"/>
                <a:sym typeface="Calibri"/>
              </a:rPr>
              <a:t>9</a:t>
            </a:r>
            <a:endParaRPr sz="2800">
              <a:solidFill>
                <a:schemeClr val="dk1"/>
              </a:solidFill>
              <a:latin typeface="Calibri"/>
              <a:ea typeface="Calibri"/>
              <a:cs typeface="Calibri"/>
              <a:sym typeface="Calibri"/>
            </a:endParaRPr>
          </a:p>
        </p:txBody>
      </p:sp>
      <p:sp>
        <p:nvSpPr>
          <p:cNvPr id="183" name="Google Shape;183;p25"/>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600">
                <a:solidFill>
                  <a:schemeClr val="lt1"/>
                </a:solidFill>
                <a:latin typeface="Calibri"/>
                <a:ea typeface="Calibri"/>
                <a:cs typeface="Calibri"/>
                <a:sym typeface="Calibri"/>
              </a:rPr>
              <a:t>#6 Answer</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26"/>
          <p:cNvSpPr txBox="1"/>
          <p:nvPr>
            <p:ph idx="1" type="body"/>
          </p:nvPr>
        </p:nvSpPr>
        <p:spPr>
          <a:xfrm>
            <a:off x="533400" y="1371600"/>
            <a:ext cx="8077200" cy="1882914"/>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800"/>
              <a:buNone/>
            </a:pPr>
            <a:r>
              <a:rPr lang="en-US" sz="2800"/>
              <a:t>Brady started to fill the box shown with some unit cubes. Including the cubes that are already in the box, what is the total number of unit cubes needed to completely fill the box?</a:t>
            </a:r>
            <a:endParaRPr sz="2800"/>
          </a:p>
        </p:txBody>
      </p:sp>
      <p:pic>
        <p:nvPicPr>
          <p:cNvPr id="190" name="Google Shape;190;p26"/>
          <p:cNvPicPr preferRelativeResize="0"/>
          <p:nvPr/>
        </p:nvPicPr>
        <p:blipFill rotWithShape="1">
          <a:blip r:embed="rId3">
            <a:alphaModFix/>
          </a:blip>
          <a:srcRect b="0" l="0" r="0" t="0"/>
          <a:stretch/>
        </p:blipFill>
        <p:spPr>
          <a:xfrm>
            <a:off x="2971800" y="3429000"/>
            <a:ext cx="2540000" cy="2823840"/>
          </a:xfrm>
          <a:prstGeom prst="rect">
            <a:avLst/>
          </a:prstGeom>
          <a:noFill/>
          <a:ln>
            <a:noFill/>
          </a:ln>
        </p:spPr>
      </p:pic>
      <p:sp>
        <p:nvSpPr>
          <p:cNvPr id="191" name="Google Shape;191;p26"/>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4000">
                <a:solidFill>
                  <a:schemeClr val="lt1"/>
                </a:solidFill>
                <a:latin typeface="Calibri"/>
                <a:ea typeface="Calibri"/>
                <a:cs typeface="Calibri"/>
                <a:sym typeface="Calibri"/>
              </a:rPr>
              <a:t>#7</a:t>
            </a:r>
            <a:endParaRPr b="1" sz="4000">
              <a:solidFill>
                <a:schemeClr val="lt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27"/>
          <p:cNvSpPr/>
          <p:nvPr/>
        </p:nvSpPr>
        <p:spPr>
          <a:xfrm>
            <a:off x="457200" y="1371600"/>
            <a:ext cx="8077200" cy="181588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800">
                <a:solidFill>
                  <a:schemeClr val="dk1"/>
                </a:solidFill>
                <a:latin typeface="Calibri"/>
                <a:ea typeface="Calibri"/>
                <a:cs typeface="Calibri"/>
                <a:sym typeface="Calibri"/>
              </a:rPr>
              <a:t>Rubric:</a:t>
            </a:r>
            <a:endParaRPr/>
          </a:p>
          <a:p>
            <a:pPr indent="0" lvl="0" marL="0" marR="0" rtl="0" algn="l">
              <a:spcBef>
                <a:spcPts val="0"/>
              </a:spcBef>
              <a:spcAft>
                <a:spcPts val="0"/>
              </a:spcAft>
              <a:buNone/>
            </a:pPr>
            <a:r>
              <a:rPr lang="en-US" sz="2800">
                <a:solidFill>
                  <a:schemeClr val="dk1"/>
                </a:solidFill>
                <a:latin typeface="Calibri"/>
                <a:ea typeface="Calibri"/>
                <a:cs typeface="Calibri"/>
                <a:sym typeface="Calibri"/>
              </a:rPr>
              <a:t>(1 point) The student enters the number of unit cubes. </a:t>
            </a:r>
            <a:endParaRPr/>
          </a:p>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a:p>
            <a:pPr indent="0" lvl="0" marL="0" marR="0" rtl="0" algn="l">
              <a:spcBef>
                <a:spcPts val="0"/>
              </a:spcBef>
              <a:spcAft>
                <a:spcPts val="0"/>
              </a:spcAft>
              <a:buNone/>
            </a:pPr>
            <a:r>
              <a:rPr b="1" lang="en-US" sz="2800">
                <a:solidFill>
                  <a:schemeClr val="dk1"/>
                </a:solidFill>
                <a:latin typeface="Calibri"/>
                <a:ea typeface="Calibri"/>
                <a:cs typeface="Calibri"/>
                <a:sym typeface="Calibri"/>
              </a:rPr>
              <a:t>Answer: </a:t>
            </a:r>
            <a:r>
              <a:rPr lang="en-US" sz="2800">
                <a:solidFill>
                  <a:schemeClr val="dk1"/>
                </a:solidFill>
                <a:latin typeface="Calibri"/>
                <a:ea typeface="Calibri"/>
                <a:cs typeface="Calibri"/>
                <a:sym typeface="Calibri"/>
              </a:rPr>
              <a:t>210</a:t>
            </a:r>
            <a:endParaRPr sz="2800">
              <a:solidFill>
                <a:schemeClr val="dk1"/>
              </a:solidFill>
              <a:latin typeface="Calibri"/>
              <a:ea typeface="Calibri"/>
              <a:cs typeface="Calibri"/>
              <a:sym typeface="Calibri"/>
            </a:endParaRPr>
          </a:p>
        </p:txBody>
      </p:sp>
      <p:sp>
        <p:nvSpPr>
          <p:cNvPr id="198" name="Google Shape;198;p27"/>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600">
                <a:solidFill>
                  <a:schemeClr val="lt1"/>
                </a:solidFill>
                <a:latin typeface="Calibri"/>
                <a:ea typeface="Calibri"/>
                <a:cs typeface="Calibri"/>
                <a:sym typeface="Calibri"/>
              </a:rPr>
              <a:t>#7 Answer</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28"/>
          <p:cNvSpPr txBox="1"/>
          <p:nvPr>
            <p:ph idx="1" type="body"/>
          </p:nvPr>
        </p:nvSpPr>
        <p:spPr>
          <a:xfrm>
            <a:off x="457200" y="1088886"/>
            <a:ext cx="8077200" cy="5083314"/>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800"/>
              <a:buNone/>
            </a:pPr>
            <a:r>
              <a:rPr lang="en-US" sz="2800"/>
              <a:t>Bill wants to run a total of 4000 meters in 5 days. The table shows how far he runs each day for 4 days. Each lap is 400 meters. </a:t>
            </a:r>
            <a:endParaRPr/>
          </a:p>
          <a:p>
            <a:pPr indent="0" lvl="0" marL="0" rtl="0" algn="l">
              <a:spcBef>
                <a:spcPts val="560"/>
              </a:spcBef>
              <a:spcAft>
                <a:spcPts val="0"/>
              </a:spcAft>
              <a:buClr>
                <a:schemeClr val="dk1"/>
              </a:buClr>
              <a:buSzPts val="2800"/>
              <a:buNone/>
            </a:pPr>
            <a:r>
              <a:t/>
            </a:r>
            <a:endParaRPr sz="2800"/>
          </a:p>
          <a:p>
            <a:pPr indent="0" lvl="0" marL="0" rtl="0" algn="l">
              <a:spcBef>
                <a:spcPts val="560"/>
              </a:spcBef>
              <a:spcAft>
                <a:spcPts val="0"/>
              </a:spcAft>
              <a:buClr>
                <a:schemeClr val="dk1"/>
              </a:buClr>
              <a:buSzPts val="2800"/>
              <a:buNone/>
            </a:pPr>
            <a:r>
              <a:t/>
            </a:r>
            <a:endParaRPr sz="2800"/>
          </a:p>
          <a:p>
            <a:pPr indent="0" lvl="0" marL="0" rtl="0" algn="l">
              <a:spcBef>
                <a:spcPts val="560"/>
              </a:spcBef>
              <a:spcAft>
                <a:spcPts val="0"/>
              </a:spcAft>
              <a:buClr>
                <a:schemeClr val="dk1"/>
              </a:buClr>
              <a:buSzPts val="2800"/>
              <a:buNone/>
            </a:pPr>
            <a:r>
              <a:t/>
            </a:r>
            <a:endParaRPr sz="2800"/>
          </a:p>
          <a:p>
            <a:pPr indent="0" lvl="0" marL="0" rtl="0" algn="l">
              <a:spcBef>
                <a:spcPts val="560"/>
              </a:spcBef>
              <a:spcAft>
                <a:spcPts val="0"/>
              </a:spcAft>
              <a:buClr>
                <a:schemeClr val="dk1"/>
              </a:buClr>
              <a:buSzPts val="2800"/>
              <a:buNone/>
            </a:pPr>
            <a:r>
              <a:t/>
            </a:r>
            <a:endParaRPr sz="2800"/>
          </a:p>
          <a:p>
            <a:pPr indent="0" lvl="0" marL="0" rtl="0" algn="l">
              <a:spcBef>
                <a:spcPts val="560"/>
              </a:spcBef>
              <a:spcAft>
                <a:spcPts val="0"/>
              </a:spcAft>
              <a:buClr>
                <a:schemeClr val="dk1"/>
              </a:buClr>
              <a:buSzPts val="2800"/>
              <a:buNone/>
            </a:pPr>
            <a:r>
              <a:t/>
            </a:r>
            <a:endParaRPr sz="2800"/>
          </a:p>
          <a:p>
            <a:pPr indent="0" lvl="0" marL="0" rtl="0" algn="l">
              <a:spcBef>
                <a:spcPts val="240"/>
              </a:spcBef>
              <a:spcAft>
                <a:spcPts val="0"/>
              </a:spcAft>
              <a:buClr>
                <a:schemeClr val="dk1"/>
              </a:buClr>
              <a:buSzPts val="1200"/>
              <a:buNone/>
            </a:pPr>
            <a:r>
              <a:t/>
            </a:r>
            <a:endParaRPr sz="1200"/>
          </a:p>
          <a:p>
            <a:pPr indent="0" lvl="0" marL="0" rtl="0" algn="l">
              <a:spcBef>
                <a:spcPts val="560"/>
              </a:spcBef>
              <a:spcAft>
                <a:spcPts val="0"/>
              </a:spcAft>
              <a:buClr>
                <a:schemeClr val="dk1"/>
              </a:buClr>
              <a:buSzPts val="2800"/>
              <a:buNone/>
            </a:pPr>
            <a:r>
              <a:rPr lang="en-US" sz="2800"/>
              <a:t>Enter the number of laps Bill should run on Friday so his total for the 5 days is exactly 4000 meters. 	</a:t>
            </a:r>
            <a:endParaRPr/>
          </a:p>
        </p:txBody>
      </p:sp>
      <p:graphicFrame>
        <p:nvGraphicFramePr>
          <p:cNvPr id="205" name="Google Shape;205;p28"/>
          <p:cNvGraphicFramePr/>
          <p:nvPr/>
        </p:nvGraphicFramePr>
        <p:xfrm>
          <a:off x="2971800" y="2743200"/>
          <a:ext cx="3000000" cy="3000000"/>
        </p:xfrm>
        <a:graphic>
          <a:graphicData uri="http://schemas.openxmlformats.org/drawingml/2006/table">
            <a:tbl>
              <a:tblPr bandRow="1" firstRow="1">
                <a:noFill/>
                <a:tableStyleId>{F06C9949-13C4-4AE0-8B5D-2C7E196F8A26}</a:tableStyleId>
              </a:tblPr>
              <a:tblGrid>
                <a:gridCol w="1676400"/>
                <a:gridCol w="1371600"/>
              </a:tblGrid>
              <a:tr h="370850">
                <a:tc>
                  <a:txBody>
                    <a:bodyPr/>
                    <a:lstStyle/>
                    <a:p>
                      <a:pPr indent="0" lvl="0" marL="0" marR="0" rtl="0" algn="ctr">
                        <a:spcBef>
                          <a:spcPts val="0"/>
                        </a:spcBef>
                        <a:spcAft>
                          <a:spcPts val="0"/>
                        </a:spcAft>
                        <a:buNone/>
                      </a:pPr>
                      <a:r>
                        <a:rPr lang="en-US" sz="1800" u="none" cap="none" strike="noStrike">
                          <a:solidFill>
                            <a:schemeClr val="dk1"/>
                          </a:solidFill>
                        </a:rPr>
                        <a:t>Day of Week</a:t>
                      </a:r>
                      <a:endParaRPr sz="18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800" u="none" cap="none" strike="noStrike">
                          <a:solidFill>
                            <a:schemeClr val="dk1"/>
                          </a:solidFill>
                        </a:rPr>
                        <a:t>Laps Run</a:t>
                      </a:r>
                      <a:endParaRPr sz="18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78800">
                <a:tc>
                  <a:txBody>
                    <a:bodyPr/>
                    <a:lstStyle/>
                    <a:p>
                      <a:pPr indent="0" lvl="0" marL="0" marR="0" rtl="0" algn="ctr">
                        <a:spcBef>
                          <a:spcPts val="0"/>
                        </a:spcBef>
                        <a:spcAft>
                          <a:spcPts val="0"/>
                        </a:spcAft>
                        <a:buNone/>
                      </a:pPr>
                      <a:r>
                        <a:rPr lang="en-US" sz="1800" u="none" cap="none" strike="noStrike">
                          <a:solidFill>
                            <a:schemeClr val="dk1"/>
                          </a:solidFill>
                        </a:rPr>
                        <a:t>Monday</a:t>
                      </a:r>
                      <a:endParaRPr sz="18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t/>
                      </a:r>
                      <a:endParaRPr sz="1800"/>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79350">
                <a:tc>
                  <a:txBody>
                    <a:bodyPr/>
                    <a:lstStyle/>
                    <a:p>
                      <a:pPr indent="0" lvl="0" marL="0" marR="0" rtl="0" algn="ctr">
                        <a:spcBef>
                          <a:spcPts val="0"/>
                        </a:spcBef>
                        <a:spcAft>
                          <a:spcPts val="0"/>
                        </a:spcAft>
                        <a:buNone/>
                      </a:pPr>
                      <a:r>
                        <a:rPr lang="en-US" sz="1800">
                          <a:solidFill>
                            <a:schemeClr val="dk1"/>
                          </a:solidFill>
                        </a:rPr>
                        <a:t>Tuesday</a:t>
                      </a:r>
                      <a:endParaRPr sz="1800">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t/>
                      </a:r>
                      <a:endParaRPr sz="1800"/>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85075">
                <a:tc>
                  <a:txBody>
                    <a:bodyPr/>
                    <a:lstStyle/>
                    <a:p>
                      <a:pPr indent="0" lvl="0" marL="0" marR="0" rtl="0" algn="ctr">
                        <a:spcBef>
                          <a:spcPts val="0"/>
                        </a:spcBef>
                        <a:spcAft>
                          <a:spcPts val="0"/>
                        </a:spcAft>
                        <a:buNone/>
                      </a:pPr>
                      <a:r>
                        <a:rPr lang="en-US" sz="1800">
                          <a:solidFill>
                            <a:schemeClr val="dk1"/>
                          </a:solidFill>
                        </a:rPr>
                        <a:t>Wednesday</a:t>
                      </a:r>
                      <a:endParaRPr sz="1800">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t/>
                      </a:r>
                      <a:endParaRPr sz="1800"/>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78800">
                <a:tc>
                  <a:txBody>
                    <a:bodyPr/>
                    <a:lstStyle/>
                    <a:p>
                      <a:pPr indent="0" lvl="0" marL="0" marR="0" rtl="0" algn="ctr">
                        <a:spcBef>
                          <a:spcPts val="0"/>
                        </a:spcBef>
                        <a:spcAft>
                          <a:spcPts val="0"/>
                        </a:spcAft>
                        <a:buNone/>
                      </a:pPr>
                      <a:r>
                        <a:rPr lang="en-US" sz="1800">
                          <a:solidFill>
                            <a:schemeClr val="dk1"/>
                          </a:solidFill>
                        </a:rPr>
                        <a:t>Thursday</a:t>
                      </a:r>
                      <a:endParaRPr sz="1800">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t/>
                      </a:r>
                      <a:endParaRPr sz="1800"/>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
        <p:nvSpPr>
          <p:cNvPr id="206" name="Google Shape;206;p28"/>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4000">
                <a:solidFill>
                  <a:schemeClr val="lt1"/>
                </a:solidFill>
                <a:latin typeface="Calibri"/>
                <a:ea typeface="Calibri"/>
                <a:cs typeface="Calibri"/>
                <a:sym typeface="Calibri"/>
              </a:rPr>
              <a:t>#8</a:t>
            </a:r>
            <a:endParaRPr b="1" sz="4000">
              <a:solidFill>
                <a:schemeClr val="lt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29"/>
          <p:cNvSpPr/>
          <p:nvPr/>
        </p:nvSpPr>
        <p:spPr>
          <a:xfrm>
            <a:off x="533400" y="1600200"/>
            <a:ext cx="8077200" cy="2425664"/>
          </a:xfrm>
          <a:prstGeom prst="rect">
            <a:avLst/>
          </a:prstGeom>
          <a:blipFill rotWithShape="1">
            <a:blip r:embed="rId3">
              <a:alphaModFix/>
            </a:blip>
            <a:stretch>
              <a:fillRect b="-2517" l="-1584" r="-1885" t="-2265"/>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Calibri"/>
                <a:ea typeface="Calibri"/>
                <a:cs typeface="Calibri"/>
                <a:sym typeface="Calibri"/>
              </a:rPr>
              <a:t> </a:t>
            </a:r>
            <a:endParaRPr/>
          </a:p>
        </p:txBody>
      </p:sp>
      <p:sp>
        <p:nvSpPr>
          <p:cNvPr id="213" name="Google Shape;213;p29"/>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600">
                <a:solidFill>
                  <a:schemeClr val="lt1"/>
                </a:solidFill>
                <a:latin typeface="Calibri"/>
                <a:ea typeface="Calibri"/>
                <a:cs typeface="Calibri"/>
                <a:sym typeface="Calibri"/>
              </a:rPr>
              <a:t>#8 Answer</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0"/>
          <p:cNvSpPr txBox="1"/>
          <p:nvPr>
            <p:ph idx="1" type="body"/>
          </p:nvPr>
        </p:nvSpPr>
        <p:spPr>
          <a:xfrm>
            <a:off x="457200" y="1469886"/>
            <a:ext cx="8077200" cy="5083314"/>
          </a:xfrm>
          <a:prstGeom prst="rect">
            <a:avLst/>
          </a:prstGeom>
          <a:blipFill rotWithShape="1">
            <a:blip r:embed="rId3">
              <a:alphaModFix/>
            </a:blip>
            <a:stretch>
              <a:fillRect b="0" l="-1507" r="0" t="0"/>
            </a:stretch>
          </a:blip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3200"/>
              <a:buChar char="•"/>
            </a:pPr>
            <a:r>
              <a:rPr lang="en-US"/>
              <a:t> </a:t>
            </a:r>
            <a:endParaRPr/>
          </a:p>
        </p:txBody>
      </p:sp>
      <p:sp>
        <p:nvSpPr>
          <p:cNvPr id="220" name="Google Shape;220;p30"/>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4000">
                <a:solidFill>
                  <a:schemeClr val="lt1"/>
                </a:solidFill>
                <a:latin typeface="Calibri"/>
                <a:ea typeface="Calibri"/>
                <a:cs typeface="Calibri"/>
                <a:sym typeface="Calibri"/>
              </a:rPr>
              <a:t>#9</a:t>
            </a:r>
            <a:endParaRPr b="1" sz="4000">
              <a:solidFill>
                <a:schemeClr val="lt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31"/>
          <p:cNvSpPr/>
          <p:nvPr/>
        </p:nvSpPr>
        <p:spPr>
          <a:xfrm>
            <a:off x="533400" y="1600200"/>
            <a:ext cx="8077200" cy="224676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800">
                <a:solidFill>
                  <a:schemeClr val="dk1"/>
                </a:solidFill>
                <a:latin typeface="Calibri"/>
                <a:ea typeface="Calibri"/>
                <a:cs typeface="Calibri"/>
                <a:sym typeface="Calibri"/>
              </a:rPr>
              <a:t>Rubric:</a:t>
            </a:r>
            <a:endParaRPr/>
          </a:p>
          <a:p>
            <a:pPr indent="0" lvl="0" marL="0" marR="0" rtl="0" algn="l">
              <a:spcBef>
                <a:spcPts val="0"/>
              </a:spcBef>
              <a:spcAft>
                <a:spcPts val="0"/>
              </a:spcAft>
              <a:buNone/>
            </a:pPr>
            <a:r>
              <a:rPr lang="en-US" sz="2800">
                <a:solidFill>
                  <a:schemeClr val="dk1"/>
                </a:solidFill>
                <a:latin typeface="Calibri"/>
                <a:ea typeface="Calibri"/>
                <a:cs typeface="Calibri"/>
                <a:sym typeface="Calibri"/>
              </a:rPr>
              <a:t>(1 point) The student enters the correct number of servings in the response box.</a:t>
            </a:r>
            <a:endParaRPr/>
          </a:p>
          <a:p>
            <a:pPr indent="0" lvl="0" marL="0" marR="0" rtl="0" algn="l">
              <a:spcBef>
                <a:spcPts val="0"/>
              </a:spcBef>
              <a:spcAft>
                <a:spcPts val="0"/>
              </a:spcAft>
              <a:buNone/>
            </a:pPr>
            <a:r>
              <a:t/>
            </a:r>
            <a:endParaRPr b="1" sz="2800">
              <a:solidFill>
                <a:schemeClr val="dk1"/>
              </a:solidFill>
              <a:latin typeface="Calibri"/>
              <a:ea typeface="Calibri"/>
              <a:cs typeface="Calibri"/>
              <a:sym typeface="Calibri"/>
            </a:endParaRPr>
          </a:p>
          <a:p>
            <a:pPr indent="0" lvl="0" marL="0" marR="0" rtl="0" algn="l">
              <a:spcBef>
                <a:spcPts val="0"/>
              </a:spcBef>
              <a:spcAft>
                <a:spcPts val="0"/>
              </a:spcAft>
              <a:buNone/>
            </a:pPr>
            <a:r>
              <a:rPr b="1" lang="en-US" sz="2800">
                <a:solidFill>
                  <a:schemeClr val="dk1"/>
                </a:solidFill>
                <a:latin typeface="Calibri"/>
                <a:ea typeface="Calibri"/>
                <a:cs typeface="Calibri"/>
                <a:sym typeface="Calibri"/>
              </a:rPr>
              <a:t>Answer: </a:t>
            </a:r>
            <a:r>
              <a:rPr lang="en-US" sz="2800">
                <a:solidFill>
                  <a:schemeClr val="dk1"/>
                </a:solidFill>
                <a:latin typeface="Calibri"/>
                <a:ea typeface="Calibri"/>
                <a:cs typeface="Calibri"/>
                <a:sym typeface="Calibri"/>
              </a:rPr>
              <a:t>10	</a:t>
            </a:r>
            <a:endParaRPr/>
          </a:p>
        </p:txBody>
      </p:sp>
      <p:sp>
        <p:nvSpPr>
          <p:cNvPr id="227" name="Google Shape;227;p31"/>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600">
                <a:solidFill>
                  <a:schemeClr val="lt1"/>
                </a:solidFill>
                <a:latin typeface="Calibri"/>
                <a:ea typeface="Calibri"/>
                <a:cs typeface="Calibri"/>
                <a:sym typeface="Calibri"/>
              </a:rPr>
              <a:t>#9 Answer</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2"/>
          <p:cNvSpPr txBox="1"/>
          <p:nvPr>
            <p:ph idx="1" type="body"/>
          </p:nvPr>
        </p:nvSpPr>
        <p:spPr>
          <a:xfrm>
            <a:off x="457200" y="1088886"/>
            <a:ext cx="8077200" cy="5083314"/>
          </a:xfrm>
          <a:prstGeom prst="rect">
            <a:avLst/>
          </a:prstGeom>
          <a:blipFill rotWithShape="1">
            <a:blip r:embed="rId3">
              <a:alphaModFix/>
            </a:blip>
            <a:stretch>
              <a:fillRect b="0" l="-1507" r="0" t="0"/>
            </a:stretch>
          </a:blip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3200"/>
              <a:buChar char="•"/>
            </a:pPr>
            <a:r>
              <a:rPr lang="en-US"/>
              <a:t> </a:t>
            </a:r>
            <a:endParaRPr/>
          </a:p>
        </p:txBody>
      </p:sp>
      <p:sp>
        <p:nvSpPr>
          <p:cNvPr id="234" name="Google Shape;234;p32"/>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4000">
                <a:solidFill>
                  <a:schemeClr val="lt1"/>
                </a:solidFill>
                <a:latin typeface="Calibri"/>
                <a:ea typeface="Calibri"/>
                <a:cs typeface="Calibri"/>
                <a:sym typeface="Calibri"/>
              </a:rPr>
              <a:t>#10</a:t>
            </a:r>
            <a:endParaRPr b="1" sz="4000">
              <a:solidFill>
                <a:schemeClr val="lt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33"/>
          <p:cNvSpPr/>
          <p:nvPr/>
        </p:nvSpPr>
        <p:spPr>
          <a:xfrm>
            <a:off x="533400" y="1600200"/>
            <a:ext cx="8077200" cy="2463303"/>
          </a:xfrm>
          <a:prstGeom prst="rect">
            <a:avLst/>
          </a:prstGeom>
          <a:blipFill rotWithShape="1">
            <a:blip r:embed="rId3">
              <a:alphaModFix/>
            </a:blip>
            <a:stretch>
              <a:fillRect b="-989" l="-1584" r="0" t="-222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Calibri"/>
                <a:ea typeface="Calibri"/>
                <a:cs typeface="Calibri"/>
                <a:sym typeface="Calibri"/>
              </a:rPr>
              <a:t> </a:t>
            </a:r>
            <a:endParaRPr/>
          </a:p>
        </p:txBody>
      </p:sp>
      <p:sp>
        <p:nvSpPr>
          <p:cNvPr id="241" name="Google Shape;241;p33"/>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600">
                <a:solidFill>
                  <a:schemeClr val="lt1"/>
                </a:solidFill>
                <a:latin typeface="Calibri"/>
                <a:ea typeface="Calibri"/>
                <a:cs typeface="Calibri"/>
                <a:sym typeface="Calibri"/>
              </a:rPr>
              <a:t>#10 Answer</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34"/>
          <p:cNvSpPr txBox="1"/>
          <p:nvPr>
            <p:ph idx="1" type="body"/>
          </p:nvPr>
        </p:nvSpPr>
        <p:spPr>
          <a:xfrm>
            <a:off x="457200" y="1088886"/>
            <a:ext cx="5791200" cy="5083314"/>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800"/>
              <a:buNone/>
            </a:pPr>
            <a:r>
              <a:rPr lang="en-US" sz="2800"/>
              <a:t>Sierra bought a bag of rice and some tomatoes. The corner of her receipt got torn. The torn receipt is shown. </a:t>
            </a:r>
            <a:endParaRPr/>
          </a:p>
          <a:p>
            <a:pPr indent="0" lvl="0" marL="0" rtl="0" algn="l">
              <a:spcBef>
                <a:spcPts val="560"/>
              </a:spcBef>
              <a:spcAft>
                <a:spcPts val="0"/>
              </a:spcAft>
              <a:buClr>
                <a:schemeClr val="dk1"/>
              </a:buClr>
              <a:buSzPts val="2800"/>
              <a:buNone/>
            </a:pPr>
            <a:r>
              <a:t/>
            </a:r>
            <a:endParaRPr sz="2800"/>
          </a:p>
          <a:p>
            <a:pPr indent="0" lvl="0" marL="0" rtl="0" algn="l">
              <a:spcBef>
                <a:spcPts val="560"/>
              </a:spcBef>
              <a:spcAft>
                <a:spcPts val="0"/>
              </a:spcAft>
              <a:buClr>
                <a:schemeClr val="dk1"/>
              </a:buClr>
              <a:buSzPts val="2800"/>
              <a:buNone/>
            </a:pPr>
            <a:r>
              <a:rPr lang="en-US" sz="2800"/>
              <a:t>Write an equation that can be solved to determine the cost, </a:t>
            </a:r>
            <a:r>
              <a:rPr i="1" lang="en-US" sz="2800"/>
              <a:t>x</a:t>
            </a:r>
            <a:r>
              <a:rPr lang="en-US" sz="2800"/>
              <a:t>, of the bag of rice. </a:t>
            </a:r>
            <a:endParaRPr/>
          </a:p>
          <a:p>
            <a:pPr indent="0" lvl="0" marL="0" rtl="0" algn="l">
              <a:spcBef>
                <a:spcPts val="560"/>
              </a:spcBef>
              <a:spcAft>
                <a:spcPts val="0"/>
              </a:spcAft>
              <a:buClr>
                <a:schemeClr val="dk1"/>
              </a:buClr>
              <a:buSzPts val="2800"/>
              <a:buNone/>
            </a:pPr>
            <a:r>
              <a:t/>
            </a:r>
            <a:endParaRPr sz="2800"/>
          </a:p>
          <a:p>
            <a:pPr indent="0" lvl="0" marL="0" rtl="0" algn="l">
              <a:spcBef>
                <a:spcPts val="560"/>
              </a:spcBef>
              <a:spcAft>
                <a:spcPts val="0"/>
              </a:spcAft>
              <a:buClr>
                <a:schemeClr val="dk1"/>
              </a:buClr>
              <a:buSzPts val="2800"/>
              <a:buNone/>
            </a:pPr>
            <a:r>
              <a:rPr lang="en-US" sz="2800"/>
              <a:t>Enter your equation in the response box. </a:t>
            </a:r>
            <a:endParaRPr sz="2800"/>
          </a:p>
        </p:txBody>
      </p:sp>
      <p:pic>
        <p:nvPicPr>
          <p:cNvPr id="248" name="Google Shape;248;p34"/>
          <p:cNvPicPr preferRelativeResize="0"/>
          <p:nvPr/>
        </p:nvPicPr>
        <p:blipFill rotWithShape="1">
          <a:blip r:embed="rId3">
            <a:alphaModFix/>
          </a:blip>
          <a:srcRect b="0" l="0" r="0" t="0"/>
          <a:stretch/>
        </p:blipFill>
        <p:spPr>
          <a:xfrm>
            <a:off x="6172200" y="1445573"/>
            <a:ext cx="2752725" cy="2000250"/>
          </a:xfrm>
          <a:prstGeom prst="rect">
            <a:avLst/>
          </a:prstGeom>
          <a:noFill/>
          <a:ln>
            <a:noFill/>
          </a:ln>
        </p:spPr>
      </p:pic>
      <p:sp>
        <p:nvSpPr>
          <p:cNvPr id="249" name="Google Shape;249;p34"/>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4000">
                <a:solidFill>
                  <a:schemeClr val="lt1"/>
                </a:solidFill>
                <a:latin typeface="Calibri"/>
                <a:ea typeface="Calibri"/>
                <a:cs typeface="Calibri"/>
                <a:sym typeface="Calibri"/>
              </a:rPr>
              <a:t>#11</a:t>
            </a:r>
            <a:endParaRPr b="1" sz="4000">
              <a:solidFill>
                <a:schemeClr val="lt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35"/>
          <p:cNvSpPr/>
          <p:nvPr/>
        </p:nvSpPr>
        <p:spPr>
          <a:xfrm>
            <a:off x="533400" y="1600200"/>
            <a:ext cx="8077200" cy="224676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800">
                <a:solidFill>
                  <a:schemeClr val="dk1"/>
                </a:solidFill>
                <a:latin typeface="Calibri"/>
                <a:ea typeface="Calibri"/>
                <a:cs typeface="Calibri"/>
                <a:sym typeface="Calibri"/>
              </a:rPr>
              <a:t>Rubric:</a:t>
            </a:r>
            <a:endParaRPr/>
          </a:p>
          <a:p>
            <a:pPr indent="0" lvl="0" marL="0" marR="0" rtl="0" algn="l">
              <a:spcBef>
                <a:spcPts val="0"/>
              </a:spcBef>
              <a:spcAft>
                <a:spcPts val="0"/>
              </a:spcAft>
              <a:buNone/>
            </a:pPr>
            <a:r>
              <a:rPr lang="en-US" sz="2800">
                <a:solidFill>
                  <a:schemeClr val="dk1"/>
                </a:solidFill>
                <a:latin typeface="Calibri"/>
                <a:ea typeface="Calibri"/>
                <a:cs typeface="Calibri"/>
                <a:sym typeface="Calibri"/>
              </a:rPr>
              <a:t>(1 point) The student enters a correct equation in the response box. </a:t>
            </a:r>
            <a:endParaRPr/>
          </a:p>
          <a:p>
            <a:pPr indent="0" lvl="0" marL="0" marR="0" rtl="0" algn="l">
              <a:spcBef>
                <a:spcPts val="0"/>
              </a:spcBef>
              <a:spcAft>
                <a:spcPts val="0"/>
              </a:spcAft>
              <a:buNone/>
            </a:pPr>
            <a:r>
              <a:t/>
            </a:r>
            <a:endParaRPr b="1" sz="2800">
              <a:solidFill>
                <a:schemeClr val="dk1"/>
              </a:solidFill>
              <a:latin typeface="Calibri"/>
              <a:ea typeface="Calibri"/>
              <a:cs typeface="Calibri"/>
              <a:sym typeface="Calibri"/>
            </a:endParaRPr>
          </a:p>
          <a:p>
            <a:pPr indent="0" lvl="0" marL="0" marR="0" rtl="0" algn="l">
              <a:spcBef>
                <a:spcPts val="0"/>
              </a:spcBef>
              <a:spcAft>
                <a:spcPts val="0"/>
              </a:spcAft>
              <a:buNone/>
            </a:pPr>
            <a:r>
              <a:rPr b="1" lang="en-US" sz="2800">
                <a:solidFill>
                  <a:schemeClr val="dk1"/>
                </a:solidFill>
                <a:latin typeface="Calibri"/>
                <a:ea typeface="Calibri"/>
                <a:cs typeface="Calibri"/>
                <a:sym typeface="Calibri"/>
              </a:rPr>
              <a:t>Answer: </a:t>
            </a:r>
            <a:r>
              <a:rPr lang="en-US" sz="2800">
                <a:solidFill>
                  <a:schemeClr val="dk1"/>
                </a:solidFill>
                <a:latin typeface="Calibri"/>
                <a:ea typeface="Calibri"/>
                <a:cs typeface="Calibri"/>
                <a:sym typeface="Calibri"/>
              </a:rPr>
              <a:t>x + 3.87 + 0.47 = 7.23</a:t>
            </a:r>
            <a:endParaRPr sz="2800">
              <a:solidFill>
                <a:schemeClr val="dk1"/>
              </a:solidFill>
              <a:latin typeface="Calibri"/>
              <a:ea typeface="Calibri"/>
              <a:cs typeface="Calibri"/>
              <a:sym typeface="Calibri"/>
            </a:endParaRPr>
          </a:p>
        </p:txBody>
      </p:sp>
      <p:sp>
        <p:nvSpPr>
          <p:cNvPr id="256" name="Google Shape;256;p35"/>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600">
                <a:solidFill>
                  <a:schemeClr val="lt1"/>
                </a:solidFill>
                <a:latin typeface="Calibri"/>
                <a:ea typeface="Calibri"/>
                <a:cs typeface="Calibri"/>
                <a:sym typeface="Calibri"/>
              </a:rPr>
              <a:t>#11 Answer</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36"/>
          <p:cNvSpPr txBox="1"/>
          <p:nvPr>
            <p:ph idx="1" type="body"/>
          </p:nvPr>
        </p:nvSpPr>
        <p:spPr>
          <a:xfrm>
            <a:off x="457200" y="1088886"/>
            <a:ext cx="8229600" cy="5083314"/>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400"/>
              <a:buNone/>
            </a:pPr>
            <a:r>
              <a:rPr lang="en-US" sz="2400"/>
              <a:t>Perform the following calculations. You may use a calculator, but in some cases, mental calculations might be faster and more reliable.</a:t>
            </a:r>
            <a:endParaRPr/>
          </a:p>
          <a:p>
            <a:pPr indent="0" lvl="0" marL="0" rtl="0" algn="l">
              <a:spcBef>
                <a:spcPts val="560"/>
              </a:spcBef>
              <a:spcAft>
                <a:spcPts val="0"/>
              </a:spcAft>
              <a:buClr>
                <a:schemeClr val="dk1"/>
              </a:buClr>
              <a:buSzPts val="2800"/>
              <a:buNone/>
            </a:pPr>
            <a:r>
              <a:t/>
            </a:r>
            <a:endParaRPr sz="2800"/>
          </a:p>
          <a:p>
            <a:pPr indent="0" lvl="0" marL="0" rtl="0" algn="l">
              <a:spcBef>
                <a:spcPts val="480"/>
              </a:spcBef>
              <a:spcAft>
                <a:spcPts val="0"/>
              </a:spcAft>
              <a:buClr>
                <a:schemeClr val="dk1"/>
              </a:buClr>
              <a:buSzPts val="2400"/>
              <a:buNone/>
            </a:pPr>
            <a:r>
              <a:rPr b="1" i="1" lang="en-US" sz="2400"/>
              <a:t>Part A</a:t>
            </a:r>
            <a:r>
              <a:rPr lang="en-US" sz="2400"/>
              <a:t>: </a:t>
            </a:r>
            <a:endParaRPr/>
          </a:p>
          <a:p>
            <a:pPr indent="0" lvl="0" marL="0" rtl="0" algn="l">
              <a:spcBef>
                <a:spcPts val="360"/>
              </a:spcBef>
              <a:spcAft>
                <a:spcPts val="0"/>
              </a:spcAft>
              <a:buClr>
                <a:schemeClr val="dk1"/>
              </a:buClr>
              <a:buSzPts val="1800"/>
              <a:buNone/>
            </a:pPr>
            <a:r>
              <a:rPr lang="en-US" sz="1800"/>
              <a:t>(1 – 1) + (2 – 2) + (3 – 3) + (4 – 4) + (5 – 5) + (6 – 6) + (7 – 7) + (8 – 8) + (9 – 9) + 10 = ?</a:t>
            </a:r>
            <a:endParaRPr/>
          </a:p>
          <a:p>
            <a:pPr indent="0" lvl="0" marL="0" rtl="0" algn="l">
              <a:spcBef>
                <a:spcPts val="440"/>
              </a:spcBef>
              <a:spcAft>
                <a:spcPts val="0"/>
              </a:spcAft>
              <a:buClr>
                <a:schemeClr val="dk1"/>
              </a:buClr>
              <a:buSzPts val="2200"/>
              <a:buNone/>
            </a:pPr>
            <a:r>
              <a:rPr lang="en-US" sz="2200"/>
              <a:t>Enter your answer in the first response box. </a:t>
            </a:r>
            <a:endParaRPr/>
          </a:p>
          <a:p>
            <a:pPr indent="0" lvl="0" marL="0" rtl="0" algn="l">
              <a:spcBef>
                <a:spcPts val="440"/>
              </a:spcBef>
              <a:spcAft>
                <a:spcPts val="0"/>
              </a:spcAft>
              <a:buClr>
                <a:schemeClr val="dk1"/>
              </a:buClr>
              <a:buSzPts val="2200"/>
              <a:buNone/>
            </a:pPr>
            <a:r>
              <a:t/>
            </a:r>
            <a:endParaRPr sz="2200"/>
          </a:p>
          <a:p>
            <a:pPr indent="0" lvl="0" marL="0" rtl="0" algn="l">
              <a:spcBef>
                <a:spcPts val="440"/>
              </a:spcBef>
              <a:spcAft>
                <a:spcPts val="0"/>
              </a:spcAft>
              <a:buClr>
                <a:schemeClr val="dk1"/>
              </a:buClr>
              <a:buSzPts val="2200"/>
              <a:buNone/>
            </a:pPr>
            <a:r>
              <a:rPr b="1" i="1" lang="en-US" sz="2200"/>
              <a:t>Part B</a:t>
            </a:r>
            <a:r>
              <a:rPr lang="en-US" sz="2200"/>
              <a:t>:</a:t>
            </a:r>
            <a:endParaRPr/>
          </a:p>
          <a:p>
            <a:pPr indent="0" lvl="0" marL="0" rtl="0" algn="l">
              <a:spcBef>
                <a:spcPts val="440"/>
              </a:spcBef>
              <a:spcAft>
                <a:spcPts val="0"/>
              </a:spcAft>
              <a:buClr>
                <a:schemeClr val="dk1"/>
              </a:buClr>
              <a:buSzPts val="2200"/>
              <a:buNone/>
            </a:pPr>
            <a:r>
              <a:rPr lang="en-US" sz="2200"/>
              <a:t>987 x 654 = ?</a:t>
            </a:r>
            <a:endParaRPr/>
          </a:p>
          <a:p>
            <a:pPr indent="0" lvl="0" marL="0" rtl="0" algn="l">
              <a:spcBef>
                <a:spcPts val="440"/>
              </a:spcBef>
              <a:spcAft>
                <a:spcPts val="0"/>
              </a:spcAft>
              <a:buClr>
                <a:schemeClr val="dk1"/>
              </a:buClr>
              <a:buSzPts val="2200"/>
              <a:buNone/>
            </a:pPr>
            <a:r>
              <a:rPr lang="en-US" sz="2200"/>
              <a:t>Enter your answer in the second response box. </a:t>
            </a:r>
            <a:endParaRPr sz="2200"/>
          </a:p>
          <a:p>
            <a:pPr indent="0" lvl="0" marL="0" rtl="0" algn="l">
              <a:spcBef>
                <a:spcPts val="360"/>
              </a:spcBef>
              <a:spcAft>
                <a:spcPts val="0"/>
              </a:spcAft>
              <a:buClr>
                <a:schemeClr val="dk1"/>
              </a:buClr>
              <a:buSzPts val="1800"/>
              <a:buNone/>
            </a:pPr>
            <a:r>
              <a:t/>
            </a:r>
            <a:endParaRPr sz="1800"/>
          </a:p>
        </p:txBody>
      </p:sp>
      <p:sp>
        <p:nvSpPr>
          <p:cNvPr id="263" name="Google Shape;263;p36"/>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4000">
                <a:solidFill>
                  <a:schemeClr val="lt1"/>
                </a:solidFill>
                <a:latin typeface="Calibri"/>
                <a:ea typeface="Calibri"/>
                <a:cs typeface="Calibri"/>
                <a:sym typeface="Calibri"/>
              </a:rPr>
              <a:t>#12</a:t>
            </a:r>
            <a:endParaRPr b="1" sz="4000">
              <a:solidFill>
                <a:schemeClr val="lt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37"/>
          <p:cNvSpPr/>
          <p:nvPr/>
        </p:nvSpPr>
        <p:spPr>
          <a:xfrm>
            <a:off x="533400" y="1600200"/>
            <a:ext cx="8077200" cy="224676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800">
                <a:solidFill>
                  <a:schemeClr val="dk1"/>
                </a:solidFill>
                <a:latin typeface="Calibri"/>
                <a:ea typeface="Calibri"/>
                <a:cs typeface="Calibri"/>
                <a:sym typeface="Calibri"/>
              </a:rPr>
              <a:t>Rubric:</a:t>
            </a:r>
            <a:endParaRPr/>
          </a:p>
          <a:p>
            <a:pPr indent="0" lvl="0" marL="0" marR="0" rtl="0" algn="l">
              <a:spcBef>
                <a:spcPts val="0"/>
              </a:spcBef>
              <a:spcAft>
                <a:spcPts val="0"/>
              </a:spcAft>
              <a:buNone/>
            </a:pPr>
            <a:r>
              <a:rPr lang="en-US" sz="2800">
                <a:solidFill>
                  <a:schemeClr val="dk1"/>
                </a:solidFill>
                <a:latin typeface="Calibri"/>
                <a:ea typeface="Calibri"/>
                <a:cs typeface="Calibri"/>
                <a:sym typeface="Calibri"/>
              </a:rPr>
              <a:t>(1 point) The student correctly enters the correct values for both parts in the response boxes.  </a:t>
            </a:r>
            <a:endParaRPr/>
          </a:p>
          <a:p>
            <a:pPr indent="0" lvl="0" marL="0" marR="0" rtl="0" algn="l">
              <a:spcBef>
                <a:spcPts val="0"/>
              </a:spcBef>
              <a:spcAft>
                <a:spcPts val="0"/>
              </a:spcAft>
              <a:buNone/>
            </a:pPr>
            <a:r>
              <a:t/>
            </a:r>
            <a:endParaRPr b="1" sz="2800">
              <a:solidFill>
                <a:schemeClr val="dk1"/>
              </a:solidFill>
              <a:latin typeface="Calibri"/>
              <a:ea typeface="Calibri"/>
              <a:cs typeface="Calibri"/>
              <a:sym typeface="Calibri"/>
            </a:endParaRPr>
          </a:p>
          <a:p>
            <a:pPr indent="0" lvl="0" marL="0" marR="0" rtl="0" algn="l">
              <a:spcBef>
                <a:spcPts val="0"/>
              </a:spcBef>
              <a:spcAft>
                <a:spcPts val="0"/>
              </a:spcAft>
              <a:buNone/>
            </a:pPr>
            <a:r>
              <a:rPr b="1" lang="en-US" sz="2800">
                <a:solidFill>
                  <a:schemeClr val="dk1"/>
                </a:solidFill>
                <a:latin typeface="Calibri"/>
                <a:ea typeface="Calibri"/>
                <a:cs typeface="Calibri"/>
                <a:sym typeface="Calibri"/>
              </a:rPr>
              <a:t>Answer: </a:t>
            </a:r>
            <a:r>
              <a:rPr lang="en-US" sz="2800">
                <a:solidFill>
                  <a:schemeClr val="dk1"/>
                </a:solidFill>
                <a:latin typeface="Calibri"/>
                <a:ea typeface="Calibri"/>
                <a:cs typeface="Calibri"/>
                <a:sym typeface="Calibri"/>
              </a:rPr>
              <a:t>10; 645,498</a:t>
            </a:r>
            <a:endParaRPr sz="2800">
              <a:solidFill>
                <a:schemeClr val="dk1"/>
              </a:solidFill>
              <a:latin typeface="Calibri"/>
              <a:ea typeface="Calibri"/>
              <a:cs typeface="Calibri"/>
              <a:sym typeface="Calibri"/>
            </a:endParaRPr>
          </a:p>
        </p:txBody>
      </p:sp>
      <p:sp>
        <p:nvSpPr>
          <p:cNvPr id="270" name="Google Shape;270;p37"/>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600">
                <a:solidFill>
                  <a:schemeClr val="lt1"/>
                </a:solidFill>
                <a:latin typeface="Calibri"/>
                <a:ea typeface="Calibri"/>
                <a:cs typeface="Calibri"/>
                <a:sym typeface="Calibri"/>
              </a:rPr>
              <a:t>#12 Answer</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38"/>
          <p:cNvSpPr txBox="1"/>
          <p:nvPr>
            <p:ph idx="1" type="body"/>
          </p:nvPr>
        </p:nvSpPr>
        <p:spPr>
          <a:xfrm>
            <a:off x="457200" y="1088886"/>
            <a:ext cx="8153400" cy="5083314"/>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800"/>
              <a:buNone/>
            </a:pPr>
            <a:r>
              <a:rPr lang="en-US" sz="2800"/>
              <a:t>A factory makes 12 bottles every 2 minutes. The factory makes bottles for 8 hours each work day. </a:t>
            </a:r>
            <a:endParaRPr/>
          </a:p>
          <a:p>
            <a:pPr indent="0" lvl="0" marL="0" rtl="0" algn="l">
              <a:spcBef>
                <a:spcPts val="560"/>
              </a:spcBef>
              <a:spcAft>
                <a:spcPts val="0"/>
              </a:spcAft>
              <a:buClr>
                <a:schemeClr val="dk1"/>
              </a:buClr>
              <a:buSzPts val="2800"/>
              <a:buNone/>
            </a:pPr>
            <a:r>
              <a:t/>
            </a:r>
            <a:endParaRPr sz="2800"/>
          </a:p>
          <a:p>
            <a:pPr indent="0" lvl="0" marL="0" rtl="0" algn="l">
              <a:spcBef>
                <a:spcPts val="560"/>
              </a:spcBef>
              <a:spcAft>
                <a:spcPts val="0"/>
              </a:spcAft>
              <a:buClr>
                <a:schemeClr val="dk1"/>
              </a:buClr>
              <a:buSzPts val="2800"/>
              <a:buNone/>
            </a:pPr>
            <a:r>
              <a:rPr lang="en-US" sz="2800"/>
              <a:t>Enter a whole number to represent the </a:t>
            </a:r>
            <a:r>
              <a:rPr b="1" lang="en-US" sz="2800"/>
              <a:t>fewest</a:t>
            </a:r>
            <a:r>
              <a:rPr lang="en-US" sz="2800"/>
              <a:t> number of work days the factory will need to make 28,000 bottles. </a:t>
            </a:r>
            <a:endParaRPr sz="2800"/>
          </a:p>
        </p:txBody>
      </p:sp>
      <p:sp>
        <p:nvSpPr>
          <p:cNvPr id="277" name="Google Shape;277;p38"/>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4000">
                <a:solidFill>
                  <a:schemeClr val="lt1"/>
                </a:solidFill>
                <a:latin typeface="Calibri"/>
                <a:ea typeface="Calibri"/>
                <a:cs typeface="Calibri"/>
                <a:sym typeface="Calibri"/>
              </a:rPr>
              <a:t>#13</a:t>
            </a:r>
            <a:endParaRPr b="1" sz="4000">
              <a:solidFill>
                <a:schemeClr val="lt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39"/>
          <p:cNvSpPr/>
          <p:nvPr/>
        </p:nvSpPr>
        <p:spPr>
          <a:xfrm>
            <a:off x="533400" y="1600200"/>
            <a:ext cx="8077200" cy="224676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800">
                <a:solidFill>
                  <a:schemeClr val="dk1"/>
                </a:solidFill>
                <a:latin typeface="Calibri"/>
                <a:ea typeface="Calibri"/>
                <a:cs typeface="Calibri"/>
                <a:sym typeface="Calibri"/>
              </a:rPr>
              <a:t>Rubric:</a:t>
            </a:r>
            <a:endParaRPr/>
          </a:p>
          <a:p>
            <a:pPr indent="0" lvl="0" marL="0" marR="0" rtl="0" algn="l">
              <a:spcBef>
                <a:spcPts val="0"/>
              </a:spcBef>
              <a:spcAft>
                <a:spcPts val="0"/>
              </a:spcAft>
              <a:buNone/>
            </a:pPr>
            <a:r>
              <a:rPr lang="en-US" sz="2800">
                <a:solidFill>
                  <a:schemeClr val="dk1"/>
                </a:solidFill>
                <a:latin typeface="Calibri"/>
                <a:ea typeface="Calibri"/>
                <a:cs typeface="Calibri"/>
                <a:sym typeface="Calibri"/>
              </a:rPr>
              <a:t>(1 point) The student enters the correct least number of days in the response box. </a:t>
            </a:r>
            <a:endParaRPr/>
          </a:p>
          <a:p>
            <a:pPr indent="0" lvl="0" marL="0" marR="0" rtl="0" algn="l">
              <a:spcBef>
                <a:spcPts val="0"/>
              </a:spcBef>
              <a:spcAft>
                <a:spcPts val="0"/>
              </a:spcAft>
              <a:buNone/>
            </a:pPr>
            <a:r>
              <a:t/>
            </a:r>
            <a:endParaRPr b="1" sz="2800">
              <a:solidFill>
                <a:schemeClr val="dk1"/>
              </a:solidFill>
              <a:latin typeface="Calibri"/>
              <a:ea typeface="Calibri"/>
              <a:cs typeface="Calibri"/>
              <a:sym typeface="Calibri"/>
            </a:endParaRPr>
          </a:p>
          <a:p>
            <a:pPr indent="0" lvl="0" marL="0" marR="0" rtl="0" algn="l">
              <a:spcBef>
                <a:spcPts val="0"/>
              </a:spcBef>
              <a:spcAft>
                <a:spcPts val="0"/>
              </a:spcAft>
              <a:buNone/>
            </a:pPr>
            <a:r>
              <a:rPr b="1" lang="en-US" sz="2800">
                <a:solidFill>
                  <a:schemeClr val="dk1"/>
                </a:solidFill>
                <a:latin typeface="Calibri"/>
                <a:ea typeface="Calibri"/>
                <a:cs typeface="Calibri"/>
                <a:sym typeface="Calibri"/>
              </a:rPr>
              <a:t>Answer: </a:t>
            </a:r>
            <a:r>
              <a:rPr lang="en-US" sz="2800">
                <a:solidFill>
                  <a:schemeClr val="dk1"/>
                </a:solidFill>
                <a:latin typeface="Calibri"/>
                <a:ea typeface="Calibri"/>
                <a:cs typeface="Calibri"/>
                <a:sym typeface="Calibri"/>
              </a:rPr>
              <a:t>10</a:t>
            </a:r>
            <a:endParaRPr sz="2800">
              <a:solidFill>
                <a:schemeClr val="dk1"/>
              </a:solidFill>
              <a:latin typeface="Calibri"/>
              <a:ea typeface="Calibri"/>
              <a:cs typeface="Calibri"/>
              <a:sym typeface="Calibri"/>
            </a:endParaRPr>
          </a:p>
        </p:txBody>
      </p:sp>
      <p:sp>
        <p:nvSpPr>
          <p:cNvPr id="284" name="Google Shape;284;p39"/>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600">
                <a:solidFill>
                  <a:schemeClr val="lt1"/>
                </a:solidFill>
                <a:latin typeface="Calibri"/>
                <a:ea typeface="Calibri"/>
                <a:cs typeface="Calibri"/>
                <a:sym typeface="Calibri"/>
              </a:rPr>
              <a:t>#13 Answer</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