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A4FA24B-AAFB-4EDE-B419-883D215ACBC1}">
  <a:tblStyle styleId="{1A4FA24B-AAFB-4EDE-B419-883D215ACBC1}"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9" name="Google Shape;119;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1" name="Google Shape;13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1" name="Google Shape;14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7" name="Google Shape;15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6" name="Google Shape;16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1" name="Google Shape;18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0" name="Google Shape;190;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01" name="Google Shape;201;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10" name="Google Shape;21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20" name="Google Shape;22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29" name="Google Shape;229;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0" name="Google Shape;24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9" name="Google Shape;249;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0" name="Google Shape;260;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6 -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J</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8.png"/><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9.png"/><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5.png"/><Relationship Id="rId5"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2098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6 - Target J</a:t>
            </a:r>
            <a:endParaRPr/>
          </a:p>
        </p:txBody>
      </p:sp>
      <p:sp>
        <p:nvSpPr>
          <p:cNvPr id="91" name="Google Shape;91;p13"/>
          <p:cNvSpPr txBox="1"/>
          <p:nvPr>
            <p:ph idx="1" type="subTitle"/>
          </p:nvPr>
        </p:nvSpPr>
        <p:spPr>
          <a:xfrm>
            <a:off x="1219200" y="4495800"/>
            <a:ext cx="6705600" cy="609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Summarize and describe distributions.</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nvSpPr>
        <p:spPr>
          <a:xfrm>
            <a:off x="476250" y="1428750"/>
            <a:ext cx="8153400" cy="3108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Consider this data set.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Click above the number line to create a dot plot for the data set.</a:t>
            </a:r>
            <a:endParaRPr b="0" i="0" sz="1400" u="none" cap="none" strike="noStrike">
              <a:solidFill>
                <a:srgbClr val="000000"/>
              </a:solidFill>
              <a:latin typeface="Arial"/>
              <a:ea typeface="Arial"/>
              <a:cs typeface="Arial"/>
              <a:sym typeface="Arial"/>
            </a:endParaRPr>
          </a:p>
        </p:txBody>
      </p:sp>
      <p:pic>
        <p:nvPicPr>
          <p:cNvPr id="101" name="Google Shape;101;p14"/>
          <p:cNvPicPr preferRelativeResize="0"/>
          <p:nvPr/>
        </p:nvPicPr>
        <p:blipFill rotWithShape="1">
          <a:blip r:embed="rId3">
            <a:alphaModFix/>
          </a:blip>
          <a:srcRect b="0" l="0" r="0" t="0"/>
          <a:stretch/>
        </p:blipFill>
        <p:spPr>
          <a:xfrm>
            <a:off x="1200150" y="5599112"/>
            <a:ext cx="6705600" cy="1030287"/>
          </a:xfrm>
          <a:prstGeom prst="rect">
            <a:avLst/>
          </a:prstGeom>
          <a:noFill/>
          <a:ln>
            <a:noFill/>
          </a:ln>
        </p:spPr>
      </p:pic>
      <p:graphicFrame>
        <p:nvGraphicFramePr>
          <p:cNvPr id="102" name="Google Shape;102;p14"/>
          <p:cNvGraphicFramePr/>
          <p:nvPr/>
        </p:nvGraphicFramePr>
        <p:xfrm>
          <a:off x="3371850" y="1981200"/>
          <a:ext cx="3000000" cy="3000000"/>
        </p:xfrm>
        <a:graphic>
          <a:graphicData uri="http://schemas.openxmlformats.org/drawingml/2006/table">
            <a:tbl>
              <a:tblPr>
                <a:noFill/>
                <a:tableStyleId>{1A4FA24B-AAFB-4EDE-B419-883D215ACBC1}</a:tableStyleId>
              </a:tblPr>
              <a:tblGrid>
                <a:gridCol w="914400"/>
                <a:gridCol w="762000"/>
                <a:gridCol w="685800"/>
              </a:tblGrid>
              <a:tr h="457200">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11</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12</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8</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11</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8</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03" name="Google Shape;103;p14"/>
          <p:cNvGrpSpPr/>
          <p:nvPr/>
        </p:nvGrpSpPr>
        <p:grpSpPr>
          <a:xfrm>
            <a:off x="7259637" y="-30162"/>
            <a:ext cx="1939925" cy="1176337"/>
            <a:chOff x="7259637" y="-30162"/>
            <a:chExt cx="1939925" cy="1176337"/>
          </a:xfrm>
        </p:grpSpPr>
        <p:pic>
          <p:nvPicPr>
            <p:cNvPr id="104" name="Google Shape;104;p1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05" name="Google Shape;105;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06" name="Google Shape;106;p14"/>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5"/>
          <p:cNvSpPr txBox="1"/>
          <p:nvPr/>
        </p:nvSpPr>
        <p:spPr>
          <a:xfrm>
            <a:off x="457200" y="1524000"/>
            <a:ext cx="8458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correctly creates a dot plot to represent the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pic>
        <p:nvPicPr>
          <p:cNvPr id="113" name="Google Shape;113;p15"/>
          <p:cNvPicPr preferRelativeResize="0"/>
          <p:nvPr/>
        </p:nvPicPr>
        <p:blipFill rotWithShape="1">
          <a:blip r:embed="rId3">
            <a:alphaModFix/>
          </a:blip>
          <a:srcRect b="0" l="0" r="0" t="0"/>
          <a:stretch/>
        </p:blipFill>
        <p:spPr>
          <a:xfrm>
            <a:off x="1905000" y="2614612"/>
            <a:ext cx="4521200" cy="1590675"/>
          </a:xfrm>
          <a:prstGeom prst="rect">
            <a:avLst/>
          </a:prstGeom>
          <a:noFill/>
          <a:ln>
            <a:noFill/>
          </a:ln>
        </p:spPr>
      </p:pic>
      <p:grpSp>
        <p:nvGrpSpPr>
          <p:cNvPr id="114" name="Google Shape;114;p15"/>
          <p:cNvGrpSpPr/>
          <p:nvPr/>
        </p:nvGrpSpPr>
        <p:grpSpPr>
          <a:xfrm>
            <a:off x="6345237" y="-30162"/>
            <a:ext cx="2865437" cy="1116012"/>
            <a:chOff x="6345237" y="-30162"/>
            <a:chExt cx="2865437" cy="1116012"/>
          </a:xfrm>
        </p:grpSpPr>
        <p:pic>
          <p:nvPicPr>
            <p:cNvPr id="115" name="Google Shape;115;p15"/>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16" name="Google Shape;116;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6"/>
          <p:cNvSpPr txBox="1"/>
          <p:nvPr/>
        </p:nvSpPr>
        <p:spPr>
          <a:xfrm>
            <a:off x="609600" y="1143000"/>
            <a:ext cx="79248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Consider this data set.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Click within the graph area to create a histogram for the data set.</a:t>
            </a:r>
            <a:endParaRPr b="0" i="0" sz="1400" u="none" cap="none" strike="noStrike">
              <a:solidFill>
                <a:srgbClr val="000000"/>
              </a:solidFill>
              <a:latin typeface="Arial"/>
              <a:ea typeface="Arial"/>
              <a:cs typeface="Arial"/>
              <a:sym typeface="Arial"/>
            </a:endParaRPr>
          </a:p>
        </p:txBody>
      </p:sp>
      <p:graphicFrame>
        <p:nvGraphicFramePr>
          <p:cNvPr id="123" name="Google Shape;123;p16"/>
          <p:cNvGraphicFramePr/>
          <p:nvPr/>
        </p:nvGraphicFramePr>
        <p:xfrm>
          <a:off x="4343400" y="1246187"/>
          <a:ext cx="3000000" cy="3000000"/>
        </p:xfrm>
        <a:graphic>
          <a:graphicData uri="http://schemas.openxmlformats.org/drawingml/2006/table">
            <a:tbl>
              <a:tblPr>
                <a:noFill/>
                <a:tableStyleId>{1A4FA24B-AAFB-4EDE-B419-883D215ACBC1}</a:tableStyleId>
              </a:tblPr>
              <a:tblGrid>
                <a:gridCol w="914400"/>
                <a:gridCol w="762000"/>
                <a:gridCol w="685800"/>
              </a:tblGrid>
              <a:tr h="457200">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11</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12</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7</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4</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8</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24" name="Google Shape;124;p16"/>
          <p:cNvGrpSpPr/>
          <p:nvPr/>
        </p:nvGrpSpPr>
        <p:grpSpPr>
          <a:xfrm>
            <a:off x="7259637" y="-30162"/>
            <a:ext cx="1939925" cy="1176337"/>
            <a:chOff x="7259637" y="-30162"/>
            <a:chExt cx="1939925" cy="1176337"/>
          </a:xfrm>
        </p:grpSpPr>
        <p:pic>
          <p:nvPicPr>
            <p:cNvPr id="125" name="Google Shape;125;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26" name="Google Shape;126;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27" name="Google Shape;127;p16"/>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128" name="Google Shape;128;p16"/>
          <p:cNvPicPr preferRelativeResize="0"/>
          <p:nvPr/>
        </p:nvPicPr>
        <p:blipFill rotWithShape="1">
          <a:blip r:embed="rId5">
            <a:alphaModFix/>
          </a:blip>
          <a:srcRect b="0" l="0" r="0" t="0"/>
          <a:stretch/>
        </p:blipFill>
        <p:spPr>
          <a:xfrm>
            <a:off x="2847975" y="3429000"/>
            <a:ext cx="4467225" cy="3086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txBox="1"/>
          <p:nvPr/>
        </p:nvSpPr>
        <p:spPr>
          <a:xfrm>
            <a:off x="704850" y="1219200"/>
            <a:ext cx="77343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Student correctly creates a histogram to represent the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grpSp>
        <p:nvGrpSpPr>
          <p:cNvPr id="135" name="Google Shape;135;p17"/>
          <p:cNvGrpSpPr/>
          <p:nvPr/>
        </p:nvGrpSpPr>
        <p:grpSpPr>
          <a:xfrm>
            <a:off x="6345237" y="-30162"/>
            <a:ext cx="2865437" cy="1116012"/>
            <a:chOff x="6345237" y="-30162"/>
            <a:chExt cx="2865437" cy="1116012"/>
          </a:xfrm>
        </p:grpSpPr>
        <p:pic>
          <p:nvPicPr>
            <p:cNvPr id="136" name="Google Shape;136;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37" name="Google Shape;137;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pic>
        <p:nvPicPr>
          <p:cNvPr id="138" name="Google Shape;138;p17"/>
          <p:cNvPicPr preferRelativeResize="0"/>
          <p:nvPr/>
        </p:nvPicPr>
        <p:blipFill rotWithShape="1">
          <a:blip r:embed="rId4">
            <a:alphaModFix/>
          </a:blip>
          <a:srcRect b="0" l="0" r="0" t="0"/>
          <a:stretch/>
        </p:blipFill>
        <p:spPr>
          <a:xfrm>
            <a:off x="2490787" y="3048000"/>
            <a:ext cx="4162425" cy="2838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nvSpPr>
        <p:spPr>
          <a:xfrm>
            <a:off x="625475" y="990600"/>
            <a:ext cx="8001000" cy="4894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Consider this data set.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The vertical line segments represent the 1st quartile (1st Q), median and the 3rd quartile (3rd Q) of the data set. Drag each line segment to the correct location on the number line.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1st Q 	Median   3rd Q </a:t>
            </a:r>
            <a:endParaRPr b="0" i="0" sz="1400" u="none" cap="none" strike="noStrike">
              <a:solidFill>
                <a:srgbClr val="000000"/>
              </a:solidFill>
              <a:latin typeface="Arial"/>
              <a:ea typeface="Arial"/>
              <a:cs typeface="Arial"/>
              <a:sym typeface="Arial"/>
            </a:endParaRPr>
          </a:p>
        </p:txBody>
      </p:sp>
      <p:pic>
        <p:nvPicPr>
          <p:cNvPr id="145" name="Google Shape;145;p18"/>
          <p:cNvPicPr preferRelativeResize="0"/>
          <p:nvPr/>
        </p:nvPicPr>
        <p:blipFill rotWithShape="1">
          <a:blip r:embed="rId3">
            <a:alphaModFix/>
          </a:blip>
          <a:srcRect b="0" l="0" r="0" t="0"/>
          <a:stretch/>
        </p:blipFill>
        <p:spPr>
          <a:xfrm>
            <a:off x="3810000" y="4573587"/>
            <a:ext cx="4937125" cy="758825"/>
          </a:xfrm>
          <a:prstGeom prst="rect">
            <a:avLst/>
          </a:prstGeom>
          <a:noFill/>
          <a:ln>
            <a:noFill/>
          </a:ln>
        </p:spPr>
      </p:pic>
      <p:graphicFrame>
        <p:nvGraphicFramePr>
          <p:cNvPr id="146" name="Google Shape;146;p18"/>
          <p:cNvGraphicFramePr/>
          <p:nvPr/>
        </p:nvGraphicFramePr>
        <p:xfrm>
          <a:off x="4343400" y="1082675"/>
          <a:ext cx="3000000" cy="3000000"/>
        </p:xfrm>
        <a:graphic>
          <a:graphicData uri="http://schemas.openxmlformats.org/drawingml/2006/table">
            <a:tbl>
              <a:tblPr>
                <a:noFill/>
                <a:tableStyleId>{1A4FA24B-AAFB-4EDE-B419-883D215ACBC1}</a:tableStyleId>
              </a:tblPr>
              <a:tblGrid>
                <a:gridCol w="914400"/>
                <a:gridCol w="762000"/>
                <a:gridCol w="68580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10</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11</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12</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5275">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9</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15</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9</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6875">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7</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4</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8</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47" name="Google Shape;147;p18"/>
          <p:cNvGrpSpPr/>
          <p:nvPr/>
        </p:nvGrpSpPr>
        <p:grpSpPr>
          <a:xfrm>
            <a:off x="914400" y="4221162"/>
            <a:ext cx="2330450" cy="1066800"/>
            <a:chOff x="0" y="0"/>
            <a:chExt cx="2147483646" cy="2147483647"/>
          </a:xfrm>
        </p:grpSpPr>
        <p:sp>
          <p:nvSpPr>
            <p:cNvPr id="148" name="Google Shape;148;p18"/>
            <p:cNvSpPr txBox="1"/>
            <p:nvPr/>
          </p:nvSpPr>
          <p:spPr>
            <a:xfrm>
              <a:off x="0" y="0"/>
              <a:ext cx="70217597" cy="2147483647"/>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 name="Google Shape;149;p18"/>
            <p:cNvSpPr txBox="1"/>
            <p:nvPr/>
          </p:nvSpPr>
          <p:spPr>
            <a:xfrm>
              <a:off x="2077266049" y="0"/>
              <a:ext cx="70217597" cy="2147483647"/>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 name="Google Shape;150;p18"/>
            <p:cNvSpPr txBox="1"/>
            <p:nvPr/>
          </p:nvSpPr>
          <p:spPr>
            <a:xfrm>
              <a:off x="968415954" y="0"/>
              <a:ext cx="42423535" cy="2147483647"/>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51" name="Google Shape;151;p18"/>
          <p:cNvGrpSpPr/>
          <p:nvPr/>
        </p:nvGrpSpPr>
        <p:grpSpPr>
          <a:xfrm>
            <a:off x="7259637" y="-30162"/>
            <a:ext cx="1939925" cy="1176337"/>
            <a:chOff x="7259637" y="-30162"/>
            <a:chExt cx="1939925" cy="1176337"/>
          </a:xfrm>
        </p:grpSpPr>
        <p:pic>
          <p:nvPicPr>
            <p:cNvPr id="152" name="Google Shape;152;p1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53" name="Google Shape;153;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54" name="Google Shape;154;p18"/>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9"/>
          <p:cNvSpPr txBox="1"/>
          <p:nvPr/>
        </p:nvSpPr>
        <p:spPr>
          <a:xfrm>
            <a:off x="381000" y="1371600"/>
            <a:ext cx="83820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Student places the three line segments in the correct locations on the number line.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a:t>
            </a:r>
            <a:r>
              <a:rPr b="0" baseline="30000" i="0" lang="en-US" sz="2800" u="none" cap="none" strike="noStrike">
                <a:solidFill>
                  <a:schemeClr val="dk1"/>
                </a:solidFill>
                <a:latin typeface="Calibri"/>
                <a:ea typeface="Calibri"/>
                <a:cs typeface="Calibri"/>
                <a:sym typeface="Calibri"/>
              </a:rPr>
              <a:t>st</a:t>
            </a:r>
            <a:r>
              <a:rPr b="0" i="0" lang="en-US" sz="2800" u="none" cap="none" strike="noStrike">
                <a:solidFill>
                  <a:schemeClr val="dk1"/>
                </a:solidFill>
                <a:latin typeface="Calibri"/>
                <a:ea typeface="Calibri"/>
                <a:cs typeface="Calibri"/>
                <a:sym typeface="Calibri"/>
              </a:rPr>
              <a:t> Q = 7.5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Median = 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3</a:t>
            </a:r>
            <a:r>
              <a:rPr b="0" baseline="30000" i="0" lang="en-US" sz="2800" u="none" cap="none" strike="noStrike">
                <a:solidFill>
                  <a:schemeClr val="dk1"/>
                </a:solidFill>
                <a:latin typeface="Calibri"/>
                <a:ea typeface="Calibri"/>
                <a:cs typeface="Calibri"/>
                <a:sym typeface="Calibri"/>
              </a:rPr>
              <a:t>rd</a:t>
            </a:r>
            <a:r>
              <a:rPr b="0" i="0" lang="en-US" sz="2800" u="none" cap="none" strike="noStrike">
                <a:solidFill>
                  <a:schemeClr val="dk1"/>
                </a:solidFill>
                <a:latin typeface="Calibri"/>
                <a:ea typeface="Calibri"/>
                <a:cs typeface="Calibri"/>
                <a:sym typeface="Calibri"/>
              </a:rPr>
              <a:t> Q = 11.5</a:t>
            </a:r>
            <a:endParaRPr b="0" i="0" sz="1400" u="none" cap="none" strike="noStrike">
              <a:solidFill>
                <a:srgbClr val="000000"/>
              </a:solidFill>
              <a:latin typeface="Arial"/>
              <a:ea typeface="Arial"/>
              <a:cs typeface="Arial"/>
              <a:sym typeface="Arial"/>
            </a:endParaRPr>
          </a:p>
        </p:txBody>
      </p:sp>
      <p:grpSp>
        <p:nvGrpSpPr>
          <p:cNvPr id="161" name="Google Shape;161;p19"/>
          <p:cNvGrpSpPr/>
          <p:nvPr/>
        </p:nvGrpSpPr>
        <p:grpSpPr>
          <a:xfrm>
            <a:off x="6345237" y="-30162"/>
            <a:ext cx="2865437" cy="1116012"/>
            <a:chOff x="6345237" y="-30162"/>
            <a:chExt cx="2865437" cy="1116012"/>
          </a:xfrm>
        </p:grpSpPr>
        <p:pic>
          <p:nvPicPr>
            <p:cNvPr id="162" name="Google Shape;162;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3" name="Google Shape;163;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0"/>
          <p:cNvSpPr txBox="1"/>
          <p:nvPr/>
        </p:nvSpPr>
        <p:spPr>
          <a:xfrm>
            <a:off x="625475" y="990600"/>
            <a:ext cx="8001000" cy="30464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The ages of 9 students in a summer camp are shown in this frequency table.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Which box plot correctly displays the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data shown in the table?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pSp>
        <p:nvGrpSpPr>
          <p:cNvPr id="170" name="Google Shape;170;p20"/>
          <p:cNvGrpSpPr/>
          <p:nvPr/>
        </p:nvGrpSpPr>
        <p:grpSpPr>
          <a:xfrm>
            <a:off x="7259637" y="-30162"/>
            <a:ext cx="1939925" cy="1176337"/>
            <a:chOff x="7259637" y="-30162"/>
            <a:chExt cx="1939925" cy="1176337"/>
          </a:xfrm>
        </p:grpSpPr>
        <p:pic>
          <p:nvPicPr>
            <p:cNvPr id="171" name="Google Shape;171;p2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72" name="Google Shape;172;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73" name="Google Shape;173;p20"/>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174" name="Google Shape;174;p20"/>
          <p:cNvPicPr preferRelativeResize="0"/>
          <p:nvPr/>
        </p:nvPicPr>
        <p:blipFill rotWithShape="1">
          <a:blip r:embed="rId5">
            <a:alphaModFix/>
          </a:blip>
          <a:srcRect b="0" l="0" r="0" t="0"/>
          <a:stretch/>
        </p:blipFill>
        <p:spPr>
          <a:xfrm>
            <a:off x="6096000" y="1404937"/>
            <a:ext cx="1860550" cy="1219200"/>
          </a:xfrm>
          <a:prstGeom prst="rect">
            <a:avLst/>
          </a:prstGeom>
          <a:noFill/>
          <a:ln>
            <a:noFill/>
          </a:ln>
        </p:spPr>
      </p:pic>
      <p:pic>
        <p:nvPicPr>
          <p:cNvPr id="175" name="Google Shape;175;p20"/>
          <p:cNvPicPr preferRelativeResize="0"/>
          <p:nvPr/>
        </p:nvPicPr>
        <p:blipFill rotWithShape="1">
          <a:blip r:embed="rId6">
            <a:alphaModFix/>
          </a:blip>
          <a:srcRect b="0" l="0" r="0" t="0"/>
          <a:stretch/>
        </p:blipFill>
        <p:spPr>
          <a:xfrm>
            <a:off x="631825" y="3124200"/>
            <a:ext cx="2695575" cy="1276350"/>
          </a:xfrm>
          <a:prstGeom prst="rect">
            <a:avLst/>
          </a:prstGeom>
          <a:noFill/>
          <a:ln>
            <a:noFill/>
          </a:ln>
        </p:spPr>
      </p:pic>
      <p:pic>
        <p:nvPicPr>
          <p:cNvPr id="176" name="Google Shape;176;p20"/>
          <p:cNvPicPr preferRelativeResize="0"/>
          <p:nvPr/>
        </p:nvPicPr>
        <p:blipFill rotWithShape="1">
          <a:blip r:embed="rId7">
            <a:alphaModFix/>
          </a:blip>
          <a:srcRect b="0" l="0" r="0" t="0"/>
          <a:stretch/>
        </p:blipFill>
        <p:spPr>
          <a:xfrm>
            <a:off x="693737" y="4953000"/>
            <a:ext cx="2638425" cy="1266825"/>
          </a:xfrm>
          <a:prstGeom prst="rect">
            <a:avLst/>
          </a:prstGeom>
          <a:noFill/>
          <a:ln>
            <a:noFill/>
          </a:ln>
        </p:spPr>
      </p:pic>
      <p:pic>
        <p:nvPicPr>
          <p:cNvPr id="177" name="Google Shape;177;p20"/>
          <p:cNvPicPr preferRelativeResize="0"/>
          <p:nvPr/>
        </p:nvPicPr>
        <p:blipFill rotWithShape="1">
          <a:blip r:embed="rId8">
            <a:alphaModFix/>
          </a:blip>
          <a:srcRect b="0" l="0" r="0" t="0"/>
          <a:stretch/>
        </p:blipFill>
        <p:spPr>
          <a:xfrm>
            <a:off x="4876800" y="3133725"/>
            <a:ext cx="2600325" cy="1266825"/>
          </a:xfrm>
          <a:prstGeom prst="rect">
            <a:avLst/>
          </a:prstGeom>
          <a:noFill/>
          <a:ln>
            <a:noFill/>
          </a:ln>
        </p:spPr>
      </p:pic>
      <p:pic>
        <p:nvPicPr>
          <p:cNvPr id="178" name="Google Shape;178;p20"/>
          <p:cNvPicPr preferRelativeResize="0"/>
          <p:nvPr/>
        </p:nvPicPr>
        <p:blipFill rotWithShape="1">
          <a:blip r:embed="rId9">
            <a:alphaModFix/>
          </a:blip>
          <a:srcRect b="0" l="0" r="0" t="0"/>
          <a:stretch/>
        </p:blipFill>
        <p:spPr>
          <a:xfrm>
            <a:off x="4806950" y="4724400"/>
            <a:ext cx="2705100" cy="1390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1"/>
          <p:cNvSpPr txBox="1"/>
          <p:nvPr/>
        </p:nvSpPr>
        <p:spPr>
          <a:xfrm>
            <a:off x="457200" y="12954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selects the correct box plot.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185" name="Google Shape;185;p21"/>
          <p:cNvGrpSpPr/>
          <p:nvPr/>
        </p:nvGrpSpPr>
        <p:grpSpPr>
          <a:xfrm>
            <a:off x="6345237" y="-30162"/>
            <a:ext cx="2865437" cy="1116012"/>
            <a:chOff x="6345237" y="-30162"/>
            <a:chExt cx="2865437" cy="1116012"/>
          </a:xfrm>
        </p:grpSpPr>
        <p:pic>
          <p:nvPicPr>
            <p:cNvPr id="186" name="Google Shape;186;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7" name="Google Shape;187;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2"/>
          <p:cNvSpPr txBox="1"/>
          <p:nvPr/>
        </p:nvSpPr>
        <p:spPr>
          <a:xfrm>
            <a:off x="571500" y="1196975"/>
            <a:ext cx="78105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Ted surveyed his neighbors to see how much money they spent on gasoline each week. The results are shown in the dot plot. Enter the total number of people Ted surveyed.</a:t>
            </a:r>
            <a:endParaRPr b="0" i="0" sz="1400" u="none" cap="none" strike="noStrike">
              <a:solidFill>
                <a:srgbClr val="000000"/>
              </a:solidFill>
              <a:latin typeface="Arial"/>
              <a:ea typeface="Arial"/>
              <a:cs typeface="Arial"/>
              <a:sym typeface="Arial"/>
            </a:endParaRPr>
          </a:p>
        </p:txBody>
      </p:sp>
      <p:pic>
        <p:nvPicPr>
          <p:cNvPr id="194" name="Google Shape;194;p22"/>
          <p:cNvPicPr preferRelativeResize="0"/>
          <p:nvPr/>
        </p:nvPicPr>
        <p:blipFill rotWithShape="1">
          <a:blip r:embed="rId3">
            <a:alphaModFix/>
          </a:blip>
          <a:srcRect b="0" l="0" r="0" t="0"/>
          <a:stretch/>
        </p:blipFill>
        <p:spPr>
          <a:xfrm>
            <a:off x="838200" y="3276600"/>
            <a:ext cx="7715250" cy="2820987"/>
          </a:xfrm>
          <a:prstGeom prst="rect">
            <a:avLst/>
          </a:prstGeom>
          <a:noFill/>
          <a:ln>
            <a:noFill/>
          </a:ln>
        </p:spPr>
      </p:pic>
      <p:grpSp>
        <p:nvGrpSpPr>
          <p:cNvPr id="195" name="Google Shape;195;p22"/>
          <p:cNvGrpSpPr/>
          <p:nvPr/>
        </p:nvGrpSpPr>
        <p:grpSpPr>
          <a:xfrm>
            <a:off x="7259637" y="-30162"/>
            <a:ext cx="1939925" cy="1176337"/>
            <a:chOff x="7259637" y="-30162"/>
            <a:chExt cx="1939925" cy="1176337"/>
          </a:xfrm>
        </p:grpSpPr>
        <p:pic>
          <p:nvPicPr>
            <p:cNvPr id="196" name="Google Shape;196;p2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97" name="Google Shape;197;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98" name="Google Shape;198;p22"/>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3"/>
          <p:cNvSpPr txBox="1"/>
          <p:nvPr/>
        </p:nvSpPr>
        <p:spPr>
          <a:xfrm>
            <a:off x="457200" y="12954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Student enters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11</a:t>
            </a:r>
            <a:endParaRPr b="0" i="0" sz="1400" u="none" cap="none" strike="noStrike">
              <a:solidFill>
                <a:srgbClr val="000000"/>
              </a:solidFill>
              <a:latin typeface="Arial"/>
              <a:ea typeface="Arial"/>
              <a:cs typeface="Arial"/>
              <a:sym typeface="Arial"/>
            </a:endParaRPr>
          </a:p>
        </p:txBody>
      </p:sp>
      <p:grpSp>
        <p:nvGrpSpPr>
          <p:cNvPr id="205" name="Google Shape;205;p23"/>
          <p:cNvGrpSpPr/>
          <p:nvPr/>
        </p:nvGrpSpPr>
        <p:grpSpPr>
          <a:xfrm>
            <a:off x="6345237" y="-30162"/>
            <a:ext cx="2865437" cy="1116012"/>
            <a:chOff x="6345237" y="-30162"/>
            <a:chExt cx="2865437" cy="1116012"/>
          </a:xfrm>
        </p:grpSpPr>
        <p:pic>
          <p:nvPicPr>
            <p:cNvPr id="206" name="Google Shape;206;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7" name="Google Shape;207;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4"/>
          <p:cNvSpPr txBox="1"/>
          <p:nvPr/>
        </p:nvSpPr>
        <p:spPr>
          <a:xfrm>
            <a:off x="501650" y="1692275"/>
            <a:ext cx="8196262" cy="3108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Judy surveyed her friends to see how many minutes they studied for their math test last evening. The results are in this list.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10, 15, 20, 15, 35, 25, 20, 30, 25</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a:t>
            </a:r>
            <a:r>
              <a:rPr b="1" i="0" lang="en-US" sz="2800" u="none" cap="none" strike="noStrike">
                <a:solidFill>
                  <a:schemeClr val="dk1"/>
                </a:solidFill>
                <a:latin typeface="Calibri"/>
                <a:ea typeface="Calibri"/>
                <a:cs typeface="Calibri"/>
                <a:sym typeface="Calibri"/>
              </a:rPr>
              <a:t>mean </a:t>
            </a:r>
            <a:r>
              <a:rPr b="0" i="0" lang="en-US" sz="2800" u="none" cap="none" strike="noStrike">
                <a:solidFill>
                  <a:schemeClr val="dk1"/>
                </a:solidFill>
                <a:latin typeface="Calibri"/>
                <a:ea typeface="Calibri"/>
                <a:cs typeface="Calibri"/>
                <a:sym typeface="Calibri"/>
              </a:rPr>
              <a:t>of the data.</a:t>
            </a:r>
            <a:endParaRPr b="0" i="0" sz="1400" u="none" cap="none" strike="noStrike">
              <a:solidFill>
                <a:srgbClr val="000000"/>
              </a:solidFill>
              <a:latin typeface="Arial"/>
              <a:ea typeface="Arial"/>
              <a:cs typeface="Arial"/>
              <a:sym typeface="Arial"/>
            </a:endParaRPr>
          </a:p>
        </p:txBody>
      </p:sp>
      <p:grpSp>
        <p:nvGrpSpPr>
          <p:cNvPr id="214" name="Google Shape;214;p24"/>
          <p:cNvGrpSpPr/>
          <p:nvPr/>
        </p:nvGrpSpPr>
        <p:grpSpPr>
          <a:xfrm>
            <a:off x="7259637" y="-30162"/>
            <a:ext cx="1939925" cy="1176337"/>
            <a:chOff x="7259637" y="-30162"/>
            <a:chExt cx="1939925" cy="1176337"/>
          </a:xfrm>
        </p:grpSpPr>
        <p:pic>
          <p:nvPicPr>
            <p:cNvPr id="215" name="Google Shape;215;p2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16" name="Google Shape;216;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17" name="Google Shape;217;p24"/>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5"/>
          <p:cNvSpPr txBox="1"/>
          <p:nvPr/>
        </p:nvSpPr>
        <p:spPr>
          <a:xfrm>
            <a:off x="762000" y="1295400"/>
            <a:ext cx="79248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Student gives the correct mean of the data. Students answers should be within an acceptable range.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21.6– 22</a:t>
            </a:r>
            <a:endParaRPr b="0" i="0" sz="1400" u="none" cap="none" strike="noStrike">
              <a:solidFill>
                <a:srgbClr val="000000"/>
              </a:solidFill>
              <a:latin typeface="Arial"/>
              <a:ea typeface="Arial"/>
              <a:cs typeface="Arial"/>
              <a:sym typeface="Arial"/>
            </a:endParaRPr>
          </a:p>
        </p:txBody>
      </p:sp>
      <p:grpSp>
        <p:nvGrpSpPr>
          <p:cNvPr id="224" name="Google Shape;224;p25"/>
          <p:cNvGrpSpPr/>
          <p:nvPr/>
        </p:nvGrpSpPr>
        <p:grpSpPr>
          <a:xfrm>
            <a:off x="6345237" y="-30162"/>
            <a:ext cx="2865437" cy="1116012"/>
            <a:chOff x="6345237" y="-30162"/>
            <a:chExt cx="2865437" cy="1116012"/>
          </a:xfrm>
        </p:grpSpPr>
        <p:pic>
          <p:nvPicPr>
            <p:cNvPr id="225" name="Google Shape;225;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26" name="Google Shape;226;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6"/>
          <p:cNvSpPr txBox="1"/>
          <p:nvPr/>
        </p:nvSpPr>
        <p:spPr>
          <a:xfrm>
            <a:off x="571500" y="1196975"/>
            <a:ext cx="78105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Avery surveyed her friends to see how many minutes they studied for their math test last evening. The results are shown in the frequency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a:t>
            </a:r>
            <a:r>
              <a:rPr b="1" i="0" lang="en-US" sz="2800" u="none" cap="none" strike="noStrike">
                <a:solidFill>
                  <a:schemeClr val="dk1"/>
                </a:solidFill>
                <a:latin typeface="Calibri"/>
                <a:ea typeface="Calibri"/>
                <a:cs typeface="Calibri"/>
                <a:sym typeface="Calibri"/>
              </a:rPr>
              <a:t>median</a:t>
            </a:r>
            <a:r>
              <a:rPr b="0" i="0" lang="en-US" sz="2800" u="none" cap="none" strike="noStrike">
                <a:solidFill>
                  <a:schemeClr val="dk1"/>
                </a:solidFill>
                <a:latin typeface="Calibri"/>
                <a:ea typeface="Calibri"/>
                <a:cs typeface="Calibri"/>
                <a:sym typeface="Calibri"/>
              </a:rPr>
              <a:t> of the data.</a:t>
            </a:r>
            <a:endParaRPr b="0" i="0" sz="1400" u="none" cap="none" strike="noStrike">
              <a:solidFill>
                <a:srgbClr val="000000"/>
              </a:solidFill>
              <a:latin typeface="Arial"/>
              <a:ea typeface="Arial"/>
              <a:cs typeface="Arial"/>
              <a:sym typeface="Arial"/>
            </a:endParaRPr>
          </a:p>
        </p:txBody>
      </p:sp>
      <p:grpSp>
        <p:nvGrpSpPr>
          <p:cNvPr id="233" name="Google Shape;233;p26"/>
          <p:cNvGrpSpPr/>
          <p:nvPr/>
        </p:nvGrpSpPr>
        <p:grpSpPr>
          <a:xfrm>
            <a:off x="7259637" y="-30162"/>
            <a:ext cx="1939925" cy="1176337"/>
            <a:chOff x="7259637" y="-30162"/>
            <a:chExt cx="1939925" cy="1176337"/>
          </a:xfrm>
        </p:grpSpPr>
        <p:pic>
          <p:nvPicPr>
            <p:cNvPr id="234" name="Google Shape;234;p2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35" name="Google Shape;235;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36" name="Google Shape;236;p26"/>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237" name="Google Shape;237;p26"/>
          <p:cNvPicPr preferRelativeResize="0"/>
          <p:nvPr/>
        </p:nvPicPr>
        <p:blipFill rotWithShape="1">
          <a:blip r:embed="rId5">
            <a:alphaModFix/>
          </a:blip>
          <a:srcRect b="0" l="0" r="0" t="0"/>
          <a:stretch/>
        </p:blipFill>
        <p:spPr>
          <a:xfrm>
            <a:off x="3252787" y="2895600"/>
            <a:ext cx="2638425" cy="2133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nvSpPr>
        <p:spPr>
          <a:xfrm>
            <a:off x="762000" y="12954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gives the correct median of the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20</a:t>
            </a:r>
            <a:endParaRPr b="0" i="0" sz="1400" u="none" cap="none" strike="noStrike">
              <a:solidFill>
                <a:srgbClr val="000000"/>
              </a:solidFill>
              <a:latin typeface="Arial"/>
              <a:ea typeface="Arial"/>
              <a:cs typeface="Arial"/>
              <a:sym typeface="Arial"/>
            </a:endParaRPr>
          </a:p>
        </p:txBody>
      </p:sp>
      <p:grpSp>
        <p:nvGrpSpPr>
          <p:cNvPr id="244" name="Google Shape;244;p27"/>
          <p:cNvGrpSpPr/>
          <p:nvPr/>
        </p:nvGrpSpPr>
        <p:grpSpPr>
          <a:xfrm>
            <a:off x="6345237" y="-30162"/>
            <a:ext cx="2865437" cy="1116012"/>
            <a:chOff x="6345237" y="-30162"/>
            <a:chExt cx="2865437" cy="1116012"/>
          </a:xfrm>
        </p:grpSpPr>
        <p:pic>
          <p:nvPicPr>
            <p:cNvPr id="245" name="Google Shape;245;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46" name="Google Shape;246;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8"/>
          <p:cNvSpPr txBox="1"/>
          <p:nvPr/>
        </p:nvSpPr>
        <p:spPr>
          <a:xfrm>
            <a:off x="571500" y="1196975"/>
            <a:ext cx="78105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Avery surveyed her friends to see how many minutes they studied for their math test last evening. The results are shown in the frequency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a:t>
            </a:r>
            <a:r>
              <a:rPr b="1" i="0" lang="en-US" sz="2800" u="none" cap="none" strike="noStrike">
                <a:solidFill>
                  <a:schemeClr val="dk1"/>
                </a:solidFill>
                <a:latin typeface="Calibri"/>
                <a:ea typeface="Calibri"/>
                <a:cs typeface="Calibri"/>
                <a:sym typeface="Calibri"/>
              </a:rPr>
              <a:t>interquartile range</a:t>
            </a:r>
            <a:r>
              <a:rPr b="0" i="0" lang="en-US" sz="2800" u="none" cap="none" strike="noStrike">
                <a:solidFill>
                  <a:schemeClr val="dk1"/>
                </a:solidFill>
                <a:latin typeface="Calibri"/>
                <a:ea typeface="Calibri"/>
                <a:cs typeface="Calibri"/>
                <a:sym typeface="Calibri"/>
              </a:rPr>
              <a:t> of the data.</a:t>
            </a:r>
            <a:endParaRPr b="0" i="0" sz="1400" u="none" cap="none" strike="noStrike">
              <a:solidFill>
                <a:srgbClr val="000000"/>
              </a:solidFill>
              <a:latin typeface="Arial"/>
              <a:ea typeface="Arial"/>
              <a:cs typeface="Arial"/>
              <a:sym typeface="Arial"/>
            </a:endParaRPr>
          </a:p>
        </p:txBody>
      </p:sp>
      <p:grpSp>
        <p:nvGrpSpPr>
          <p:cNvPr id="253" name="Google Shape;253;p28"/>
          <p:cNvGrpSpPr/>
          <p:nvPr/>
        </p:nvGrpSpPr>
        <p:grpSpPr>
          <a:xfrm>
            <a:off x="7259637" y="-30162"/>
            <a:ext cx="1939925" cy="1176337"/>
            <a:chOff x="7259637" y="-30162"/>
            <a:chExt cx="1939925" cy="1176337"/>
          </a:xfrm>
        </p:grpSpPr>
        <p:pic>
          <p:nvPicPr>
            <p:cNvPr id="254" name="Google Shape;254;p2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55" name="Google Shape;255;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56" name="Google Shape;256;p28"/>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257" name="Google Shape;257;p28"/>
          <p:cNvPicPr preferRelativeResize="0"/>
          <p:nvPr/>
        </p:nvPicPr>
        <p:blipFill rotWithShape="1">
          <a:blip r:embed="rId5">
            <a:alphaModFix/>
          </a:blip>
          <a:srcRect b="0" l="0" r="0" t="0"/>
          <a:stretch/>
        </p:blipFill>
        <p:spPr>
          <a:xfrm>
            <a:off x="3252787" y="2895600"/>
            <a:ext cx="2638425" cy="2133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9"/>
          <p:cNvSpPr txBox="1"/>
          <p:nvPr/>
        </p:nvSpPr>
        <p:spPr>
          <a:xfrm>
            <a:off x="762000" y="12954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gives the correct interquartile range of the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nvGrpSpPr>
          <p:cNvPr id="264" name="Google Shape;264;p29"/>
          <p:cNvGrpSpPr/>
          <p:nvPr/>
        </p:nvGrpSpPr>
        <p:grpSpPr>
          <a:xfrm>
            <a:off x="6345237" y="-30162"/>
            <a:ext cx="2865437" cy="1116012"/>
            <a:chOff x="6345237" y="-30162"/>
            <a:chExt cx="2865437" cy="1116012"/>
          </a:xfrm>
        </p:grpSpPr>
        <p:pic>
          <p:nvPicPr>
            <p:cNvPr id="265" name="Google Shape;265;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66" name="Google Shape;266;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