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86EB9D55-0DB3-4238-8012-CEBF141678C6}">
  <a:tblStyle styleId="{86EB9D55-0DB3-4238-8012-CEBF141678C6}" styleName="Table_0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5" Type="http://schemas.openxmlformats.org/officeDocument/2006/relationships/slide" Target="slides/slide19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87" name="Google Shape;87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8" name="Google Shape;88;p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97" name="Google Shape;9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8" name="Google Shape;98;p2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07" name="Google Shape;10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8" name="Google Shape;108;p3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16" name="Google Shape;11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7" name="Google Shape;117;p4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30" name="Google Shape;130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1" name="Google Shape;131;p5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39" name="Google Shape;13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0" name="Google Shape;140;p6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2" name="Google Shape;152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60" name="Google Shape;16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1" name="Google Shape;161;p8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2" name="Google Shape;172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80" name="Google Shape;180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1" name="Google Shape;181;p10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91" name="Google Shape;191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2" name="Google Shape;192;p1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0" name="Google Shape;200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0" name="Google Shape;210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8" name="Google Shape;218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8" name="Google Shape;228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6" name="Google Shape;236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6" name="Google Shape;246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4" name="Google Shape;254;p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4" name="Google Shape;264;p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9" name="Google Shape;19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7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47" name="Google Shape;47;p7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48" name="Google Shape;48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4" name="Google Shape;54;p8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5" name="Google Shape;55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0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6" name="Google Shape;66;p10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7" name="Google Shape;67;p10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8" name="Google Shape;68;p10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5" name="Google Shape;75;p1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6" name="Google Shape;76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82" name="Google Shape;82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1"/>
          <p:cNvSpPr/>
          <p:nvPr/>
        </p:nvSpPr>
        <p:spPr>
          <a:xfrm>
            <a:off x="0" y="0"/>
            <a:ext cx="2517775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Grade 6 - Claim 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Target 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www.ccssmathactivities.com/" TargetMode="External"/><Relationship Id="rId4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8.png"/><Relationship Id="rId6" Type="http://schemas.openxmlformats.org/officeDocument/2006/relationships/image" Target="../media/image10.png"/><Relationship Id="rId7" Type="http://schemas.openxmlformats.org/officeDocument/2006/relationships/image" Target="../media/image7.png"/><Relationship Id="rId8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7.png"/><Relationship Id="rId4" Type="http://schemas.openxmlformats.org/officeDocument/2006/relationships/image" Target="../media/image2.png"/><Relationship Id="rId5" Type="http://schemas.openxmlformats.org/officeDocument/2006/relationships/image" Target="../media/image1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4.png"/><Relationship Id="rId4" Type="http://schemas.openxmlformats.org/officeDocument/2006/relationships/image" Target="../media/image7.png"/><Relationship Id="rId5" Type="http://schemas.openxmlformats.org/officeDocument/2006/relationships/image" Target="../media/image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3"/>
          <p:cNvSpPr txBox="1"/>
          <p:nvPr>
            <p:ph type="ctrTitle"/>
          </p:nvPr>
        </p:nvSpPr>
        <p:spPr>
          <a:xfrm>
            <a:off x="685800" y="1905000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Claim 1</a:t>
            </a:r>
            <a:b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Smarter Balanced Sample Items</a:t>
            </a:r>
            <a:b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Grade 6 - Target G</a:t>
            </a:r>
            <a:endParaRPr/>
          </a:p>
        </p:txBody>
      </p:sp>
      <p:sp>
        <p:nvSpPr>
          <p:cNvPr id="91" name="Google Shape;91;p13"/>
          <p:cNvSpPr txBox="1"/>
          <p:nvPr>
            <p:ph idx="1" type="subTitle"/>
          </p:nvPr>
        </p:nvSpPr>
        <p:spPr>
          <a:xfrm>
            <a:off x="1219200" y="4038600"/>
            <a:ext cx="6705600" cy="16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None/>
            </a:pPr>
            <a:r>
              <a:rPr b="1" i="0" lang="en-US" sz="320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Represent and analyze quantitative relationships between dependent and independent variables. 	</a:t>
            </a:r>
            <a:endParaRPr/>
          </a:p>
        </p:txBody>
      </p:sp>
      <p:sp>
        <p:nvSpPr>
          <p:cNvPr id="92" name="Google Shape;92;p13"/>
          <p:cNvSpPr txBox="1"/>
          <p:nvPr/>
        </p:nvSpPr>
        <p:spPr>
          <a:xfrm>
            <a:off x="519112" y="5959475"/>
            <a:ext cx="8104187" cy="784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Questions courtesy of the Smarter Balanced Assessment Consortium Item Specifications – Version 3.0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Slideshow organized by SMc Curriculum – </a:t>
            </a:r>
            <a:r>
              <a:rPr b="0" i="0" lang="en-US" sz="15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www.ccssmathactivities.com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mc logo1" id="93" name="Google Shape;93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98700" y="114300"/>
            <a:ext cx="4318000" cy="146367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3"/>
          <p:cNvSpPr/>
          <p:nvPr/>
        </p:nvSpPr>
        <p:spPr>
          <a:xfrm>
            <a:off x="76200" y="38100"/>
            <a:ext cx="2286000" cy="838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4"/>
          <p:cNvSpPr txBox="1"/>
          <p:nvPr/>
        </p:nvSpPr>
        <p:spPr>
          <a:xfrm>
            <a:off x="685800" y="1676400"/>
            <a:ext cx="7742237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Emily studies 40 minutes after lunch for a science exam. She studies 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more minutes that evening.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Enter an </a:t>
            </a: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equation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that represents the total number of minutes, 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Emily studies for the science exam.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1" name="Google Shape;101;p14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02" name="Google Shape;102;p1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3" name="Google Shape;103;p14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104" name="Google Shape;104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0423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5"/>
          <p:cNvSpPr txBox="1"/>
          <p:nvPr/>
        </p:nvSpPr>
        <p:spPr>
          <a:xfrm>
            <a:off x="762000" y="1524000"/>
            <a:ext cx="73152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Student gives a correct equation.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40 + 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= 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1" name="Google Shape;111;p15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12" name="Google Shape;112;p1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3" name="Google Shape;113;p1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6"/>
          <p:cNvSpPr txBox="1"/>
          <p:nvPr/>
        </p:nvSpPr>
        <p:spPr>
          <a:xfrm>
            <a:off x="611187" y="936625"/>
            <a:ext cx="7924800" cy="44624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Jack saves $6.00 each week. He started saving beginning with Week 1.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Let </a:t>
            </a:r>
            <a:r>
              <a:rPr b="0" i="1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 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represent the number of weeks that Jack saves.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Let </a:t>
            </a:r>
            <a:r>
              <a:rPr b="0" i="1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 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represent the total amount saved, in dollars.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Which graph shows the amount of money Jack saves over four weeks?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A.				B. 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C.				D.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0" name="Google Shape;120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90600" y="3286125"/>
            <a:ext cx="1554162" cy="16208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48200" y="3286125"/>
            <a:ext cx="1554162" cy="166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06475" y="5032375"/>
            <a:ext cx="1554162" cy="1597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648200" y="4911725"/>
            <a:ext cx="1554162" cy="17176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4" name="Google Shape;124;p16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25" name="Google Shape;125;p16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6" name="Google Shape;126;p16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#2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127" name="Google Shape;127;p1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50423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7"/>
          <p:cNvSpPr txBox="1"/>
          <p:nvPr/>
        </p:nvSpPr>
        <p:spPr>
          <a:xfrm>
            <a:off x="704850" y="1430337"/>
            <a:ext cx="77343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Student selects the correct graph.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4" name="Google Shape;134;p17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35" name="Google Shape;135;p1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6" name="Google Shape;136;p1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#2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8"/>
          <p:cNvSpPr txBox="1"/>
          <p:nvPr/>
        </p:nvSpPr>
        <p:spPr>
          <a:xfrm>
            <a:off x="381000" y="914400"/>
            <a:ext cx="4572000" cy="2678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Jack saves the same amount of money each week as shown in the table.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Let </a:t>
            </a:r>
            <a:r>
              <a:rPr b="0" i="1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 </a:t>
            </a: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represent the number of weeks that Jack saves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Let </a:t>
            </a:r>
            <a:r>
              <a:rPr b="0" i="1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 </a:t>
            </a: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represent the total amount saved, in dollars.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43" name="Google Shape;143;p18"/>
          <p:cNvGraphicFramePr/>
          <p:nvPr/>
        </p:nvGraphicFramePr>
        <p:xfrm>
          <a:off x="4953000" y="123031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{86EB9D55-0DB3-4238-8012-CEBF141678C6}</a:tableStyleId>
              </a:tblPr>
              <a:tblGrid>
                <a:gridCol w="1752600"/>
                <a:gridCol w="1905000"/>
              </a:tblGrid>
              <a:tr h="5794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b="1" i="0" lang="en-US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Number of Weeks 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b="1" i="1" lang="en-US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b="1" i="0" lang="en-US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Total Amount Saved 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b="1" i="1" lang="en-US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6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b="0" i="0" lang="en-US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b="0" i="0" lang="en-US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$ 6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6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b="0" i="0" lang="en-US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b="0" i="0" lang="en-US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$12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6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b="0" i="0" lang="en-US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b="0" i="0" lang="en-US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$18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6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b="0" i="0" lang="en-US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b="0" i="0" lang="en-US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$24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44" name="Google Shape;144;p18"/>
          <p:cNvSpPr txBox="1"/>
          <p:nvPr/>
        </p:nvSpPr>
        <p:spPr>
          <a:xfrm>
            <a:off x="381000" y="3513137"/>
            <a:ext cx="8229600" cy="8302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Determine whether each statement is true. Select True or False for each statement.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45" name="Google Shape;145;p18"/>
          <p:cNvGraphicFramePr/>
          <p:nvPr/>
        </p:nvGraphicFramePr>
        <p:xfrm>
          <a:off x="762000" y="44196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{86EB9D55-0DB3-4238-8012-CEBF141678C6}</a:tableStyleId>
              </a:tblPr>
              <a:tblGrid>
                <a:gridCol w="5867400"/>
                <a:gridCol w="838200"/>
                <a:gridCol w="914400"/>
              </a:tblGrid>
              <a:tr h="396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i="0" lang="en-U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Statement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i="0" lang="en-U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True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i="0" lang="en-U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False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39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The equation </a:t>
                      </a:r>
                      <a:r>
                        <a:rPr b="0" i="1" lang="en-US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</a:t>
                      </a: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= 6 + </a:t>
                      </a:r>
                      <a:r>
                        <a:rPr b="0" i="1" lang="en-US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</a:t>
                      </a: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represents the relationship between the number of weeks and the total amount saved.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6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The total amount saved is 6 times the number of weeks.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39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The number of weeks that Jack saves depends on the total amount of money Jack saves.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146" name="Google Shape;146;p18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47" name="Google Shape;147;p1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8" name="Google Shape;148;p18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#3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149" name="Google Shape;149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0423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9"/>
          <p:cNvSpPr txBox="1"/>
          <p:nvPr/>
        </p:nvSpPr>
        <p:spPr>
          <a:xfrm>
            <a:off x="266700" y="1417637"/>
            <a:ext cx="86106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Student correctly identifies each statement as being either true or false.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F, T, F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5" name="Google Shape;155;p19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56" name="Google Shape;156;p1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7" name="Google Shape;157;p19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#3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0"/>
          <p:cNvSpPr txBox="1"/>
          <p:nvPr/>
        </p:nvSpPr>
        <p:spPr>
          <a:xfrm>
            <a:off x="381000" y="969962"/>
            <a:ext cx="8229600" cy="30464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Jack saves the same amount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of money each week as shown in the graph.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1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represents the number of weeks that Jack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saves.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1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represents the total amount saved,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in dollars.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Determine whether each statement is true. Select True or False for each statement.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4" name="Google Shape;164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24600" y="1143000"/>
            <a:ext cx="2743200" cy="2135187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65" name="Google Shape;165;p20"/>
          <p:cNvGraphicFramePr/>
          <p:nvPr/>
        </p:nvGraphicFramePr>
        <p:xfrm>
          <a:off x="762000" y="414496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{86EB9D55-0DB3-4238-8012-CEBF141678C6}</a:tableStyleId>
              </a:tblPr>
              <a:tblGrid>
                <a:gridCol w="5867400"/>
                <a:gridCol w="838200"/>
                <a:gridCol w="914400"/>
              </a:tblGrid>
              <a:tr h="396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i="0" lang="en-U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Statement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i="0" lang="en-U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True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i="0" lang="en-U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False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Jack saved a total of $12 at the end of week 2.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39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The equation </a:t>
                      </a:r>
                      <a:r>
                        <a:rPr b="0" i="1" lang="en-US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</a:t>
                      </a: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= 6</a:t>
                      </a:r>
                      <a:r>
                        <a:rPr b="0" i="1" lang="en-US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</a:t>
                      </a: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represents the relationship between the number weeks and the total amount saved.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01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The total amount of money Jack saves depends on the number weeks that Jack saves.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166" name="Google Shape;166;p20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67" name="Google Shape;167;p2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8" name="Google Shape;168;p20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#4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169" name="Google Shape;169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50423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1"/>
          <p:cNvSpPr txBox="1"/>
          <p:nvPr/>
        </p:nvSpPr>
        <p:spPr>
          <a:xfrm>
            <a:off x="266700" y="1417637"/>
            <a:ext cx="86106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Student correctly identifies each statement as being either true or false.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T, T, T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5" name="Google Shape;175;p21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76" name="Google Shape;176;p2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7" name="Google Shape;177;p21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#4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2"/>
          <p:cNvSpPr txBox="1"/>
          <p:nvPr/>
        </p:nvSpPr>
        <p:spPr>
          <a:xfrm>
            <a:off x="571500" y="1196975"/>
            <a:ext cx="7848600" cy="5264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Jack saves the same amount of money each week as shown in the table.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Let </a:t>
            </a:r>
            <a:r>
              <a:rPr b="0" i="1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 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represent the number of weeks that Jack saves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Let </a:t>
            </a:r>
            <a:r>
              <a:rPr b="0" i="1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 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represent the total amount saved, in dollars.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Enter the total amount of money, in dollars, that Jack saves after 6 weeks.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84" name="Google Shape;184;p22"/>
          <p:cNvGraphicFramePr/>
          <p:nvPr/>
        </p:nvGraphicFramePr>
        <p:xfrm>
          <a:off x="2667000" y="328771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{86EB9D55-0DB3-4238-8012-CEBF141678C6}</a:tableStyleId>
              </a:tblPr>
              <a:tblGrid>
                <a:gridCol w="1752600"/>
                <a:gridCol w="1905000"/>
              </a:tblGrid>
              <a:tr h="5794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b="1" i="0" lang="en-US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Number of Weeks 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b="1" i="1" lang="en-US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b="1" i="0" lang="en-US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Total Amount Saved 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b="1" i="1" lang="en-US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6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b="0" i="0" lang="en-US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b="0" i="0" lang="en-US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$ 6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6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b="0" i="0" lang="en-US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b="0" i="0" lang="en-US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$12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6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b="0" i="0" lang="en-US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b="0" i="0" lang="en-US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$18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6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b="0" i="0" lang="en-US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b="0" i="0" lang="en-US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$24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185" name="Google Shape;185;p22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86" name="Google Shape;186;p2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7" name="Google Shape;187;p22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#5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188" name="Google Shape;188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0423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3"/>
          <p:cNvSpPr txBox="1"/>
          <p:nvPr/>
        </p:nvSpPr>
        <p:spPr>
          <a:xfrm>
            <a:off x="762000" y="1295400"/>
            <a:ext cx="7924800" cy="1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Student enters the correct value.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36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5" name="Google Shape;195;p23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96" name="Google Shape;196;p2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7" name="Google Shape;197;p23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#5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Google Shape;202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98737" y="2590800"/>
            <a:ext cx="3886200" cy="3024187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24"/>
          <p:cNvSpPr txBox="1"/>
          <p:nvPr/>
        </p:nvSpPr>
        <p:spPr>
          <a:xfrm>
            <a:off x="579437" y="1143000"/>
            <a:ext cx="7924800" cy="52625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Jack saves the same amount of money each week as shown in the graph.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Let </a:t>
            </a:r>
            <a:r>
              <a:rPr b="0" i="1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 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represent the number of weeks that Jack saves.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Let </a:t>
            </a:r>
            <a:r>
              <a:rPr b="0" i="1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 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represents the total amount saved, in dollars.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Enter the total amount of money, in dollars, that Jack saves after 6 weeks.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4" name="Google Shape;204;p24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05" name="Google Shape;205;p2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6" name="Google Shape;206;p24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#6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207" name="Google Shape;207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50423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5"/>
          <p:cNvSpPr txBox="1"/>
          <p:nvPr/>
        </p:nvSpPr>
        <p:spPr>
          <a:xfrm>
            <a:off x="762000" y="1295400"/>
            <a:ext cx="7924800" cy="1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Student enters the correct value.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36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3" name="Google Shape;213;p25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14" name="Google Shape;214;p2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5" name="Google Shape;215;p2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#6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6"/>
          <p:cNvSpPr txBox="1"/>
          <p:nvPr/>
        </p:nvSpPr>
        <p:spPr>
          <a:xfrm>
            <a:off x="381000" y="1219200"/>
            <a:ext cx="8534400" cy="1938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band members are selling chocolate bars for a fundraiser. The amount of money collected for each box of bars sold is the same.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Let </a:t>
            </a:r>
            <a:r>
              <a:rPr b="0" i="1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 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represent the number of boxes sold.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Let </a:t>
            </a:r>
            <a:r>
              <a:rPr b="0" i="1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 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represent the amount of money collected, in dollars.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Fill in the table for all missing values of </a:t>
            </a:r>
            <a:r>
              <a:rPr b="0" i="1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 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and </a:t>
            </a:r>
            <a:r>
              <a:rPr b="0" i="1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21" name="Google Shape;221;p26"/>
          <p:cNvGraphicFramePr/>
          <p:nvPr/>
        </p:nvGraphicFramePr>
        <p:xfrm>
          <a:off x="2209800" y="33528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{86EB9D55-0DB3-4238-8012-CEBF141678C6}</a:tableStyleId>
              </a:tblPr>
              <a:tblGrid>
                <a:gridCol w="2362200"/>
                <a:gridCol w="2514600"/>
              </a:tblGrid>
              <a:tr h="914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i="0" lang="en-U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Number of 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i="0" lang="en-U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Boxes Sold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i="1" lang="en-U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i="0" lang="en-U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Amount of Money Collected, in Dollars 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i="1" lang="en-U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6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30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52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6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90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52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120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6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222" name="Google Shape;222;p26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23" name="Google Shape;223;p2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4" name="Google Shape;224;p26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#7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225" name="Google Shape;225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0423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7"/>
          <p:cNvSpPr txBox="1"/>
          <p:nvPr/>
        </p:nvSpPr>
        <p:spPr>
          <a:xfrm>
            <a:off x="685800" y="1600200"/>
            <a:ext cx="7696200" cy="1938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Student correctly enters all missing values in the table.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1, 60, and 180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1" name="Google Shape;231;p27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32" name="Google Shape;232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3" name="Google Shape;233;p2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#7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8"/>
          <p:cNvSpPr txBox="1"/>
          <p:nvPr/>
        </p:nvSpPr>
        <p:spPr>
          <a:xfrm>
            <a:off x="655637" y="1050925"/>
            <a:ext cx="8259762" cy="5264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Jack saves the same amount of money each week as shown in the table.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Let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represent the number of weeks that Jack saves.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Let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represent the total amount saved, in dollars.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Enter an equation that represents the relationship between the number of weeks Jack saves and the total amount of money saved.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9" name="Google Shape;239;p28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40" name="Google Shape;240;p2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1" name="Google Shape;241;p28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#8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242" name="Google Shape;242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0423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52600" y="3048000"/>
            <a:ext cx="5638800" cy="1666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9"/>
          <p:cNvSpPr txBox="1"/>
          <p:nvPr/>
        </p:nvSpPr>
        <p:spPr>
          <a:xfrm>
            <a:off x="728662" y="1447800"/>
            <a:ext cx="79248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Student enters the correct equation.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= 6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</a:t>
            </a:r>
            <a:endParaRPr b="1" i="1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9" name="Google Shape;249;p29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50" name="Google Shape;250;p2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1" name="Google Shape;251;p29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#8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30"/>
          <p:cNvSpPr txBox="1"/>
          <p:nvPr/>
        </p:nvSpPr>
        <p:spPr>
          <a:xfrm>
            <a:off x="304800" y="1319212"/>
            <a:ext cx="8534400" cy="397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Jack saves the same amount of money each week as shown in the graph.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Let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represent the number of weeks that Jack saves.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Let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represent the total amount saved, in dollars.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Enter an equation that represents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relationship between the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number of weeks Jack saves and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total amount of money saved.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7" name="Google Shape;257;p30"/>
          <p:cNvPicPr preferRelativeResize="0"/>
          <p:nvPr/>
        </p:nvPicPr>
        <p:blipFill rotWithShape="1">
          <a:blip r:embed="rId3">
            <a:alphaModFix/>
          </a:blip>
          <a:srcRect b="0" l="0" r="4761" t="0"/>
          <a:stretch/>
        </p:blipFill>
        <p:spPr>
          <a:xfrm>
            <a:off x="5532437" y="3452812"/>
            <a:ext cx="3290887" cy="233838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58" name="Google Shape;258;p30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59" name="Google Shape;259;p3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0" name="Google Shape;260;p30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#9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261" name="Google Shape;261;p3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50423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31"/>
          <p:cNvSpPr txBox="1"/>
          <p:nvPr/>
        </p:nvSpPr>
        <p:spPr>
          <a:xfrm>
            <a:off x="728662" y="1447800"/>
            <a:ext cx="79248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Student enters the correct equation.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= 6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67" name="Google Shape;267;p31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68" name="Google Shape;268;p3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9" name="Google Shape;269;p31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#9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