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slide" Target="slides/slide19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" name="Google Shape;133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1" name="Google Shape;14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0" name="Google Shape;15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9" name="Google Shape;15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0" name="Google Shape;160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8" name="Google Shape;16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" name="Google Shape;169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7" name="Google Shape;17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8" name="Google Shape;178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6" name="Google Shape;186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" name="Google Shape;19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" name="Google Shape;202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0" name="Google Shape;210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0" name="Google Shape;230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8" name="Google Shape;238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6 -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19050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6 - Target E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219200" y="4038600"/>
            <a:ext cx="67056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Apply and extend previous understandings of arithmetic to algebraic expressions.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/>
        </p:nvSpPr>
        <p:spPr>
          <a:xfrm>
            <a:off x="666750" y="1501775"/>
            <a:ext cx="6096000" cy="585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value of 3</a:t>
            </a:r>
            <a:r>
              <a:rPr b="0" baseline="3000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⋅ 7</a:t>
            </a:r>
            <a:r>
              <a:rPr b="0" baseline="3000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− 8 ÷ 4.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" name="Google Shape;101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2" name="Google Shape;102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/>
        </p:nvSpPr>
        <p:spPr>
          <a:xfrm>
            <a:off x="609600" y="1524000"/>
            <a:ext cx="7924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correct value for the expression.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1321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" name="Google Shape;110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1" name="Google Shape;111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/>
          <p:nvPr/>
        </p:nvSpPr>
        <p:spPr>
          <a:xfrm>
            <a:off x="609600" y="1752600"/>
            <a:ext cx="79248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a numerical expression that represents the sum of eight squared and thirty-two.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an algebraic expression that represents eight times the sum of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squared and twenty-eight.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" name="Google Shape;119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0" name="Google Shape;120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" name="Google Shape;121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/>
        </p:nvSpPr>
        <p:spPr>
          <a:xfrm>
            <a:off x="609600" y="1676400"/>
            <a:ext cx="79248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Student enters the correct numerical/algebraic expression for the given verbal expression.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8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+ 32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8(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+ 28)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" name="Google Shape;128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9" name="Google Shape;129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8"/>
          <p:cNvSpPr txBox="1"/>
          <p:nvPr/>
        </p:nvSpPr>
        <p:spPr>
          <a:xfrm>
            <a:off x="609600" y="1219200"/>
            <a:ext cx="7924800" cy="483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all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the statements that correctly describe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b="0" baseline="3000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⋅ (8w − 7).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 is a factor of the expression.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difference of 8w and 7 is a factor in the expression.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expression represents the product of 4</a:t>
            </a:r>
            <a:r>
              <a:rPr b="0" baseline="3000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and 8w – 7.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expression represents the difference of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4</a:t>
            </a:r>
            <a:r>
              <a:rPr b="0" baseline="3000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• 8w and 7.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6" name="Google Shape;136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7" name="Google Shape;137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" name="Google Shape;138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 txBox="1"/>
          <p:nvPr/>
        </p:nvSpPr>
        <p:spPr>
          <a:xfrm>
            <a:off x="762000" y="1371600"/>
            <a:ext cx="77724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selects all the correct statements.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 and C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5" name="Google Shape;145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6" name="Google Shape;146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" name="Google Shape;147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4" name="Google Shape;154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" name="Google Shape;155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6" name="Google Shape;156;p20"/>
          <p:cNvSpPr txBox="1"/>
          <p:nvPr>
            <p:ph idx="4294967295" type="body"/>
          </p:nvPr>
        </p:nvSpPr>
        <p:spPr>
          <a:xfrm>
            <a:off x="323850" y="1158875"/>
            <a:ext cx="8362950" cy="496728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849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 txBox="1"/>
          <p:nvPr/>
        </p:nvSpPr>
        <p:spPr>
          <a:xfrm>
            <a:off x="762000" y="1295400"/>
            <a:ext cx="79248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Student enters the correct value for the formula. Units should be assumed from the problem.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3" name="Google Shape;163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4" name="Google Shape;164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value of 2 • </a:t>
            </a:r>
            <a:r>
              <a:rPr b="0" i="1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8 ÷ 4 when </a:t>
            </a:r>
            <a:r>
              <a:rPr b="0" i="1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7.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value of 3</a:t>
            </a:r>
            <a:r>
              <a:rPr b="0" baseline="3000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• </a:t>
            </a:r>
            <a:r>
              <a:rPr b="0" i="1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baseline="3000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8 ÷ 4 when </a:t>
            </a:r>
            <a:r>
              <a:rPr b="0" i="1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7.</a:t>
            </a:r>
            <a:endParaRPr/>
          </a:p>
        </p:txBody>
      </p:sp>
      <p:grpSp>
        <p:nvGrpSpPr>
          <p:cNvPr id="172" name="Google Shape;172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3" name="Google Shape;173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3"/>
          <p:cNvSpPr txBox="1"/>
          <p:nvPr/>
        </p:nvSpPr>
        <p:spPr>
          <a:xfrm>
            <a:off x="762000" y="1295400"/>
            <a:ext cx="79248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Student enters the correct value for the expression. Units should be assumed from the problem.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1: 12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2: 1321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1" name="Google Shape;181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2" name="Google Shape;182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3" name="Google Shape;183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baker uses the expression 5.75</a:t>
            </a:r>
            <a:r>
              <a:rPr b="0" i="1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+ 3.45</a:t>
            </a:r>
            <a:r>
              <a:rPr b="0" i="1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calculate his profit when he sells </a:t>
            </a:r>
            <a:r>
              <a:rPr b="0" i="1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 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cakes and </a:t>
            </a:r>
            <a:r>
              <a:rPr b="0" i="1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pies.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the baker’s profit, in dollars, when he sells 33 cakes and 42 pies?</a:t>
            </a:r>
            <a:endParaRPr/>
          </a:p>
        </p:txBody>
      </p:sp>
      <p:grpSp>
        <p:nvGrpSpPr>
          <p:cNvPr id="189" name="Google Shape;189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90" name="Google Shape;190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5"/>
          <p:cNvSpPr txBox="1"/>
          <p:nvPr/>
        </p:nvSpPr>
        <p:spPr>
          <a:xfrm>
            <a:off x="762000" y="1295400"/>
            <a:ext cx="79248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Student enters the correct value for the expression. Units should be assumed from the problem.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334.65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7" name="Google Shape;197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8" name="Google Shape;198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6"/>
          <p:cNvSpPr txBox="1"/>
          <p:nvPr/>
        </p:nvSpPr>
        <p:spPr>
          <a:xfrm>
            <a:off x="762000" y="1219200"/>
            <a:ext cx="7467600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Consider this expression: 3(2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+ 5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). Enter an expression that shows the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sum of exactly two terms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that is equivalent to 3(2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+ 5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 equivalent expression to 6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+ 15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can be written as the product of two factors. One of the factors is 3. Enter the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second factor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that will result in 6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+ 15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when the two factors are multiplied.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5" name="Google Shape;205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6" name="Google Shape;206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7"/>
          <p:cNvSpPr txBox="1"/>
          <p:nvPr/>
        </p:nvSpPr>
        <p:spPr>
          <a:xfrm>
            <a:off x="685800" y="1417637"/>
            <a:ext cx="80010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Student enters the correct algebraic expression.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1: 6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+ 15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 b="1" i="1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2: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+ 5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3" name="Google Shape;213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4" name="Google Shape;214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" name="Google Shape;215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220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21" name="Google Shape;221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" name="Google Shape;222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3" name="Google Shape;223;p28"/>
          <p:cNvSpPr txBox="1"/>
          <p:nvPr>
            <p:ph idx="1" type="body"/>
          </p:nvPr>
        </p:nvSpPr>
        <p:spPr>
          <a:xfrm>
            <a:off x="457200" y="1219200"/>
            <a:ext cx="8229600" cy="490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 this equation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3(2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+ 5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=            +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Drag a term into each box to create an expression equivalent to 3(2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+ 5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 this equation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           = 3(            + 5)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Drag a term into each box to create a true equation.  </a:t>
            </a:r>
            <a:endParaRPr/>
          </a:p>
        </p:txBody>
      </p:sp>
      <p:sp>
        <p:nvSpPr>
          <p:cNvPr id="224" name="Google Shape;224;p28"/>
          <p:cNvSpPr txBox="1"/>
          <p:nvPr/>
        </p:nvSpPr>
        <p:spPr>
          <a:xfrm>
            <a:off x="4114800" y="1828800"/>
            <a:ext cx="838200" cy="3810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8"/>
          <p:cNvSpPr txBox="1"/>
          <p:nvPr/>
        </p:nvSpPr>
        <p:spPr>
          <a:xfrm>
            <a:off x="5334000" y="1828800"/>
            <a:ext cx="838200" cy="3810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8"/>
          <p:cNvSpPr txBox="1"/>
          <p:nvPr/>
        </p:nvSpPr>
        <p:spPr>
          <a:xfrm>
            <a:off x="4533900" y="4281487"/>
            <a:ext cx="838200" cy="3810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28"/>
          <p:cNvSpPr txBox="1"/>
          <p:nvPr/>
        </p:nvSpPr>
        <p:spPr>
          <a:xfrm>
            <a:off x="3048000" y="4267200"/>
            <a:ext cx="838200" cy="3810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9"/>
          <p:cNvSpPr txBox="1"/>
          <p:nvPr/>
        </p:nvSpPr>
        <p:spPr>
          <a:xfrm>
            <a:off x="609600" y="1600200"/>
            <a:ext cx="79248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Student correctly creates an equivalent expression.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6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15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 b="1" i="1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 and 2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3" name="Google Shape;233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4" name="Google Shape;234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41" name="Google Shape;241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3" name="Google Shape;243;p30"/>
          <p:cNvSpPr txBox="1"/>
          <p:nvPr>
            <p:ph idx="1" type="body"/>
          </p:nvPr>
        </p:nvSpPr>
        <p:spPr>
          <a:xfrm>
            <a:off x="457200" y="1219200"/>
            <a:ext cx="8229600" cy="490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</a:t>
            </a: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expressions that are equivalent to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4(3</a:t>
            </a:r>
            <a:r>
              <a:rPr b="0" i="1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+ 6</a:t>
            </a:r>
            <a:r>
              <a:rPr b="0" i="1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  <a:p>
            <a:pPr indent="-139700" lvl="0" marL="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lphaUcPeriod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r>
              <a:rPr b="0" i="1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+ 6</a:t>
            </a:r>
            <a:r>
              <a:rPr b="0" i="1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  <a:p>
            <a:pPr indent="-139700" lvl="0" marL="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lphaUcPeriod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r>
              <a:rPr b="0" i="1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+ 24</a:t>
            </a:r>
            <a:r>
              <a:rPr b="0" i="1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  <a:p>
            <a:pPr indent="-139700" lvl="0" marL="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lphaUcPeriod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2(6</a:t>
            </a:r>
            <a:r>
              <a:rPr b="0" i="1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+ 12</a:t>
            </a:r>
            <a:r>
              <a:rPr b="0" i="1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  <a:p>
            <a:pPr indent="-139700" lvl="0" marL="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lphaUcPeriod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4(12</a:t>
            </a:r>
            <a:r>
              <a:rPr b="0" i="1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+ 24</a:t>
            </a:r>
            <a:r>
              <a:rPr b="0" i="1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</a:t>
            </a: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expressions that are equivalent to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+ </a:t>
            </a:r>
            <a:r>
              <a:rPr b="0" i="1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</a:t>
            </a:r>
            <a:r>
              <a:rPr b="0" i="1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</a:t>
            </a:r>
            <a:r>
              <a:rPr b="0" i="1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lphaUcPeriod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3(1 + </a:t>
            </a:r>
            <a:r>
              <a:rPr b="0" i="1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  <a:p>
            <a:pPr indent="-139700" lvl="0" marL="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lphaUcPeriod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+ 3</a:t>
            </a:r>
            <a:r>
              <a:rPr b="0" i="1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/>
          </a:p>
          <a:p>
            <a:pPr indent="-139700" lvl="0" marL="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lphaUcPeriod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+ </a:t>
            </a:r>
            <a:r>
              <a:rPr b="0" i="1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b="0" baseline="3000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  <a:p>
            <a:pPr indent="-139700" lvl="0" marL="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lphaUcPeriod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1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b="0" baseline="3000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1"/>
          <p:cNvSpPr txBox="1"/>
          <p:nvPr/>
        </p:nvSpPr>
        <p:spPr>
          <a:xfrm>
            <a:off x="609600" y="1600200"/>
            <a:ext cx="79248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Student selects all of the correct expressions.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B and C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A and 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50" name="Google Shape;250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