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EE03B29-2196-41BC-B517-EF8BD3B2C58F}">
  <a:tblStyle styleId="{3EE03B29-2196-41BC-B517-EF8BD3B2C58F}"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97" name="Google Shape;97;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6" name="Google Shape;106;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 name="Google Shape;12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 name="Google Shape;14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52" name="Google Shape;152;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 name="Google Shape;153;p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63" name="Google Shape;163;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 name="Google Shape;164;p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72" name="Google Shape;172;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3" name="Google Shape;173;p1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2" name="Google Shape;182;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3" name="Google Shape;183;p1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1" name="Google Shape;191;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3" name="Google Shape;203;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1" name="Google Shape;211;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1" name="Google Shape;22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9" name="Google Shape;229;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8" name="Google Shape;23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6" name="Google Shape;246;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5" name="Google Shape;255;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3" name="Google Shape;263;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3" name="Google Shape;273;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1" name="Google Shape;281;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9" name="Google Shape;289;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7" name="Google Shape;297;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6" name="Google Shape;306;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4" name="Google Shape;314;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3" name="Google Shape;323;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0" name="Google Shape;340;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8" name="Google Shape;348;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7" name="Google Shape;357;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5" name="Google Shape;365;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4" name="Google Shape;374;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2" name="Shape 32"/>
        <p:cNvGrpSpPr/>
        <p:nvPr/>
      </p:nvGrpSpPr>
      <p:grpSpPr>
        <a:xfrm>
          <a:off x="0" y="0"/>
          <a:ext cx="0" cy="0"/>
          <a:chOff x="0" y="0"/>
          <a:chExt cx="0" cy="0"/>
        </a:xfrm>
      </p:grpSpPr>
      <p:sp>
        <p:nvSpPr>
          <p:cNvPr id="33" name="Google Shape;33;p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 name="Google Shape;34;p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5" name="Google Shape;35;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 name="Google Shape;40;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4" name="Shape 44"/>
        <p:cNvGrpSpPr/>
        <p:nvPr/>
      </p:nvGrpSpPr>
      <p:grpSpPr>
        <a:xfrm>
          <a:off x="0" y="0"/>
          <a:ext cx="0" cy="0"/>
          <a:chOff x="0" y="0"/>
          <a:chExt cx="0" cy="0"/>
        </a:xfrm>
      </p:grpSpPr>
      <p:sp>
        <p:nvSpPr>
          <p:cNvPr id="45" name="Google Shape;45;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6" name="Google Shape;46;p7"/>
          <p:cNvSpPr/>
          <p:nvPr>
            <p:ph idx="2" type="pic"/>
          </p:nvPr>
        </p:nvSpPr>
        <p:spPr>
          <a:xfrm>
            <a:off x="1792288" y="612775"/>
            <a:ext cx="5486400" cy="4114800"/>
          </a:xfrm>
          <a:prstGeom prst="rect">
            <a:avLst/>
          </a:prstGeom>
          <a:noFill/>
          <a:ln>
            <a:noFill/>
          </a:ln>
        </p:spPr>
      </p:sp>
      <p:sp>
        <p:nvSpPr>
          <p:cNvPr id="47" name="Google Shape;47;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3" name="Google Shape;53;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4" name="Google Shape;54;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5" name="Google Shape;65;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6" name="Google Shape;66;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7" name="Google Shape;67;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8" name="Google Shape;68;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5" name="Google Shape;75;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 name="Shape 79"/>
        <p:cNvGrpSpPr/>
        <p:nvPr/>
      </p:nvGrpSpPr>
      <p:grpSpPr>
        <a:xfrm>
          <a:off x="0" y="0"/>
          <a:ext cx="0" cy="0"/>
          <a:chOff x="0" y="0"/>
          <a:chExt cx="0" cy="0"/>
        </a:xfrm>
      </p:grpSpPr>
      <p:sp>
        <p:nvSpPr>
          <p:cNvPr id="80" name="Google Shape;80;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1" name="Google Shape;81;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15" name="Google Shape;15;p1"/>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Grade 6 - Claim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Target D</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7.png"/><Relationship Id="rId7" Type="http://schemas.openxmlformats.org/officeDocument/2006/relationships/image" Target="../media/image13.png"/><Relationship Id="rId8"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4.png"/><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29.png"/><Relationship Id="rId5" Type="http://schemas.openxmlformats.org/officeDocument/2006/relationships/image" Target="../media/image17.png"/><Relationship Id="rId6" Type="http://schemas.openxmlformats.org/officeDocument/2006/relationships/image" Target="../media/image27.png"/><Relationship Id="rId7"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image" Target="../media/image22.png"/><Relationship Id="rId5"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5.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8.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pn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type="ctrTitle"/>
          </p:nvPr>
        </p:nvSpPr>
        <p:spPr>
          <a:xfrm>
            <a:off x="685800" y="1905000"/>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Claim 1</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Smarter Balanced Sample Items</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Grade 6 - Target D</a:t>
            </a:r>
            <a:endParaRPr/>
          </a:p>
        </p:txBody>
      </p:sp>
      <p:sp>
        <p:nvSpPr>
          <p:cNvPr id="91" name="Google Shape;91;p13"/>
          <p:cNvSpPr txBox="1"/>
          <p:nvPr>
            <p:ph idx="1" type="subTitle"/>
          </p:nvPr>
        </p:nvSpPr>
        <p:spPr>
          <a:xfrm>
            <a:off x="1409700" y="4038600"/>
            <a:ext cx="6324600" cy="16764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Calibri"/>
                <a:ea typeface="Calibri"/>
                <a:cs typeface="Calibri"/>
                <a:sym typeface="Calibri"/>
              </a:rPr>
              <a:t>Apply and extend previous understandings of numbers to the system of rational numbers. 	</a:t>
            </a:r>
            <a:endParaRPr/>
          </a:p>
        </p:txBody>
      </p:sp>
      <p:sp>
        <p:nvSpPr>
          <p:cNvPr id="92" name="Google Shape;92;p13"/>
          <p:cNvSpPr txBox="1"/>
          <p:nvPr/>
        </p:nvSpPr>
        <p:spPr>
          <a:xfrm>
            <a:off x="519112"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3" name="Google Shape;93;p13"/>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nvSpPr>
        <p:spPr>
          <a:xfrm>
            <a:off x="457200" y="1828800"/>
            <a:ext cx="82296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A Fahrenheit thermometer shows that the temperature is 15 degrees below zero.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Enter the integer that represents the temperature in degrees Fahrenheit. 	</a:t>
            </a:r>
            <a:endParaRPr b="0" i="0" sz="1400" u="none" cap="none" strike="noStrike">
              <a:solidFill>
                <a:srgbClr val="000000"/>
              </a:solidFill>
              <a:latin typeface="Arial"/>
              <a:ea typeface="Arial"/>
              <a:cs typeface="Arial"/>
              <a:sym typeface="Arial"/>
            </a:endParaRPr>
          </a:p>
        </p:txBody>
      </p:sp>
      <p:grpSp>
        <p:nvGrpSpPr>
          <p:cNvPr id="101" name="Google Shape;101;p14"/>
          <p:cNvGrpSpPr/>
          <p:nvPr/>
        </p:nvGrpSpPr>
        <p:grpSpPr>
          <a:xfrm>
            <a:off x="7259637" y="-30162"/>
            <a:ext cx="1939925" cy="1176337"/>
            <a:chOff x="7259637" y="-30162"/>
            <a:chExt cx="1939925" cy="1176337"/>
          </a:xfrm>
        </p:grpSpPr>
        <p:pic>
          <p:nvPicPr>
            <p:cNvPr id="102" name="Google Shape;102;p14"/>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03" name="Google Shape;103;p1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5"/>
          <p:cNvSpPr txBox="1"/>
          <p:nvPr/>
        </p:nvSpPr>
        <p:spPr>
          <a:xfrm>
            <a:off x="461962" y="1524000"/>
            <a:ext cx="82296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enters the correct number.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−15</a:t>
            </a:r>
            <a:endParaRPr b="0" i="0" sz="1400" u="none" cap="none" strike="noStrike">
              <a:solidFill>
                <a:srgbClr val="000000"/>
              </a:solidFill>
              <a:latin typeface="Arial"/>
              <a:ea typeface="Arial"/>
              <a:cs typeface="Arial"/>
              <a:sym typeface="Arial"/>
            </a:endParaRPr>
          </a:p>
        </p:txBody>
      </p:sp>
      <p:grpSp>
        <p:nvGrpSpPr>
          <p:cNvPr id="110" name="Google Shape;110;p15"/>
          <p:cNvGrpSpPr/>
          <p:nvPr/>
        </p:nvGrpSpPr>
        <p:grpSpPr>
          <a:xfrm>
            <a:off x="6345237" y="-30162"/>
            <a:ext cx="2865437" cy="1116012"/>
            <a:chOff x="6345237" y="-30162"/>
            <a:chExt cx="2865437" cy="1116012"/>
          </a:xfrm>
        </p:grpSpPr>
        <p:pic>
          <p:nvPicPr>
            <p:cNvPr id="111" name="Google Shape;111;p1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12" name="Google Shape;112;p1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6"/>
          <p:cNvSpPr txBox="1"/>
          <p:nvPr/>
        </p:nvSpPr>
        <p:spPr>
          <a:xfrm>
            <a:off x="228600" y="914400"/>
            <a:ext cx="8458200" cy="9540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The point that corresponds to (</a:t>
            </a:r>
            <a:r>
              <a:rPr b="0" i="1" lang="en-US" sz="2800" u="none" cap="none" strike="noStrike">
                <a:solidFill>
                  <a:schemeClr val="dk1"/>
                </a:solidFill>
                <a:latin typeface="Calibri"/>
                <a:ea typeface="Calibri"/>
                <a:cs typeface="Calibri"/>
                <a:sym typeface="Calibri"/>
              </a:rPr>
              <a:t>a, b</a:t>
            </a:r>
            <a:r>
              <a:rPr b="0" i="0" lang="en-US" sz="2800" u="none" cap="none" strike="noStrike">
                <a:solidFill>
                  <a:schemeClr val="dk1"/>
                </a:solidFill>
                <a:latin typeface="Calibri"/>
                <a:ea typeface="Calibri"/>
                <a:cs typeface="Calibri"/>
                <a:sym typeface="Calibri"/>
              </a:rPr>
              <a:t>) is shown in the coordinate plane. Use the Add Point tool to graph (</a:t>
            </a:r>
            <a:r>
              <a:rPr b="0" i="1" lang="en-US" sz="2800" u="none" cap="none" strike="noStrike">
                <a:solidFill>
                  <a:schemeClr val="dk1"/>
                </a:solidFill>
                <a:latin typeface="Calibri"/>
                <a:ea typeface="Calibri"/>
                <a:cs typeface="Calibri"/>
                <a:sym typeface="Calibri"/>
              </a:rPr>
              <a:t>-a, b</a:t>
            </a:r>
            <a:r>
              <a:rPr b="0" i="0"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grpSp>
        <p:nvGrpSpPr>
          <p:cNvPr id="118" name="Google Shape;118;p16"/>
          <p:cNvGrpSpPr/>
          <p:nvPr/>
        </p:nvGrpSpPr>
        <p:grpSpPr>
          <a:xfrm>
            <a:off x="7259637" y="-30162"/>
            <a:ext cx="1939925" cy="1176337"/>
            <a:chOff x="7259637" y="-30162"/>
            <a:chExt cx="1939925" cy="1176337"/>
          </a:xfrm>
        </p:grpSpPr>
        <p:pic>
          <p:nvPicPr>
            <p:cNvPr id="119" name="Google Shape;119;p16"/>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20" name="Google Shape;120;p1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grpSp>
      <p:pic>
        <p:nvPicPr>
          <p:cNvPr id="121" name="Google Shape;121;p16"/>
          <p:cNvPicPr preferRelativeResize="0"/>
          <p:nvPr/>
        </p:nvPicPr>
        <p:blipFill rotWithShape="1">
          <a:blip r:embed="rId4">
            <a:alphaModFix/>
          </a:blip>
          <a:srcRect b="0" l="0" r="0" t="0"/>
          <a:stretch/>
        </p:blipFill>
        <p:spPr>
          <a:xfrm>
            <a:off x="2471737" y="1752600"/>
            <a:ext cx="4200525" cy="44005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7"/>
          <p:cNvSpPr txBox="1"/>
          <p:nvPr/>
        </p:nvSpPr>
        <p:spPr>
          <a:xfrm>
            <a:off x="461962" y="1524000"/>
            <a:ext cx="82296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places a point in the correct location with some tolerance.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grpSp>
        <p:nvGrpSpPr>
          <p:cNvPr id="127" name="Google Shape;127;p17"/>
          <p:cNvGrpSpPr/>
          <p:nvPr/>
        </p:nvGrpSpPr>
        <p:grpSpPr>
          <a:xfrm>
            <a:off x="6345237" y="-30162"/>
            <a:ext cx="2865437" cy="1116012"/>
            <a:chOff x="6345237" y="-30162"/>
            <a:chExt cx="2865437" cy="1116012"/>
          </a:xfrm>
        </p:grpSpPr>
        <p:pic>
          <p:nvPicPr>
            <p:cNvPr id="128" name="Google Shape;128;p1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29" name="Google Shape;129;p1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8"/>
          <p:cNvSpPr/>
          <p:nvPr/>
        </p:nvSpPr>
        <p:spPr>
          <a:xfrm>
            <a:off x="914400" y="1420812"/>
            <a:ext cx="7315200" cy="4314825"/>
          </a:xfrm>
          <a:prstGeom prst="rect">
            <a:avLst/>
          </a:prstGeom>
          <a:blipFill rotWithShape="1">
            <a:blip r:embed="rId3">
              <a:alphaModFix/>
            </a:blip>
            <a:stretch>
              <a:fillRect b="-2256" l="-1248" r="-79" t="-1127"/>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135" name="Google Shape;135;p18"/>
          <p:cNvPicPr preferRelativeResize="0"/>
          <p:nvPr/>
        </p:nvPicPr>
        <p:blipFill rotWithShape="1">
          <a:blip r:embed="rId4">
            <a:alphaModFix/>
          </a:blip>
          <a:srcRect b="0" l="0" r="0" t="0"/>
          <a:stretch/>
        </p:blipFill>
        <p:spPr>
          <a:xfrm>
            <a:off x="1447800" y="3048000"/>
            <a:ext cx="3657600" cy="673100"/>
          </a:xfrm>
          <a:prstGeom prst="rect">
            <a:avLst/>
          </a:prstGeom>
          <a:noFill/>
          <a:ln>
            <a:noFill/>
          </a:ln>
        </p:spPr>
      </p:pic>
      <p:pic>
        <p:nvPicPr>
          <p:cNvPr id="136" name="Google Shape;136;p18"/>
          <p:cNvPicPr preferRelativeResize="0"/>
          <p:nvPr/>
        </p:nvPicPr>
        <p:blipFill rotWithShape="1">
          <a:blip r:embed="rId5">
            <a:alphaModFix/>
          </a:blip>
          <a:srcRect b="0" l="0" r="0" t="0"/>
          <a:stretch/>
        </p:blipFill>
        <p:spPr>
          <a:xfrm>
            <a:off x="1447800" y="3816350"/>
            <a:ext cx="3657600" cy="673100"/>
          </a:xfrm>
          <a:prstGeom prst="rect">
            <a:avLst/>
          </a:prstGeom>
          <a:noFill/>
          <a:ln>
            <a:noFill/>
          </a:ln>
        </p:spPr>
      </p:pic>
      <p:pic>
        <p:nvPicPr>
          <p:cNvPr id="137" name="Google Shape;137;p18"/>
          <p:cNvPicPr preferRelativeResize="0"/>
          <p:nvPr/>
        </p:nvPicPr>
        <p:blipFill rotWithShape="1">
          <a:blip r:embed="rId6">
            <a:alphaModFix/>
          </a:blip>
          <a:srcRect b="0" l="0" r="0" t="0"/>
          <a:stretch/>
        </p:blipFill>
        <p:spPr>
          <a:xfrm>
            <a:off x="1447800" y="4584700"/>
            <a:ext cx="3657600" cy="673100"/>
          </a:xfrm>
          <a:prstGeom prst="rect">
            <a:avLst/>
          </a:prstGeom>
          <a:noFill/>
          <a:ln>
            <a:noFill/>
          </a:ln>
        </p:spPr>
      </p:pic>
      <p:pic>
        <p:nvPicPr>
          <p:cNvPr id="138" name="Google Shape;138;p18"/>
          <p:cNvPicPr preferRelativeResize="0"/>
          <p:nvPr/>
        </p:nvPicPr>
        <p:blipFill rotWithShape="1">
          <a:blip r:embed="rId7">
            <a:alphaModFix/>
          </a:blip>
          <a:srcRect b="0" l="0" r="0" t="0"/>
          <a:stretch/>
        </p:blipFill>
        <p:spPr>
          <a:xfrm>
            <a:off x="1447800" y="5267325"/>
            <a:ext cx="3657600" cy="671512"/>
          </a:xfrm>
          <a:prstGeom prst="rect">
            <a:avLst/>
          </a:prstGeom>
          <a:noFill/>
          <a:ln>
            <a:noFill/>
          </a:ln>
        </p:spPr>
      </p:pic>
      <p:grpSp>
        <p:nvGrpSpPr>
          <p:cNvPr id="139" name="Google Shape;139;p18"/>
          <p:cNvGrpSpPr/>
          <p:nvPr/>
        </p:nvGrpSpPr>
        <p:grpSpPr>
          <a:xfrm>
            <a:off x="7259637" y="-30162"/>
            <a:ext cx="1939925" cy="1176337"/>
            <a:chOff x="7259637" y="-30162"/>
            <a:chExt cx="1939925" cy="1176337"/>
          </a:xfrm>
        </p:grpSpPr>
        <p:pic>
          <p:nvPicPr>
            <p:cNvPr id="140" name="Google Shape;140;p18"/>
            <p:cNvPicPr preferRelativeResize="0"/>
            <p:nvPr/>
          </p:nvPicPr>
          <p:blipFill rotWithShape="1">
            <a:blip r:embed="rId8">
              <a:alphaModFix/>
            </a:blip>
            <a:srcRect b="0" l="0" r="0" t="0"/>
            <a:stretch/>
          </p:blipFill>
          <p:spPr>
            <a:xfrm>
              <a:off x="7259637" y="-30162"/>
              <a:ext cx="1939925" cy="1176337"/>
            </a:xfrm>
            <a:prstGeom prst="rect">
              <a:avLst/>
            </a:prstGeom>
            <a:noFill/>
            <a:ln>
              <a:noFill/>
            </a:ln>
          </p:spPr>
        </p:pic>
        <p:sp>
          <p:nvSpPr>
            <p:cNvPr id="141" name="Google Shape;141;p1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9"/>
          <p:cNvSpPr txBox="1"/>
          <p:nvPr/>
        </p:nvSpPr>
        <p:spPr>
          <a:xfrm>
            <a:off x="838200" y="1395412"/>
            <a:ext cx="76962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selects the correct number line.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A</a:t>
            </a:r>
            <a:endParaRPr b="0" i="0" sz="1400" u="none" cap="none" strike="noStrike">
              <a:solidFill>
                <a:srgbClr val="000000"/>
              </a:solidFill>
              <a:latin typeface="Arial"/>
              <a:ea typeface="Arial"/>
              <a:cs typeface="Arial"/>
              <a:sym typeface="Arial"/>
            </a:endParaRPr>
          </a:p>
        </p:txBody>
      </p:sp>
      <p:grpSp>
        <p:nvGrpSpPr>
          <p:cNvPr id="147" name="Google Shape;147;p19"/>
          <p:cNvGrpSpPr/>
          <p:nvPr/>
        </p:nvGrpSpPr>
        <p:grpSpPr>
          <a:xfrm>
            <a:off x="6345237" y="-30162"/>
            <a:ext cx="2865437" cy="1116012"/>
            <a:chOff x="6345237" y="-30162"/>
            <a:chExt cx="2865437" cy="1116012"/>
          </a:xfrm>
        </p:grpSpPr>
        <p:pic>
          <p:nvPicPr>
            <p:cNvPr id="148" name="Google Shape;148;p1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49" name="Google Shape;149;p1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0"/>
          <p:cNvSpPr txBox="1"/>
          <p:nvPr/>
        </p:nvSpPr>
        <p:spPr>
          <a:xfrm>
            <a:off x="800100" y="1417637"/>
            <a:ext cx="7543800" cy="23082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Consider the points plotted on the number line shown.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Select True or False for each statement about the number line. 	</a:t>
            </a:r>
            <a:endParaRPr b="0" i="0" sz="1400" u="none" cap="none" strike="noStrike">
              <a:solidFill>
                <a:srgbClr val="000000"/>
              </a:solidFill>
              <a:latin typeface="Arial"/>
              <a:ea typeface="Arial"/>
              <a:cs typeface="Arial"/>
              <a:sym typeface="Arial"/>
            </a:endParaRPr>
          </a:p>
        </p:txBody>
      </p:sp>
      <p:pic>
        <p:nvPicPr>
          <p:cNvPr id="156" name="Google Shape;156;p20"/>
          <p:cNvPicPr preferRelativeResize="0"/>
          <p:nvPr/>
        </p:nvPicPr>
        <p:blipFill rotWithShape="1">
          <a:blip r:embed="rId3">
            <a:alphaModFix/>
          </a:blip>
          <a:srcRect b="0" l="0" r="0" t="0"/>
          <a:stretch/>
        </p:blipFill>
        <p:spPr>
          <a:xfrm>
            <a:off x="1981200" y="1905000"/>
            <a:ext cx="4937125" cy="962025"/>
          </a:xfrm>
          <a:prstGeom prst="rect">
            <a:avLst/>
          </a:prstGeom>
          <a:noFill/>
          <a:ln>
            <a:noFill/>
          </a:ln>
        </p:spPr>
      </p:pic>
      <p:pic>
        <p:nvPicPr>
          <p:cNvPr id="157" name="Google Shape;157;p20"/>
          <p:cNvPicPr preferRelativeResize="0"/>
          <p:nvPr/>
        </p:nvPicPr>
        <p:blipFill rotWithShape="1">
          <a:blip r:embed="rId4">
            <a:alphaModFix/>
          </a:blip>
          <a:srcRect b="0" l="0" r="0" t="0"/>
          <a:stretch/>
        </p:blipFill>
        <p:spPr>
          <a:xfrm>
            <a:off x="1371600" y="3779837"/>
            <a:ext cx="6248400" cy="2054225"/>
          </a:xfrm>
          <a:prstGeom prst="rect">
            <a:avLst/>
          </a:prstGeom>
          <a:noFill/>
          <a:ln>
            <a:noFill/>
          </a:ln>
        </p:spPr>
      </p:pic>
      <p:grpSp>
        <p:nvGrpSpPr>
          <p:cNvPr id="158" name="Google Shape;158;p20"/>
          <p:cNvGrpSpPr/>
          <p:nvPr/>
        </p:nvGrpSpPr>
        <p:grpSpPr>
          <a:xfrm>
            <a:off x="7259637" y="-30162"/>
            <a:ext cx="1939925" cy="1176337"/>
            <a:chOff x="7259637" y="-30162"/>
            <a:chExt cx="1939925" cy="1176337"/>
          </a:xfrm>
        </p:grpSpPr>
        <p:pic>
          <p:nvPicPr>
            <p:cNvPr id="159" name="Google Shape;159;p20"/>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160" name="Google Shape;160;p2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1"/>
          <p:cNvSpPr txBox="1"/>
          <p:nvPr/>
        </p:nvSpPr>
        <p:spPr>
          <a:xfrm>
            <a:off x="838200" y="1395412"/>
            <a:ext cx="7696200" cy="3540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identifies all three statements correctly as true or false. Statements will include the opposite of the given number, failure to correctly plot fractions on a number line, and/or failure to understand tick marks on a number line.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F, T, T	</a:t>
            </a:r>
            <a:endParaRPr b="0" i="0" sz="1400" u="none" cap="none" strike="noStrike">
              <a:solidFill>
                <a:srgbClr val="000000"/>
              </a:solidFill>
              <a:latin typeface="Arial"/>
              <a:ea typeface="Arial"/>
              <a:cs typeface="Arial"/>
              <a:sym typeface="Arial"/>
            </a:endParaRPr>
          </a:p>
        </p:txBody>
      </p:sp>
      <p:grpSp>
        <p:nvGrpSpPr>
          <p:cNvPr id="167" name="Google Shape;167;p21"/>
          <p:cNvGrpSpPr/>
          <p:nvPr/>
        </p:nvGrpSpPr>
        <p:grpSpPr>
          <a:xfrm>
            <a:off x="6345237" y="-30162"/>
            <a:ext cx="2865437" cy="1116012"/>
            <a:chOff x="6345237" y="-30162"/>
            <a:chExt cx="2865437" cy="1116012"/>
          </a:xfrm>
        </p:grpSpPr>
        <p:pic>
          <p:nvPicPr>
            <p:cNvPr id="168" name="Google Shape;168;p2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69" name="Google Shape;169;p2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2"/>
          <p:cNvSpPr txBox="1"/>
          <p:nvPr/>
        </p:nvSpPr>
        <p:spPr>
          <a:xfrm>
            <a:off x="952500" y="1524000"/>
            <a:ext cx="7239000" cy="9540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Drag each number to its correct location on the number line. 	</a:t>
            </a:r>
            <a:endParaRPr b="0" i="0" sz="1400" u="none" cap="none" strike="noStrike">
              <a:solidFill>
                <a:srgbClr val="000000"/>
              </a:solidFill>
              <a:latin typeface="Arial"/>
              <a:ea typeface="Arial"/>
              <a:cs typeface="Arial"/>
              <a:sym typeface="Arial"/>
            </a:endParaRPr>
          </a:p>
        </p:txBody>
      </p:sp>
      <p:grpSp>
        <p:nvGrpSpPr>
          <p:cNvPr id="176" name="Google Shape;176;p22"/>
          <p:cNvGrpSpPr/>
          <p:nvPr/>
        </p:nvGrpSpPr>
        <p:grpSpPr>
          <a:xfrm>
            <a:off x="7259637" y="-30162"/>
            <a:ext cx="1939925" cy="1176337"/>
            <a:chOff x="7259637" y="-30162"/>
            <a:chExt cx="1939925" cy="1176337"/>
          </a:xfrm>
        </p:grpSpPr>
        <p:pic>
          <p:nvPicPr>
            <p:cNvPr id="177" name="Google Shape;177;p22"/>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78" name="Google Shape;178;p2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grpSp>
      <p:pic>
        <p:nvPicPr>
          <p:cNvPr id="179" name="Google Shape;179;p22"/>
          <p:cNvPicPr preferRelativeResize="0"/>
          <p:nvPr/>
        </p:nvPicPr>
        <p:blipFill rotWithShape="1">
          <a:blip r:embed="rId4">
            <a:alphaModFix/>
          </a:blip>
          <a:srcRect b="0" l="0" r="0" t="0"/>
          <a:stretch/>
        </p:blipFill>
        <p:spPr>
          <a:xfrm>
            <a:off x="1847850" y="2590800"/>
            <a:ext cx="5448300" cy="28860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3"/>
          <p:cNvSpPr txBox="1"/>
          <p:nvPr/>
        </p:nvSpPr>
        <p:spPr>
          <a:xfrm>
            <a:off x="990600" y="1676400"/>
            <a:ext cx="7162800" cy="138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plots all numbers correctly on the number line.</a:t>
            </a:r>
            <a:endParaRPr b="0" i="0" sz="1400" u="none" cap="none" strike="noStrike">
              <a:solidFill>
                <a:srgbClr val="000000"/>
              </a:solidFill>
              <a:latin typeface="Arial"/>
              <a:ea typeface="Arial"/>
              <a:cs typeface="Arial"/>
              <a:sym typeface="Arial"/>
            </a:endParaRPr>
          </a:p>
        </p:txBody>
      </p:sp>
      <p:grpSp>
        <p:nvGrpSpPr>
          <p:cNvPr id="186" name="Google Shape;186;p23"/>
          <p:cNvGrpSpPr/>
          <p:nvPr/>
        </p:nvGrpSpPr>
        <p:grpSpPr>
          <a:xfrm>
            <a:off x="6345237" y="-30162"/>
            <a:ext cx="2865437" cy="1116012"/>
            <a:chOff x="6345237" y="-30162"/>
            <a:chExt cx="2865437" cy="1116012"/>
          </a:xfrm>
        </p:grpSpPr>
        <p:pic>
          <p:nvPicPr>
            <p:cNvPr id="187" name="Google Shape;187;p23"/>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88" name="Google Shape;188;p2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4"/>
          <p:cNvSpPr txBox="1"/>
          <p:nvPr/>
        </p:nvSpPr>
        <p:spPr>
          <a:xfrm>
            <a:off x="609600" y="1295400"/>
            <a:ext cx="8001000" cy="37861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Which coordinate plane best represents the graph of these ordered pairs?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(–1, 0), (0, –3), (–4, –1), (–2, 5)</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A. 				B.</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C. 				D.</a:t>
            </a:r>
            <a:endParaRPr b="0" i="0" sz="1400" u="none" cap="none" strike="noStrike">
              <a:solidFill>
                <a:srgbClr val="000000"/>
              </a:solidFill>
              <a:latin typeface="Arial"/>
              <a:ea typeface="Arial"/>
              <a:cs typeface="Arial"/>
              <a:sym typeface="Arial"/>
            </a:endParaRPr>
          </a:p>
        </p:txBody>
      </p:sp>
      <p:pic>
        <p:nvPicPr>
          <p:cNvPr id="194" name="Google Shape;194;p24"/>
          <p:cNvPicPr preferRelativeResize="0"/>
          <p:nvPr/>
        </p:nvPicPr>
        <p:blipFill rotWithShape="1">
          <a:blip r:embed="rId3">
            <a:alphaModFix/>
          </a:blip>
          <a:srcRect b="0" l="0" r="0" t="0"/>
          <a:stretch/>
        </p:blipFill>
        <p:spPr>
          <a:xfrm>
            <a:off x="1066800" y="2560637"/>
            <a:ext cx="1828800" cy="1866900"/>
          </a:xfrm>
          <a:prstGeom prst="rect">
            <a:avLst/>
          </a:prstGeom>
          <a:noFill/>
          <a:ln>
            <a:noFill/>
          </a:ln>
        </p:spPr>
      </p:pic>
      <p:pic>
        <p:nvPicPr>
          <p:cNvPr id="195" name="Google Shape;195;p24"/>
          <p:cNvPicPr preferRelativeResize="0"/>
          <p:nvPr/>
        </p:nvPicPr>
        <p:blipFill rotWithShape="1">
          <a:blip r:embed="rId4">
            <a:alphaModFix/>
          </a:blip>
          <a:srcRect b="0" l="0" r="0" t="0"/>
          <a:stretch/>
        </p:blipFill>
        <p:spPr>
          <a:xfrm>
            <a:off x="4724400" y="2560637"/>
            <a:ext cx="1828800" cy="1866900"/>
          </a:xfrm>
          <a:prstGeom prst="rect">
            <a:avLst/>
          </a:prstGeom>
          <a:noFill/>
          <a:ln>
            <a:noFill/>
          </a:ln>
        </p:spPr>
      </p:pic>
      <p:pic>
        <p:nvPicPr>
          <p:cNvPr id="196" name="Google Shape;196;p24"/>
          <p:cNvPicPr preferRelativeResize="0"/>
          <p:nvPr/>
        </p:nvPicPr>
        <p:blipFill rotWithShape="1">
          <a:blip r:embed="rId5">
            <a:alphaModFix/>
          </a:blip>
          <a:srcRect b="0" l="0" r="0" t="0"/>
          <a:stretch/>
        </p:blipFill>
        <p:spPr>
          <a:xfrm>
            <a:off x="1066800" y="4595812"/>
            <a:ext cx="1828800" cy="1865312"/>
          </a:xfrm>
          <a:prstGeom prst="rect">
            <a:avLst/>
          </a:prstGeom>
          <a:noFill/>
          <a:ln>
            <a:noFill/>
          </a:ln>
        </p:spPr>
      </p:pic>
      <p:pic>
        <p:nvPicPr>
          <p:cNvPr id="197" name="Google Shape;197;p24"/>
          <p:cNvPicPr preferRelativeResize="0"/>
          <p:nvPr/>
        </p:nvPicPr>
        <p:blipFill rotWithShape="1">
          <a:blip r:embed="rId6">
            <a:alphaModFix/>
          </a:blip>
          <a:srcRect b="0" l="0" r="0" t="0"/>
          <a:stretch/>
        </p:blipFill>
        <p:spPr>
          <a:xfrm>
            <a:off x="4724400" y="4584700"/>
            <a:ext cx="1828800" cy="1866900"/>
          </a:xfrm>
          <a:prstGeom prst="rect">
            <a:avLst/>
          </a:prstGeom>
          <a:noFill/>
          <a:ln>
            <a:noFill/>
          </a:ln>
        </p:spPr>
      </p:pic>
      <p:grpSp>
        <p:nvGrpSpPr>
          <p:cNvPr id="198" name="Google Shape;198;p24"/>
          <p:cNvGrpSpPr/>
          <p:nvPr/>
        </p:nvGrpSpPr>
        <p:grpSpPr>
          <a:xfrm>
            <a:off x="7259637" y="-30162"/>
            <a:ext cx="1939925" cy="1176337"/>
            <a:chOff x="7259637" y="-30162"/>
            <a:chExt cx="1939925" cy="1176337"/>
          </a:xfrm>
        </p:grpSpPr>
        <p:pic>
          <p:nvPicPr>
            <p:cNvPr id="199" name="Google Shape;199;p24"/>
            <p:cNvPicPr preferRelativeResize="0"/>
            <p:nvPr/>
          </p:nvPicPr>
          <p:blipFill rotWithShape="1">
            <a:blip r:embed="rId7">
              <a:alphaModFix/>
            </a:blip>
            <a:srcRect b="0" l="0" r="0" t="0"/>
            <a:stretch/>
          </p:blipFill>
          <p:spPr>
            <a:xfrm>
              <a:off x="7259637" y="-30162"/>
              <a:ext cx="1939925" cy="1176337"/>
            </a:xfrm>
            <a:prstGeom prst="rect">
              <a:avLst/>
            </a:prstGeom>
            <a:noFill/>
            <a:ln>
              <a:noFill/>
            </a:ln>
          </p:spPr>
        </p:pic>
        <p:sp>
          <p:nvSpPr>
            <p:cNvPr id="200" name="Google Shape;200;p2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5"/>
          <p:cNvSpPr txBox="1"/>
          <p:nvPr/>
        </p:nvSpPr>
        <p:spPr>
          <a:xfrm>
            <a:off x="990600" y="1676400"/>
            <a:ext cx="71628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identifies the correct graph.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B</a:t>
            </a:r>
            <a:endParaRPr b="0" i="0" sz="1400" u="none" cap="none" strike="noStrike">
              <a:solidFill>
                <a:srgbClr val="000000"/>
              </a:solidFill>
              <a:latin typeface="Arial"/>
              <a:ea typeface="Arial"/>
              <a:cs typeface="Arial"/>
              <a:sym typeface="Arial"/>
            </a:endParaRPr>
          </a:p>
        </p:txBody>
      </p:sp>
      <p:grpSp>
        <p:nvGrpSpPr>
          <p:cNvPr id="206" name="Google Shape;206;p25"/>
          <p:cNvGrpSpPr/>
          <p:nvPr/>
        </p:nvGrpSpPr>
        <p:grpSpPr>
          <a:xfrm>
            <a:off x="6345237" y="-30162"/>
            <a:ext cx="2865437" cy="1116012"/>
            <a:chOff x="6345237" y="-30162"/>
            <a:chExt cx="2865437" cy="1116012"/>
          </a:xfrm>
        </p:grpSpPr>
        <p:pic>
          <p:nvPicPr>
            <p:cNvPr id="207" name="Google Shape;207;p2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08" name="Google Shape;208;p2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#6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6"/>
          <p:cNvSpPr txBox="1"/>
          <p:nvPr/>
        </p:nvSpPr>
        <p:spPr>
          <a:xfrm>
            <a:off x="457200" y="1295400"/>
            <a:ext cx="4876800" cy="12001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Consider the coordinate plane. Which list of ordered pairs corresponds to the points on the coordinate plane? </a:t>
            </a:r>
            <a:endParaRPr b="0" i="0" sz="1400" u="none" cap="none" strike="noStrike">
              <a:solidFill>
                <a:srgbClr val="000000"/>
              </a:solidFill>
              <a:latin typeface="Arial"/>
              <a:ea typeface="Arial"/>
              <a:cs typeface="Arial"/>
              <a:sym typeface="Arial"/>
            </a:endParaRPr>
          </a:p>
        </p:txBody>
      </p:sp>
      <p:pic>
        <p:nvPicPr>
          <p:cNvPr id="214" name="Google Shape;214;p26"/>
          <p:cNvPicPr preferRelativeResize="0"/>
          <p:nvPr/>
        </p:nvPicPr>
        <p:blipFill rotWithShape="1">
          <a:blip r:embed="rId3">
            <a:alphaModFix/>
          </a:blip>
          <a:srcRect b="0" l="0" r="0" t="0"/>
          <a:stretch/>
        </p:blipFill>
        <p:spPr>
          <a:xfrm>
            <a:off x="5562600" y="1143000"/>
            <a:ext cx="2743200" cy="2801937"/>
          </a:xfrm>
          <a:prstGeom prst="rect">
            <a:avLst/>
          </a:prstGeom>
          <a:noFill/>
          <a:ln>
            <a:noFill/>
          </a:ln>
        </p:spPr>
      </p:pic>
      <p:pic>
        <p:nvPicPr>
          <p:cNvPr id="215" name="Google Shape;215;p26"/>
          <p:cNvPicPr preferRelativeResize="0"/>
          <p:nvPr/>
        </p:nvPicPr>
        <p:blipFill rotWithShape="1">
          <a:blip r:embed="rId4">
            <a:alphaModFix/>
          </a:blip>
          <a:srcRect b="30553" l="41667" r="36111" t="47221"/>
          <a:stretch/>
        </p:blipFill>
        <p:spPr>
          <a:xfrm>
            <a:off x="457200" y="3124200"/>
            <a:ext cx="4664075" cy="2914650"/>
          </a:xfrm>
          <a:prstGeom prst="rect">
            <a:avLst/>
          </a:prstGeom>
          <a:noFill/>
          <a:ln>
            <a:noFill/>
          </a:ln>
        </p:spPr>
      </p:pic>
      <p:grpSp>
        <p:nvGrpSpPr>
          <p:cNvPr id="216" name="Google Shape;216;p26"/>
          <p:cNvGrpSpPr/>
          <p:nvPr/>
        </p:nvGrpSpPr>
        <p:grpSpPr>
          <a:xfrm>
            <a:off x="7259637" y="-30162"/>
            <a:ext cx="1939925" cy="1176337"/>
            <a:chOff x="7259637" y="-30162"/>
            <a:chExt cx="1939925" cy="1176337"/>
          </a:xfrm>
        </p:grpSpPr>
        <p:pic>
          <p:nvPicPr>
            <p:cNvPr id="217" name="Google Shape;217;p26"/>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218" name="Google Shape;218;p2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#7</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7"/>
          <p:cNvSpPr txBox="1"/>
          <p:nvPr/>
        </p:nvSpPr>
        <p:spPr>
          <a:xfrm>
            <a:off x="838200" y="1676400"/>
            <a:ext cx="74676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selects the correct set of ordered pairs.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B</a:t>
            </a:r>
            <a:endParaRPr b="0" i="0" sz="1400" u="none" cap="none" strike="noStrike">
              <a:solidFill>
                <a:srgbClr val="000000"/>
              </a:solidFill>
              <a:latin typeface="Arial"/>
              <a:ea typeface="Arial"/>
              <a:cs typeface="Arial"/>
              <a:sym typeface="Arial"/>
            </a:endParaRPr>
          </a:p>
        </p:txBody>
      </p:sp>
      <p:grpSp>
        <p:nvGrpSpPr>
          <p:cNvPr id="224" name="Google Shape;224;p27"/>
          <p:cNvGrpSpPr/>
          <p:nvPr/>
        </p:nvGrpSpPr>
        <p:grpSpPr>
          <a:xfrm>
            <a:off x="6345237" y="-30162"/>
            <a:ext cx="2865437" cy="1116012"/>
            <a:chOff x="6345237" y="-30162"/>
            <a:chExt cx="2865437" cy="1116012"/>
          </a:xfrm>
        </p:grpSpPr>
        <p:pic>
          <p:nvPicPr>
            <p:cNvPr id="225" name="Google Shape;225;p2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26" name="Google Shape;226;p2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#7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8"/>
          <p:cNvSpPr txBox="1"/>
          <p:nvPr/>
        </p:nvSpPr>
        <p:spPr>
          <a:xfrm>
            <a:off x="457200" y="1295400"/>
            <a:ext cx="8229600" cy="23082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Use the Add Point tool to plot these three ordered pairs on the coordinate grid.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(–2, 3)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( 0, 3)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(–4, –2)</a:t>
            </a:r>
            <a:endParaRPr b="0" i="0" sz="1400" u="none" cap="none" strike="noStrike">
              <a:solidFill>
                <a:srgbClr val="000000"/>
              </a:solidFill>
              <a:latin typeface="Arial"/>
              <a:ea typeface="Arial"/>
              <a:cs typeface="Arial"/>
              <a:sym typeface="Arial"/>
            </a:endParaRPr>
          </a:p>
        </p:txBody>
      </p:sp>
      <p:pic>
        <p:nvPicPr>
          <p:cNvPr id="232" name="Google Shape;232;p28"/>
          <p:cNvPicPr preferRelativeResize="0"/>
          <p:nvPr/>
        </p:nvPicPr>
        <p:blipFill rotWithShape="1">
          <a:blip r:embed="rId3">
            <a:alphaModFix/>
          </a:blip>
          <a:srcRect b="0" l="0" r="0" t="0"/>
          <a:stretch/>
        </p:blipFill>
        <p:spPr>
          <a:xfrm>
            <a:off x="3200400" y="1733550"/>
            <a:ext cx="4648200" cy="4743450"/>
          </a:xfrm>
          <a:prstGeom prst="rect">
            <a:avLst/>
          </a:prstGeom>
          <a:noFill/>
          <a:ln>
            <a:noFill/>
          </a:ln>
        </p:spPr>
      </p:pic>
      <p:grpSp>
        <p:nvGrpSpPr>
          <p:cNvPr id="233" name="Google Shape;233;p28"/>
          <p:cNvGrpSpPr/>
          <p:nvPr/>
        </p:nvGrpSpPr>
        <p:grpSpPr>
          <a:xfrm>
            <a:off x="7259637" y="-30162"/>
            <a:ext cx="1939925" cy="1176337"/>
            <a:chOff x="7259637" y="-30162"/>
            <a:chExt cx="1939925" cy="1176337"/>
          </a:xfrm>
        </p:grpSpPr>
        <p:pic>
          <p:nvPicPr>
            <p:cNvPr id="234" name="Google Shape;234;p28"/>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35" name="Google Shape;235;p2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#8</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9"/>
          <p:cNvSpPr txBox="1"/>
          <p:nvPr/>
        </p:nvSpPr>
        <p:spPr>
          <a:xfrm>
            <a:off x="838200" y="1676400"/>
            <a:ext cx="7467600" cy="138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plots all three points correctly on the coordinate plane.</a:t>
            </a:r>
            <a:endParaRPr b="0" i="0" sz="1400" u="none" cap="none" strike="noStrike">
              <a:solidFill>
                <a:srgbClr val="000000"/>
              </a:solidFill>
              <a:latin typeface="Arial"/>
              <a:ea typeface="Arial"/>
              <a:cs typeface="Arial"/>
              <a:sym typeface="Arial"/>
            </a:endParaRPr>
          </a:p>
        </p:txBody>
      </p:sp>
      <p:grpSp>
        <p:nvGrpSpPr>
          <p:cNvPr id="241" name="Google Shape;241;p29"/>
          <p:cNvGrpSpPr/>
          <p:nvPr/>
        </p:nvGrpSpPr>
        <p:grpSpPr>
          <a:xfrm>
            <a:off x="6345237" y="-30162"/>
            <a:ext cx="2865437" cy="1116012"/>
            <a:chOff x="6345237" y="-30162"/>
            <a:chExt cx="2865437" cy="1116012"/>
          </a:xfrm>
        </p:grpSpPr>
        <p:pic>
          <p:nvPicPr>
            <p:cNvPr id="242" name="Google Shape;242;p2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43" name="Google Shape;243;p2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#8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0"/>
          <p:cNvSpPr txBox="1"/>
          <p:nvPr/>
        </p:nvSpPr>
        <p:spPr>
          <a:xfrm>
            <a:off x="647700" y="1295400"/>
            <a:ext cx="7848600" cy="19383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Sea level is defined as being at an elevation of 0 feet. The elevation of land represents its height above or below sea level. The table shows the lowest elevations in some states.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Drag the numbers to each empty box to place the elevations in order from least to greatest. 	</a:t>
            </a:r>
            <a:endParaRPr b="0" i="0" sz="1400" u="none" cap="none" strike="noStrike">
              <a:solidFill>
                <a:srgbClr val="000000"/>
              </a:solidFill>
              <a:latin typeface="Arial"/>
              <a:ea typeface="Arial"/>
              <a:cs typeface="Arial"/>
              <a:sym typeface="Arial"/>
            </a:endParaRPr>
          </a:p>
        </p:txBody>
      </p:sp>
      <p:pic>
        <p:nvPicPr>
          <p:cNvPr id="249" name="Google Shape;249;p30"/>
          <p:cNvPicPr preferRelativeResize="0"/>
          <p:nvPr/>
        </p:nvPicPr>
        <p:blipFill rotWithShape="1">
          <a:blip r:embed="rId3">
            <a:alphaModFix/>
          </a:blip>
          <a:srcRect b="34762" l="40474" r="19966" t="32858"/>
          <a:stretch/>
        </p:blipFill>
        <p:spPr>
          <a:xfrm>
            <a:off x="1371600" y="3200400"/>
            <a:ext cx="6629400" cy="3392487"/>
          </a:xfrm>
          <a:prstGeom prst="rect">
            <a:avLst/>
          </a:prstGeom>
          <a:noFill/>
          <a:ln>
            <a:noFill/>
          </a:ln>
        </p:spPr>
      </p:pic>
      <p:grpSp>
        <p:nvGrpSpPr>
          <p:cNvPr id="250" name="Google Shape;250;p30"/>
          <p:cNvGrpSpPr/>
          <p:nvPr/>
        </p:nvGrpSpPr>
        <p:grpSpPr>
          <a:xfrm>
            <a:off x="7259637" y="-30162"/>
            <a:ext cx="1939925" cy="1176337"/>
            <a:chOff x="7259637" y="-30162"/>
            <a:chExt cx="1939925" cy="1176337"/>
          </a:xfrm>
        </p:grpSpPr>
        <p:pic>
          <p:nvPicPr>
            <p:cNvPr id="251" name="Google Shape;251;p30"/>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52" name="Google Shape;252;p3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#9</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1"/>
          <p:cNvSpPr txBox="1"/>
          <p:nvPr/>
        </p:nvSpPr>
        <p:spPr>
          <a:xfrm>
            <a:off x="838200" y="1676400"/>
            <a:ext cx="74676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drags all four rational numbers in order from least to greatest.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Arial"/>
                <a:ea typeface="Arial"/>
                <a:cs typeface="Arial"/>
                <a:sym typeface="Arial"/>
              </a:rPr>
              <a:t>− </a:t>
            </a:r>
            <a:r>
              <a:rPr b="0" i="0" lang="en-US" sz="2800" u="none" cap="none" strike="noStrike">
                <a:solidFill>
                  <a:srgbClr val="000000"/>
                </a:solidFill>
                <a:latin typeface="Calibri"/>
                <a:ea typeface="Calibri"/>
                <a:cs typeface="Calibri"/>
                <a:sym typeface="Calibri"/>
              </a:rPr>
              <a:t>282, −68, 72, 178</a:t>
            </a:r>
            <a:endParaRPr b="0" i="0" sz="1400" u="none" cap="none" strike="noStrike">
              <a:solidFill>
                <a:srgbClr val="000000"/>
              </a:solidFill>
              <a:latin typeface="Arial"/>
              <a:ea typeface="Arial"/>
              <a:cs typeface="Arial"/>
              <a:sym typeface="Arial"/>
            </a:endParaRPr>
          </a:p>
        </p:txBody>
      </p:sp>
      <p:grpSp>
        <p:nvGrpSpPr>
          <p:cNvPr id="258" name="Google Shape;258;p31"/>
          <p:cNvGrpSpPr/>
          <p:nvPr/>
        </p:nvGrpSpPr>
        <p:grpSpPr>
          <a:xfrm>
            <a:off x="6345237" y="-30162"/>
            <a:ext cx="2865437" cy="1116012"/>
            <a:chOff x="6345237" y="-30162"/>
            <a:chExt cx="2865437" cy="1116012"/>
          </a:xfrm>
        </p:grpSpPr>
        <p:pic>
          <p:nvPicPr>
            <p:cNvPr id="259" name="Google Shape;259;p3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60" name="Google Shape;260;p3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#9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2"/>
          <p:cNvSpPr txBox="1"/>
          <p:nvPr/>
        </p:nvSpPr>
        <p:spPr>
          <a:xfrm>
            <a:off x="647700" y="1135062"/>
            <a:ext cx="8039100" cy="4524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Sea level is defined as being at an elevation of 0 feet. The elevation of land represents its height above or below sea level. This table shows the lowest elevations in some states.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				     Determine whether each statement 			     about the elevations is correct.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				     Select True or False for each			  	     statement. 	</a:t>
            </a:r>
            <a:endParaRPr b="0" i="0" sz="1400" u="none" cap="none" strike="noStrike">
              <a:solidFill>
                <a:srgbClr val="000000"/>
              </a:solidFill>
              <a:latin typeface="Arial"/>
              <a:ea typeface="Arial"/>
              <a:cs typeface="Arial"/>
              <a:sym typeface="Arial"/>
            </a:endParaRPr>
          </a:p>
        </p:txBody>
      </p:sp>
      <p:pic>
        <p:nvPicPr>
          <p:cNvPr id="266" name="Google Shape;266;p32"/>
          <p:cNvPicPr preferRelativeResize="0"/>
          <p:nvPr/>
        </p:nvPicPr>
        <p:blipFill rotWithShape="1">
          <a:blip r:embed="rId3">
            <a:alphaModFix/>
          </a:blip>
          <a:srcRect b="55714" l="47618" r="27380" t="29046"/>
          <a:stretch/>
        </p:blipFill>
        <p:spPr>
          <a:xfrm>
            <a:off x="4976812" y="2341562"/>
            <a:ext cx="3200400" cy="1219200"/>
          </a:xfrm>
          <a:prstGeom prst="rect">
            <a:avLst/>
          </a:prstGeom>
          <a:noFill/>
          <a:ln>
            <a:noFill/>
          </a:ln>
        </p:spPr>
      </p:pic>
      <p:pic>
        <p:nvPicPr>
          <p:cNvPr id="267" name="Google Shape;267;p32"/>
          <p:cNvPicPr preferRelativeResize="0"/>
          <p:nvPr/>
        </p:nvPicPr>
        <p:blipFill rotWithShape="1">
          <a:blip r:embed="rId3">
            <a:alphaModFix/>
          </a:blip>
          <a:srcRect b="19523" l="47618" r="26190" t="50000"/>
          <a:stretch/>
        </p:blipFill>
        <p:spPr>
          <a:xfrm>
            <a:off x="647700" y="3236912"/>
            <a:ext cx="3840162" cy="2792412"/>
          </a:xfrm>
          <a:prstGeom prst="rect">
            <a:avLst/>
          </a:prstGeom>
          <a:noFill/>
          <a:ln>
            <a:noFill/>
          </a:ln>
        </p:spPr>
      </p:pic>
      <p:grpSp>
        <p:nvGrpSpPr>
          <p:cNvPr id="268" name="Google Shape;268;p32"/>
          <p:cNvGrpSpPr/>
          <p:nvPr/>
        </p:nvGrpSpPr>
        <p:grpSpPr>
          <a:xfrm>
            <a:off x="7259637" y="-30162"/>
            <a:ext cx="1939925" cy="1176337"/>
            <a:chOff x="7259637" y="-30162"/>
            <a:chExt cx="1939925" cy="1176337"/>
          </a:xfrm>
        </p:grpSpPr>
        <p:pic>
          <p:nvPicPr>
            <p:cNvPr id="269" name="Google Shape;269;p32"/>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70" name="Google Shape;270;p3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#10</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3"/>
          <p:cNvSpPr txBox="1"/>
          <p:nvPr/>
        </p:nvSpPr>
        <p:spPr>
          <a:xfrm>
            <a:off x="838200" y="1676400"/>
            <a:ext cx="74676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identifies all three statements correctly as true or false. Statements should deal with the order of the numbers.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F, T, T</a:t>
            </a:r>
            <a:endParaRPr b="0" i="0" sz="1400" u="none" cap="none" strike="noStrike">
              <a:solidFill>
                <a:srgbClr val="000000"/>
              </a:solidFill>
              <a:latin typeface="Arial"/>
              <a:ea typeface="Arial"/>
              <a:cs typeface="Arial"/>
              <a:sym typeface="Arial"/>
            </a:endParaRPr>
          </a:p>
        </p:txBody>
      </p:sp>
      <p:grpSp>
        <p:nvGrpSpPr>
          <p:cNvPr id="276" name="Google Shape;276;p33"/>
          <p:cNvGrpSpPr/>
          <p:nvPr/>
        </p:nvGrpSpPr>
        <p:grpSpPr>
          <a:xfrm>
            <a:off x="6345237" y="-30162"/>
            <a:ext cx="2981325" cy="1116012"/>
            <a:chOff x="6345237" y="-30162"/>
            <a:chExt cx="2981325" cy="1116012"/>
          </a:xfrm>
        </p:grpSpPr>
        <p:pic>
          <p:nvPicPr>
            <p:cNvPr id="277" name="Google Shape;277;p33"/>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278" name="Google Shape;278;p3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#10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4"/>
          <p:cNvSpPr txBox="1"/>
          <p:nvPr/>
        </p:nvSpPr>
        <p:spPr>
          <a:xfrm>
            <a:off x="381000" y="1295400"/>
            <a:ext cx="83058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Sea level is defined as being at an elevation of 0 feet.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The lowest elevation in Arizona is 72 feet.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The lowest elevation in Louisiana is –68 feet.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Enter an inequality that compares these two elevations. </a:t>
            </a:r>
            <a:endParaRPr b="0" i="0" sz="1400" u="none" cap="none" strike="noStrike">
              <a:solidFill>
                <a:srgbClr val="000000"/>
              </a:solidFill>
              <a:latin typeface="Arial"/>
              <a:ea typeface="Arial"/>
              <a:cs typeface="Arial"/>
              <a:sym typeface="Arial"/>
            </a:endParaRPr>
          </a:p>
        </p:txBody>
      </p:sp>
      <p:grpSp>
        <p:nvGrpSpPr>
          <p:cNvPr id="284" name="Google Shape;284;p34"/>
          <p:cNvGrpSpPr/>
          <p:nvPr/>
        </p:nvGrpSpPr>
        <p:grpSpPr>
          <a:xfrm>
            <a:off x="7259637" y="-30162"/>
            <a:ext cx="1939925" cy="1176337"/>
            <a:chOff x="7259637" y="-30162"/>
            <a:chExt cx="1939925" cy="1176337"/>
          </a:xfrm>
        </p:grpSpPr>
        <p:pic>
          <p:nvPicPr>
            <p:cNvPr id="285" name="Google Shape;285;p34"/>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86" name="Google Shape;286;p3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#11</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5"/>
          <p:cNvSpPr txBox="1"/>
          <p:nvPr/>
        </p:nvSpPr>
        <p:spPr>
          <a:xfrm>
            <a:off x="838200" y="1676400"/>
            <a:ext cx="74676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enters a correct inequality statement. Students are allowed credit for putting either form.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“–68 &lt; 72” </a:t>
            </a:r>
            <a:r>
              <a:rPr b="1" i="0" lang="en-US" sz="2800" u="none" cap="none" strike="noStrike">
                <a:solidFill>
                  <a:schemeClr val="dk1"/>
                </a:solidFill>
                <a:latin typeface="Calibri"/>
                <a:ea typeface="Calibri"/>
                <a:cs typeface="Calibri"/>
                <a:sym typeface="Calibri"/>
              </a:rPr>
              <a:t>or</a:t>
            </a:r>
            <a:r>
              <a:rPr b="0" i="0" lang="en-US" sz="2800" u="none" cap="none" strike="noStrike">
                <a:solidFill>
                  <a:schemeClr val="dk1"/>
                </a:solidFill>
                <a:latin typeface="Calibri"/>
                <a:ea typeface="Calibri"/>
                <a:cs typeface="Calibri"/>
                <a:sym typeface="Calibri"/>
              </a:rPr>
              <a:t> “72 &gt; –68.” 	</a:t>
            </a:r>
            <a:endParaRPr b="0" i="0" sz="1400" u="none" cap="none" strike="noStrike">
              <a:solidFill>
                <a:srgbClr val="000000"/>
              </a:solidFill>
              <a:latin typeface="Arial"/>
              <a:ea typeface="Arial"/>
              <a:cs typeface="Arial"/>
              <a:sym typeface="Arial"/>
            </a:endParaRPr>
          </a:p>
        </p:txBody>
      </p:sp>
      <p:grpSp>
        <p:nvGrpSpPr>
          <p:cNvPr id="292" name="Google Shape;292;p35"/>
          <p:cNvGrpSpPr/>
          <p:nvPr/>
        </p:nvGrpSpPr>
        <p:grpSpPr>
          <a:xfrm>
            <a:off x="6345237" y="-30162"/>
            <a:ext cx="2981325" cy="1116012"/>
            <a:chOff x="6345237" y="-30162"/>
            <a:chExt cx="2981325" cy="1116012"/>
          </a:xfrm>
        </p:grpSpPr>
        <p:pic>
          <p:nvPicPr>
            <p:cNvPr id="293" name="Google Shape;293;p35"/>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294" name="Google Shape;294;p3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6"/>
          <p:cNvSpPr txBox="1"/>
          <p:nvPr/>
        </p:nvSpPr>
        <p:spPr>
          <a:xfrm>
            <a:off x="381000" y="1295400"/>
            <a:ext cx="83058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Consider this set of numbers.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–5, |3|, 4, |–2|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Drag the four values to their correct locations on the number line. 	</a:t>
            </a:r>
            <a:endParaRPr b="0" i="0" sz="1400" u="none" cap="none" strike="noStrike">
              <a:solidFill>
                <a:srgbClr val="000000"/>
              </a:solidFill>
              <a:latin typeface="Arial"/>
              <a:ea typeface="Arial"/>
              <a:cs typeface="Arial"/>
              <a:sym typeface="Arial"/>
            </a:endParaRPr>
          </a:p>
        </p:txBody>
      </p:sp>
      <p:pic>
        <p:nvPicPr>
          <p:cNvPr id="300" name="Google Shape;300;p36"/>
          <p:cNvPicPr preferRelativeResize="0"/>
          <p:nvPr/>
        </p:nvPicPr>
        <p:blipFill rotWithShape="1">
          <a:blip r:embed="rId3">
            <a:alphaModFix/>
          </a:blip>
          <a:srcRect b="0" l="0" r="0" t="0"/>
          <a:stretch/>
        </p:blipFill>
        <p:spPr>
          <a:xfrm>
            <a:off x="1836737" y="3446462"/>
            <a:ext cx="5394325" cy="2878137"/>
          </a:xfrm>
          <a:prstGeom prst="rect">
            <a:avLst/>
          </a:prstGeom>
          <a:noFill/>
          <a:ln>
            <a:noFill/>
          </a:ln>
        </p:spPr>
      </p:pic>
      <p:grpSp>
        <p:nvGrpSpPr>
          <p:cNvPr id="301" name="Google Shape;301;p36"/>
          <p:cNvGrpSpPr/>
          <p:nvPr/>
        </p:nvGrpSpPr>
        <p:grpSpPr>
          <a:xfrm>
            <a:off x="7259637" y="-30162"/>
            <a:ext cx="1939925" cy="1176337"/>
            <a:chOff x="7259637" y="-30162"/>
            <a:chExt cx="1939925" cy="1176337"/>
          </a:xfrm>
        </p:grpSpPr>
        <p:pic>
          <p:nvPicPr>
            <p:cNvPr id="302" name="Google Shape;302;p36"/>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303" name="Google Shape;303;p3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#12</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37"/>
          <p:cNvSpPr txBox="1"/>
          <p:nvPr/>
        </p:nvSpPr>
        <p:spPr>
          <a:xfrm>
            <a:off x="838200" y="1676400"/>
            <a:ext cx="7467600" cy="138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plots all four numbers correctly on the number line.	</a:t>
            </a:r>
            <a:endParaRPr b="0" i="0" sz="1400" u="none" cap="none" strike="noStrike">
              <a:solidFill>
                <a:srgbClr val="000000"/>
              </a:solidFill>
              <a:latin typeface="Arial"/>
              <a:ea typeface="Arial"/>
              <a:cs typeface="Arial"/>
              <a:sym typeface="Arial"/>
            </a:endParaRPr>
          </a:p>
        </p:txBody>
      </p:sp>
      <p:grpSp>
        <p:nvGrpSpPr>
          <p:cNvPr id="309" name="Google Shape;309;p37"/>
          <p:cNvGrpSpPr/>
          <p:nvPr/>
        </p:nvGrpSpPr>
        <p:grpSpPr>
          <a:xfrm>
            <a:off x="6345237" y="-30162"/>
            <a:ext cx="2981325" cy="1116012"/>
            <a:chOff x="6345237" y="-30162"/>
            <a:chExt cx="2981325" cy="1116012"/>
          </a:xfrm>
        </p:grpSpPr>
        <p:pic>
          <p:nvPicPr>
            <p:cNvPr id="310" name="Google Shape;310;p37"/>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311" name="Google Shape;311;p3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8"/>
          <p:cNvSpPr txBox="1"/>
          <p:nvPr/>
        </p:nvSpPr>
        <p:spPr>
          <a:xfrm>
            <a:off x="381000" y="1295400"/>
            <a:ext cx="8305800" cy="9540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Consider the statements in the table shown. Select True or False for each statement. 	</a:t>
            </a:r>
            <a:endParaRPr b="0" i="0" sz="1400" u="none" cap="none" strike="noStrike">
              <a:solidFill>
                <a:srgbClr val="000000"/>
              </a:solidFill>
              <a:latin typeface="Arial"/>
              <a:ea typeface="Arial"/>
              <a:cs typeface="Arial"/>
              <a:sym typeface="Arial"/>
            </a:endParaRPr>
          </a:p>
        </p:txBody>
      </p:sp>
      <p:graphicFrame>
        <p:nvGraphicFramePr>
          <p:cNvPr id="317" name="Google Shape;317;p38"/>
          <p:cNvGraphicFramePr/>
          <p:nvPr/>
        </p:nvGraphicFramePr>
        <p:xfrm>
          <a:off x="838200" y="2667000"/>
          <a:ext cx="3000000" cy="3000000"/>
        </p:xfrm>
        <a:graphic>
          <a:graphicData uri="http://schemas.openxmlformats.org/drawingml/2006/table">
            <a:tbl>
              <a:tblPr>
                <a:noFill/>
                <a:tableStyleId>{3EE03B29-2196-41BC-B517-EF8BD3B2C58F}</a:tableStyleId>
              </a:tblPr>
              <a:tblGrid>
                <a:gridCol w="5060950"/>
                <a:gridCol w="1244600"/>
                <a:gridCol w="1162050"/>
              </a:tblGrid>
              <a:tr h="484175">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Statement</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True</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False</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230300">
                <a:tc>
                  <a:txBody>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The distance from –3 to 0 is the same as the distance from 3 to 0 on the number line.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57250">
                <a:tc>
                  <a:txBody>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The distance between –21 and 0 on a number line is |–21| units.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57250">
                <a:tc>
                  <a:txBody>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On a number line, |4| and –4 are the same point.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318" name="Google Shape;318;p38"/>
          <p:cNvGrpSpPr/>
          <p:nvPr/>
        </p:nvGrpSpPr>
        <p:grpSpPr>
          <a:xfrm>
            <a:off x="7259637" y="-30162"/>
            <a:ext cx="1939925" cy="1176337"/>
            <a:chOff x="7259637" y="-30162"/>
            <a:chExt cx="1939925" cy="1176337"/>
          </a:xfrm>
        </p:grpSpPr>
        <p:pic>
          <p:nvPicPr>
            <p:cNvPr id="319" name="Google Shape;319;p38"/>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320" name="Google Shape;320;p3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#13</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9"/>
          <p:cNvSpPr txBox="1"/>
          <p:nvPr/>
        </p:nvSpPr>
        <p:spPr>
          <a:xfrm>
            <a:off x="838200" y="1676400"/>
            <a:ext cx="7467600" cy="44005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identifies all three statements correctly as true or false. Statements will be about the location of numbers with absolute values. False statements include statements that ignore absolute value signs and suggest an absolute value sign means “the opposite of” the number.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T, T, F</a:t>
            </a:r>
            <a:endParaRPr b="0" i="0" sz="1400" u="none" cap="none" strike="noStrike">
              <a:solidFill>
                <a:srgbClr val="000000"/>
              </a:solidFill>
              <a:latin typeface="Arial"/>
              <a:ea typeface="Arial"/>
              <a:cs typeface="Arial"/>
              <a:sym typeface="Arial"/>
            </a:endParaRPr>
          </a:p>
        </p:txBody>
      </p:sp>
      <p:grpSp>
        <p:nvGrpSpPr>
          <p:cNvPr id="326" name="Google Shape;326;p39"/>
          <p:cNvGrpSpPr/>
          <p:nvPr/>
        </p:nvGrpSpPr>
        <p:grpSpPr>
          <a:xfrm>
            <a:off x="6345237" y="-30162"/>
            <a:ext cx="2981325" cy="1116012"/>
            <a:chOff x="6345237" y="-30162"/>
            <a:chExt cx="2981325" cy="1116012"/>
          </a:xfrm>
        </p:grpSpPr>
        <p:pic>
          <p:nvPicPr>
            <p:cNvPr id="327" name="Google Shape;327;p39"/>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328" name="Google Shape;328;p3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0"/>
          <p:cNvSpPr txBox="1"/>
          <p:nvPr/>
        </p:nvSpPr>
        <p:spPr>
          <a:xfrm>
            <a:off x="381000" y="1066800"/>
            <a:ext cx="8305800" cy="30464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Sea level is defined as being at an elevation of 0 feet. Objects can be above or below sea level.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Submarine J is 35.6 feet below sea level.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Submarine Q is 21.5 feet below sea level.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Submarine Z is 43.8 feet below sea level.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Determine whether each statement comparing the submarines is true. Select True or False for each statement. 	</a:t>
            </a:r>
            <a:endParaRPr b="0" i="0" sz="1400" u="none" cap="none" strike="noStrike">
              <a:solidFill>
                <a:srgbClr val="000000"/>
              </a:solidFill>
              <a:latin typeface="Arial"/>
              <a:ea typeface="Arial"/>
              <a:cs typeface="Arial"/>
              <a:sym typeface="Arial"/>
            </a:endParaRPr>
          </a:p>
        </p:txBody>
      </p:sp>
      <p:graphicFrame>
        <p:nvGraphicFramePr>
          <p:cNvPr id="334" name="Google Shape;334;p40"/>
          <p:cNvGraphicFramePr/>
          <p:nvPr/>
        </p:nvGraphicFramePr>
        <p:xfrm>
          <a:off x="1314450" y="4113212"/>
          <a:ext cx="3000000" cy="3000000"/>
        </p:xfrm>
        <a:graphic>
          <a:graphicData uri="http://schemas.openxmlformats.org/drawingml/2006/table">
            <a:tbl>
              <a:tblPr>
                <a:noFill/>
                <a:tableStyleId>{3EE03B29-2196-41BC-B517-EF8BD3B2C58F}</a:tableStyleId>
              </a:tblPr>
              <a:tblGrid>
                <a:gridCol w="4648200"/>
                <a:gridCol w="876300"/>
                <a:gridCol w="914400"/>
              </a:tblGrid>
              <a:tr h="396875">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Statement</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True</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False</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39750">
                <a:tc>
                  <a:txBody>
                    <a:bodyPr/>
                    <a:lstStyle/>
                    <a:p>
                      <a:pPr indent="0" lvl="0" marL="0" marR="0" rtl="0" algn="l">
                        <a:lnSpc>
                          <a:spcPct val="100000"/>
                        </a:lnSpc>
                        <a:spcBef>
                          <a:spcPts val="0"/>
                        </a:spcBef>
                        <a:spcAft>
                          <a:spcPts val="0"/>
                        </a:spcAft>
                        <a:buClr>
                          <a:srgbClr val="000000"/>
                        </a:buClr>
                        <a:buSzPts val="1800"/>
                        <a:buFont typeface="Calibri"/>
                        <a:buNone/>
                      </a:pPr>
                      <a:r>
                        <a:rPr b="0" i="0" lang="en-US" sz="1800" u="none" cap="none" strike="noStrike">
                          <a:solidFill>
                            <a:srgbClr val="000000"/>
                          </a:solidFill>
                          <a:latin typeface="Calibri"/>
                          <a:ea typeface="Calibri"/>
                          <a:cs typeface="Calibri"/>
                          <a:sym typeface="Calibri"/>
                        </a:rPr>
                        <a:t>Submarine J is deeper than Submarine Q because |–35.6| &gt; |–21.5|. </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39750">
                <a:tc>
                  <a:txBody>
                    <a:bodyPr/>
                    <a:lstStyle/>
                    <a:p>
                      <a:pPr indent="0" lvl="0" marL="0" marR="0" rtl="0" algn="l">
                        <a:lnSpc>
                          <a:spcPct val="100000"/>
                        </a:lnSpc>
                        <a:spcBef>
                          <a:spcPts val="0"/>
                        </a:spcBef>
                        <a:spcAft>
                          <a:spcPts val="0"/>
                        </a:spcAft>
                        <a:buClr>
                          <a:srgbClr val="000000"/>
                        </a:buClr>
                        <a:buSzPts val="1800"/>
                        <a:buFont typeface="Calibri"/>
                        <a:buNone/>
                      </a:pPr>
                      <a:r>
                        <a:rPr b="0" i="0" lang="en-US" sz="1800" u="none" cap="none" strike="noStrike">
                          <a:solidFill>
                            <a:srgbClr val="000000"/>
                          </a:solidFill>
                          <a:latin typeface="Calibri"/>
                          <a:ea typeface="Calibri"/>
                          <a:cs typeface="Calibri"/>
                          <a:sym typeface="Calibri"/>
                        </a:rPr>
                        <a:t>Submarine Q is deeper than Submarine Z because |–21.5| &gt; |–43.8|. </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39750">
                <a:tc>
                  <a:txBody>
                    <a:bodyPr/>
                    <a:lstStyle/>
                    <a:p>
                      <a:pPr indent="0" lvl="0" marL="0" marR="0" rtl="0" algn="l">
                        <a:lnSpc>
                          <a:spcPct val="100000"/>
                        </a:lnSpc>
                        <a:spcBef>
                          <a:spcPts val="0"/>
                        </a:spcBef>
                        <a:spcAft>
                          <a:spcPts val="0"/>
                        </a:spcAft>
                        <a:buClr>
                          <a:srgbClr val="000000"/>
                        </a:buClr>
                        <a:buSzPts val="1800"/>
                        <a:buFont typeface="Calibri"/>
                        <a:buNone/>
                      </a:pPr>
                      <a:r>
                        <a:rPr b="0" i="0" lang="en-US" sz="1800" u="none" cap="none" strike="noStrike">
                          <a:solidFill>
                            <a:srgbClr val="000000"/>
                          </a:solidFill>
                          <a:latin typeface="Calibri"/>
                          <a:ea typeface="Calibri"/>
                          <a:cs typeface="Calibri"/>
                          <a:sym typeface="Calibri"/>
                        </a:rPr>
                        <a:t>Submarine J is deeper than Submarine Z because |–35.6| &gt; |–43.8|. </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335" name="Google Shape;335;p40"/>
          <p:cNvGrpSpPr/>
          <p:nvPr/>
        </p:nvGrpSpPr>
        <p:grpSpPr>
          <a:xfrm>
            <a:off x="7259637" y="-30162"/>
            <a:ext cx="1939925" cy="1176337"/>
            <a:chOff x="7259637" y="-30162"/>
            <a:chExt cx="1939925" cy="1176337"/>
          </a:xfrm>
        </p:grpSpPr>
        <p:pic>
          <p:nvPicPr>
            <p:cNvPr id="336" name="Google Shape;336;p40"/>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337" name="Google Shape;337;p4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#14</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1"/>
          <p:cNvSpPr txBox="1"/>
          <p:nvPr/>
        </p:nvSpPr>
        <p:spPr>
          <a:xfrm>
            <a:off x="838200" y="1676400"/>
            <a:ext cx="74676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correctly identifies all three statements as true or false.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T, F, F</a:t>
            </a:r>
            <a:endParaRPr b="0" i="0" sz="1400" u="none" cap="none" strike="noStrike">
              <a:solidFill>
                <a:srgbClr val="000000"/>
              </a:solidFill>
              <a:latin typeface="Arial"/>
              <a:ea typeface="Arial"/>
              <a:cs typeface="Arial"/>
              <a:sym typeface="Arial"/>
            </a:endParaRPr>
          </a:p>
        </p:txBody>
      </p:sp>
      <p:grpSp>
        <p:nvGrpSpPr>
          <p:cNvPr id="343" name="Google Shape;343;p41"/>
          <p:cNvGrpSpPr/>
          <p:nvPr/>
        </p:nvGrpSpPr>
        <p:grpSpPr>
          <a:xfrm>
            <a:off x="6345237" y="-30162"/>
            <a:ext cx="2981325" cy="1116012"/>
            <a:chOff x="6345237" y="-30162"/>
            <a:chExt cx="2981325" cy="1116012"/>
          </a:xfrm>
        </p:grpSpPr>
        <p:pic>
          <p:nvPicPr>
            <p:cNvPr id="344" name="Google Shape;344;p41"/>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345" name="Google Shape;345;p4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#14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2"/>
          <p:cNvSpPr txBox="1"/>
          <p:nvPr/>
        </p:nvSpPr>
        <p:spPr>
          <a:xfrm>
            <a:off x="533400" y="1066800"/>
            <a:ext cx="8001000" cy="37861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This grid represents the layout of Tom’s neighborhood. Each unit on the grid represents 1 square mile.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Tom’s house is located at (4, 2)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A store is located at (–3, 2)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Tom’s neighbors are located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       at (4, 4).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Enter the distance, in miles, from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Tom’s house to the store. </a:t>
            </a:r>
            <a:endParaRPr b="0" i="0" sz="1400" u="none" cap="none" strike="noStrike">
              <a:solidFill>
                <a:srgbClr val="000000"/>
              </a:solidFill>
              <a:latin typeface="Arial"/>
              <a:ea typeface="Arial"/>
              <a:cs typeface="Arial"/>
              <a:sym typeface="Arial"/>
            </a:endParaRPr>
          </a:p>
        </p:txBody>
      </p:sp>
      <p:pic>
        <p:nvPicPr>
          <p:cNvPr id="351" name="Google Shape;351;p42"/>
          <p:cNvPicPr preferRelativeResize="0"/>
          <p:nvPr/>
        </p:nvPicPr>
        <p:blipFill rotWithShape="1">
          <a:blip r:embed="rId3">
            <a:alphaModFix/>
          </a:blip>
          <a:srcRect b="0" l="0" r="0" t="0"/>
          <a:stretch/>
        </p:blipFill>
        <p:spPr>
          <a:xfrm>
            <a:off x="5021262" y="2057400"/>
            <a:ext cx="3513137" cy="3557587"/>
          </a:xfrm>
          <a:prstGeom prst="rect">
            <a:avLst/>
          </a:prstGeom>
          <a:noFill/>
          <a:ln>
            <a:noFill/>
          </a:ln>
        </p:spPr>
      </p:pic>
      <p:grpSp>
        <p:nvGrpSpPr>
          <p:cNvPr id="352" name="Google Shape;352;p42"/>
          <p:cNvGrpSpPr/>
          <p:nvPr/>
        </p:nvGrpSpPr>
        <p:grpSpPr>
          <a:xfrm>
            <a:off x="7259637" y="-30162"/>
            <a:ext cx="1939925" cy="1176337"/>
            <a:chOff x="7259637" y="-30162"/>
            <a:chExt cx="1939925" cy="1176337"/>
          </a:xfrm>
        </p:grpSpPr>
        <p:pic>
          <p:nvPicPr>
            <p:cNvPr id="353" name="Google Shape;353;p42"/>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354" name="Google Shape;354;p4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#15</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3"/>
          <p:cNvSpPr txBox="1"/>
          <p:nvPr/>
        </p:nvSpPr>
        <p:spPr>
          <a:xfrm>
            <a:off x="838200" y="1676400"/>
            <a:ext cx="74676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enters the correct numeric value for the distance. Units of measure should be assumed from the stem.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7</a:t>
            </a:r>
            <a:endParaRPr b="0" i="0" sz="1400" u="none" cap="none" strike="noStrike">
              <a:solidFill>
                <a:srgbClr val="000000"/>
              </a:solidFill>
              <a:latin typeface="Arial"/>
              <a:ea typeface="Arial"/>
              <a:cs typeface="Arial"/>
              <a:sym typeface="Arial"/>
            </a:endParaRPr>
          </a:p>
        </p:txBody>
      </p:sp>
      <p:grpSp>
        <p:nvGrpSpPr>
          <p:cNvPr id="360" name="Google Shape;360;p43"/>
          <p:cNvGrpSpPr/>
          <p:nvPr/>
        </p:nvGrpSpPr>
        <p:grpSpPr>
          <a:xfrm>
            <a:off x="6345237" y="-30162"/>
            <a:ext cx="2981325" cy="1116012"/>
            <a:chOff x="6345237" y="-30162"/>
            <a:chExt cx="2981325" cy="1116012"/>
          </a:xfrm>
        </p:grpSpPr>
        <p:pic>
          <p:nvPicPr>
            <p:cNvPr id="361" name="Google Shape;361;p43"/>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362" name="Google Shape;362;p4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#15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4"/>
          <p:cNvSpPr txBox="1"/>
          <p:nvPr/>
        </p:nvSpPr>
        <p:spPr>
          <a:xfrm>
            <a:off x="533400" y="914400"/>
            <a:ext cx="8001000" cy="5816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Barry raises rabbits. The age, in months, and the weight, in pounds, of three of his rabbits are shown.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How many more pounds does Fluffy weigh than Pinky?</a:t>
            </a:r>
            <a:endParaRPr b="0" i="0" sz="1400" u="none" cap="none" strike="noStrike">
              <a:solidFill>
                <a:srgbClr val="000000"/>
              </a:solidFill>
              <a:latin typeface="Arial"/>
              <a:ea typeface="Arial"/>
              <a:cs typeface="Arial"/>
              <a:sym typeface="Arial"/>
            </a:endParaRPr>
          </a:p>
        </p:txBody>
      </p:sp>
      <p:grpSp>
        <p:nvGrpSpPr>
          <p:cNvPr id="368" name="Google Shape;368;p44"/>
          <p:cNvGrpSpPr/>
          <p:nvPr/>
        </p:nvGrpSpPr>
        <p:grpSpPr>
          <a:xfrm>
            <a:off x="7259637" y="-30162"/>
            <a:ext cx="1939925" cy="1176337"/>
            <a:chOff x="7259637" y="-30162"/>
            <a:chExt cx="1939925" cy="1176337"/>
          </a:xfrm>
        </p:grpSpPr>
        <p:pic>
          <p:nvPicPr>
            <p:cNvPr id="369" name="Google Shape;369;p44"/>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370" name="Google Shape;370;p4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#16</a:t>
              </a:r>
              <a:endParaRPr b="0" i="0" sz="1400" u="none" cap="none" strike="noStrike">
                <a:solidFill>
                  <a:srgbClr val="000000"/>
                </a:solidFill>
                <a:latin typeface="Arial"/>
                <a:ea typeface="Arial"/>
                <a:cs typeface="Arial"/>
                <a:sym typeface="Arial"/>
              </a:endParaRPr>
            </a:p>
          </p:txBody>
        </p:sp>
      </p:grpSp>
      <p:pic>
        <p:nvPicPr>
          <p:cNvPr id="371" name="Google Shape;371;p44"/>
          <p:cNvPicPr preferRelativeResize="0"/>
          <p:nvPr/>
        </p:nvPicPr>
        <p:blipFill rotWithShape="1">
          <a:blip r:embed="rId4">
            <a:alphaModFix/>
          </a:blip>
          <a:srcRect b="0" l="0" r="0" t="0"/>
          <a:stretch/>
        </p:blipFill>
        <p:spPr>
          <a:xfrm>
            <a:off x="2413000" y="1698625"/>
            <a:ext cx="4487862" cy="43973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5"/>
          <p:cNvSpPr txBox="1"/>
          <p:nvPr/>
        </p:nvSpPr>
        <p:spPr>
          <a:xfrm>
            <a:off x="838200" y="1447800"/>
            <a:ext cx="74676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enters the correct numeric value for the distance. Units of measure should be assumed from the stem.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grpSp>
        <p:nvGrpSpPr>
          <p:cNvPr id="377" name="Google Shape;377;p45"/>
          <p:cNvGrpSpPr/>
          <p:nvPr/>
        </p:nvGrpSpPr>
        <p:grpSpPr>
          <a:xfrm>
            <a:off x="6345237" y="-30162"/>
            <a:ext cx="2981325" cy="1116012"/>
            <a:chOff x="6345237" y="-30162"/>
            <a:chExt cx="2981325" cy="1116012"/>
          </a:xfrm>
        </p:grpSpPr>
        <p:pic>
          <p:nvPicPr>
            <p:cNvPr id="378" name="Google Shape;378;p45"/>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379" name="Google Shape;379;p4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#16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