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D48296-97EF-4D5C-B1AB-5CE182F43637}">
  <a:tblStyle styleId="{5FD48296-97EF-4D5C-B1AB-5CE182F4363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4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/>
        </p:nvSpPr>
        <p:spPr>
          <a:xfrm>
            <a:off x="658813" y="60737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8400" y="2286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838200" y="22828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4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813328" y="4382869"/>
            <a:ext cx="61091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Modeling and Data Analysis</a:t>
            </a:r>
            <a:endParaRPr b="0" i="0" sz="4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>
            <a:off x="313330" y="997089"/>
            <a:ext cx="867827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Gina is making cookies. The last three steps used to make the cookies are shown. 	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Gina wants to give cookies to 9 people. She wants to give each person 3 cookies. She does not want extra cookies. Which action will help Gina get closest to the exact number of cookies she needs?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Place the cookies 3 inches apart.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Bake the cookies for only 10 minutes.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Roll the cookies slightly bigger than ½ inch.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Roll the cookies slightly smaller than ½ inch.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1851991" y="1828800"/>
            <a:ext cx="5486400" cy="120032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5: Roll the cookies into ½-inch balls.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6: Place the cookies on a baking tray 2 inches apart.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7: Bake for 12 minutes.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recipe makes 18 to 24 cookies.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457200" y="1447800"/>
            <a:ext cx="83058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determines which action will help Gina get closest to the exact number of cookies.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3276600"/>
            <a:ext cx="5669280" cy="264983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304800" y="914400"/>
            <a:ext cx="8381999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Mary, Sally, and Erin competed in a three-part race. A “finish time” for each person is the total amount of time to finish all three events.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Mary’s swim time was 0.10 hour faster than Erin’s run time.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Sally’s finish time was 0.12 hour faster than Mary’s finish time.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Erin finished the race in 2.72 hours.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 sz="105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Drag numbers into the boxes to complete the missing times for each girl. 	</a:t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/>
          <p:nvPr/>
        </p:nvSpPr>
        <p:spPr>
          <a:xfrm>
            <a:off x="381000" y="1371600"/>
            <a:ext cx="815340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 points) The student is able to complete all parts of the table correctly. Each part is independently scored as 1 point.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Mary’s swim time: 0.80; Sally’s bike time: 1.64; Erin’s run time: 0.90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222564" y="983995"/>
            <a:ext cx="8610600" cy="534060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131" r="-1060" t="-9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graphicFrame>
        <p:nvGraphicFramePr>
          <p:cNvPr id="131" name="Google Shape;131;p18"/>
          <p:cNvGraphicFramePr/>
          <p:nvPr/>
        </p:nvGraphicFramePr>
        <p:xfrm>
          <a:off x="1524000" y="2667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{5FD48296-97EF-4D5C-B1AB-5CE182F43637}</a:tableStyleId>
              </a:tblPr>
              <a:tblGrid>
                <a:gridCol w="1908850"/>
                <a:gridCol w="755975"/>
                <a:gridCol w="609600"/>
                <a:gridCol w="609600"/>
                <a:gridCol w="609600"/>
                <a:gridCol w="609600"/>
                <a:gridCol w="6858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Oliver’s Birthday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1st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b="0" baseline="30000" lang="en-US" sz="1800" u="none" cap="none" strike="noStrike">
                          <a:solidFill>
                            <a:schemeClr val="dk1"/>
                          </a:solidFill>
                        </a:rPr>
                        <a:t>nd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b="0" baseline="30000" lang="en-US" sz="1800" u="none" cap="none" strike="noStrike">
                          <a:solidFill>
                            <a:schemeClr val="dk1"/>
                          </a:solidFill>
                        </a:rPr>
                        <a:t>rd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r>
                        <a:rPr b="0" baseline="30000" lang="en-US" sz="1800" u="none" cap="none" strike="noStrike">
                          <a:solidFill>
                            <a:schemeClr val="dk1"/>
                          </a:solidFill>
                        </a:rPr>
                        <a:t>th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5</a:t>
                      </a:r>
                      <a:r>
                        <a:rPr b="0" baseline="30000" lang="en-US" sz="1800" u="none" cap="none" strike="noStrike">
                          <a:solidFill>
                            <a:schemeClr val="dk1"/>
                          </a:solidFill>
                        </a:rPr>
                        <a:t>th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6</a:t>
                      </a:r>
                      <a:r>
                        <a:rPr b="0" baseline="30000" lang="en-US" sz="1800" u="none" cap="none" strike="noStrike">
                          <a:solidFill>
                            <a:schemeClr val="dk1"/>
                          </a:solidFill>
                        </a:rPr>
                        <a:t>th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Height of Tree (</a:t>
                      </a:r>
                      <a:r>
                        <a:rPr b="1" i="1" lang="en-US" sz="1800" u="none" cap="none" strike="noStrike">
                          <a:solidFill>
                            <a:schemeClr val="dk1"/>
                          </a:solidFill>
                        </a:rPr>
                        <a:t>ft</a:t>
                      </a: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)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?</a:t>
                      </a:r>
                      <a:endParaRPr b="0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" name="Google Shape;132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/>
          <p:nvPr/>
        </p:nvSpPr>
        <p:spPr>
          <a:xfrm>
            <a:off x="386556" y="1524000"/>
            <a:ext cx="84526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most reasonable height.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457200" y="1066800"/>
            <a:ext cx="80772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The trailer of a truck is packed with boxes of paper. The boxes are packed 5 boxes deep by 4 boxes high by 4 boxes across, as shown in the picture.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When the driver is in the truck and the trailer is </a:t>
            </a:r>
            <a:r>
              <a:rPr b="1" lang="en-US" sz="2000"/>
              <a:t>empty</a:t>
            </a:r>
            <a:r>
              <a:rPr lang="en-US" sz="2000"/>
              <a:t>, the mass of the truck is 2948.35 kilograms. 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The mass of 1 box of paper is 22.5 kilograms.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The driver delivers some of the boxes of paper at his first stop.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The truck has to drive over a bridge on the way to the next stop.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Trucks with a mass greater than 4700 kilograms are </a:t>
            </a:r>
            <a:r>
              <a:rPr b="1" lang="en-US" sz="2000"/>
              <a:t>not </a:t>
            </a:r>
            <a:r>
              <a:rPr lang="en-US" sz="2000"/>
              <a:t>allowed to drive over the bridge.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Enter the </a:t>
            </a:r>
            <a:r>
              <a:rPr b="1" lang="en-US" sz="2000"/>
              <a:t>minimum </a:t>
            </a:r>
            <a:r>
              <a:rPr lang="en-US" sz="2000"/>
              <a:t>number of boxes of paper the driver must deliver at the first stop to be allowed to drive over the bridge. 	</a:t>
            </a:r>
            <a:endParaRPr/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1880" y="2139120"/>
            <a:ext cx="4846320" cy="167088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/>
          <p:nvPr/>
        </p:nvSpPr>
        <p:spPr>
          <a:xfrm>
            <a:off x="533400" y="990600"/>
            <a:ext cx="8077200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enters the correct whole number of boxes that must be delivered.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Partial credit is possible for correctly determining the exact number of boxes and entering any value from 2.1-2.148 or for mistakenly rounding down to 2 instead of up to 3 boxes as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idx="1" type="body"/>
          </p:nvPr>
        </p:nvSpPr>
        <p:spPr>
          <a:xfrm>
            <a:off x="152400" y="990600"/>
            <a:ext cx="84582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Gabi measures the amount of water, in liters, in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5 identical jars.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Gabi combines all of the water and then divides it equally into the 5 jars. How much water, in liters, does she put in each jar? Enter your answer in the response box.</a:t>
            </a:r>
            <a:endParaRPr sz="2800"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1828800"/>
            <a:ext cx="5334001" cy="206064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533400" y="990600"/>
            <a:ext cx="8077200" cy="242784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510" l="-1583" r="0" t="-225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idx="1" type="body"/>
          </p:nvPr>
        </p:nvSpPr>
        <p:spPr>
          <a:xfrm>
            <a:off x="533400" y="1524000"/>
            <a:ext cx="8153400" cy="317927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71" l="-1568" r="-37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/>
          <p:nvPr/>
        </p:nvSpPr>
        <p:spPr>
          <a:xfrm>
            <a:off x="533400" y="1219200"/>
            <a:ext cx="8077200" cy="37178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473" l="-1583" r="-1734" t="-14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How many minutes are in 1 day?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More information (if needed)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There are 60 seconds in a minute.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There are 60 minutes in 1 hour.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There are 24 hours in 1 day.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There are 7 days in 1 week.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There are 52 weeks in 1 year. </a:t>
            </a:r>
            <a:endParaRPr/>
          </a:p>
        </p:txBody>
      </p:sp>
      <p:sp>
        <p:nvSpPr>
          <p:cNvPr id="190" name="Google Shape;190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the correct number of minutes.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</a:t>
            </a:r>
            <a:r>
              <a:rPr lang="en-US" sz="2800"/>
              <a:t> 1440</a:t>
            </a:r>
            <a:endParaRPr b="1" sz="2800"/>
          </a:p>
        </p:txBody>
      </p:sp>
      <p:sp>
        <p:nvSpPr>
          <p:cNvPr id="197" name="Google Shape;197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A parking meter accepts nickels, dimes, and quarters. It holds up to 1500 coins.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Estimate the value of the coins, in dollars, in the meter when it is full. </a:t>
            </a:r>
            <a:endParaRPr/>
          </a:p>
        </p:txBody>
      </p:sp>
      <p:sp>
        <p:nvSpPr>
          <p:cNvPr id="204" name="Google Shape;204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</a:t>
            </a:r>
            <a:r>
              <a:rPr lang="en-US" sz="2800"/>
              <a:t>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students enters a reasonable estimate.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A multiple of 5 between 75 and 375.</a:t>
            </a:r>
            <a:endParaRPr b="1" sz="2800"/>
          </a:p>
        </p:txBody>
      </p:sp>
      <p:sp>
        <p:nvSpPr>
          <p:cNvPr id="211" name="Google Shape;211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idx="1" type="body"/>
          </p:nvPr>
        </p:nvSpPr>
        <p:spPr>
          <a:xfrm>
            <a:off x="457200" y="89783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en-US" sz="2400"/>
              <a:t>Part A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A liter is more than a cup. Estimate the number of liters in a cup. You can use the picture to help you make an estimate.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Enter your estimate, in liters, in the response box.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en-US" sz="2400"/>
              <a:t>Part B</a:t>
            </a:r>
            <a:endParaRPr i="1"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There are about 0.24 liters in one cup. How much greater or less than your estimate is the real amount?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Enter the difference in the response box. </a:t>
            </a:r>
            <a:endParaRPr sz="2400"/>
          </a:p>
        </p:txBody>
      </p:sp>
      <p:sp>
        <p:nvSpPr>
          <p:cNvPr id="218" name="Google Shape;218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200" y="2209800"/>
            <a:ext cx="1397749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-121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26" name="Google Shape;226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A school spends $2.40 on every lunch it serves in the cafeteria and $0.30 for each carton of milk.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250 people at the school get a lunch each day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120 take a carton of milk</a:t>
            </a:r>
            <a:endParaRPr/>
          </a:p>
          <a:p>
            <a:pPr indent="-1397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Create an expression using this information that shows how much the school spends altogether on lunches and milk each day.</a:t>
            </a:r>
            <a:endParaRPr/>
          </a:p>
        </p:txBody>
      </p:sp>
      <p:sp>
        <p:nvSpPr>
          <p:cNvPr id="233" name="Google Shape;233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Student constructs a correct numerical expression.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250 x 2.40 + 120 x 0.30 or its equivalent</a:t>
            </a:r>
            <a:endParaRPr b="1" sz="2800"/>
          </a:p>
        </p:txBody>
      </p:sp>
      <p:sp>
        <p:nvSpPr>
          <p:cNvPr id="240" name="Google Shape;240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457200" y="990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 school spends $2.40 on every lunch it serves in the cafeteria and $0.30 for each carton of milk.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250 people at the school get a lunch each day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120 take a carton of milk</a:t>
            </a:r>
            <a:endParaRPr/>
          </a:p>
          <a:p>
            <a:pPr indent="-2413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Which expression represents the amount of money the school spends altogether on lunches and milk each day?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250 x 2.40 + 120 x 0.30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250 x 0.30 + 120 x 2.40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250 x (2.40 + 0.30)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UcPeriod"/>
            </a:pPr>
            <a:r>
              <a:rPr lang="en-US" sz="2800"/>
              <a:t>120 x (2.40 + 0.30)</a:t>
            </a:r>
            <a:endParaRPr sz="2800"/>
          </a:p>
        </p:txBody>
      </p:sp>
      <p:sp>
        <p:nvSpPr>
          <p:cNvPr id="247" name="Google Shape;247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</a:t>
            </a:r>
            <a:r>
              <a:rPr lang="en-US" sz="28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Student selects the correct numerical expression.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A</a:t>
            </a:r>
            <a:endParaRPr b="1" sz="2800"/>
          </a:p>
        </p:txBody>
      </p:sp>
      <p:sp>
        <p:nvSpPr>
          <p:cNvPr id="254" name="Google Shape;254;p35"/>
          <p:cNvSpPr/>
          <p:nvPr/>
        </p:nvSpPr>
        <p:spPr>
          <a:xfrm flipH="1">
            <a:off x="6407426" y="-23191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152400" y="457200"/>
            <a:ext cx="48006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Molly and Sam need about 2 pounds of apples for a pie. Medium apples cost $0.45 each. Large apples cost $0.65 each.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Molly says: “Let’s buy the medium apples, they are less expensive.”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Sam says: “I think it’s less expensive to buy large apples. They are more expensive but we won’t have to buy as many of them.”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Analyze both approaches. You can use the scale to weigh the apples.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Use the choices to complete each statement.</a:t>
            </a:r>
            <a:endParaRPr sz="2000"/>
          </a:p>
        </p:txBody>
      </p:sp>
      <p:sp>
        <p:nvSpPr>
          <p:cNvPr id="261" name="Google Shape;261;p3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11739" l="0" r="0" t="7391"/>
          <a:stretch/>
        </p:blipFill>
        <p:spPr>
          <a:xfrm>
            <a:off x="5313006" y="950843"/>
            <a:ext cx="3242388" cy="123245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 txBox="1"/>
          <p:nvPr/>
        </p:nvSpPr>
        <p:spPr>
          <a:xfrm>
            <a:off x="5181600" y="2667000"/>
            <a:ext cx="350520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Statement 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Molly and Sam would need __ medium apples or __ large apples for the pie. (Choose 1, 2, 3, 4, 5, 6, 7, or 8)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Statement B: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 number of medium apples that would be needed cost  __ (Choose more or less) than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of large apples that would be needed. So ___ (Choose Molly or Sam) is correct.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4" name="Google Shape;264;p36"/>
          <p:cNvCxnSpPr/>
          <p:nvPr/>
        </p:nvCxnSpPr>
        <p:spPr>
          <a:xfrm>
            <a:off x="4953000" y="533400"/>
            <a:ext cx="0" cy="59436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65" name="Google Shape;26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9500" y="2133600"/>
            <a:ext cx="622300" cy="3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10200" y="1600200"/>
            <a:ext cx="698500" cy="39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</a:t>
            </a:r>
            <a:r>
              <a:rPr lang="en-US" sz="28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(2 points) The student selects the correct numbers and words in all of the drop-down menus.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6, 4, more, Sam</a:t>
            </a:r>
            <a:endParaRPr b="1" sz="2800"/>
          </a:p>
        </p:txBody>
      </p:sp>
      <p:sp>
        <p:nvSpPr>
          <p:cNvPr id="273" name="Google Shape;273;p3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8"/>
          <p:cNvSpPr txBox="1"/>
          <p:nvPr>
            <p:ph idx="1" type="body"/>
          </p:nvPr>
        </p:nvSpPr>
        <p:spPr>
          <a:xfrm>
            <a:off x="304800" y="579437"/>
            <a:ext cx="70104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Lilian wants to estimate the number of marbles in a glass jar that has a mass of 2.3 kilograms when it is full.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1" lang="en-US" sz="2000"/>
              <a:t>Part A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Make an estimate for the mass of a single marble, in grams. Enter your estimate in the response box.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Make an estimate for the mass of the jar, in grams. Enter your estimate in the response box.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Estimate the number of marbles in the jar based on the assumptions you made. Enter your estimate in the response box.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1" lang="en-US" sz="2000"/>
              <a:t>Part 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The jar has a mass of about 500 grams and there are about 600 marbles in the jar. Which of the following estimates is closest to the actual mass of a single marble?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UcPeriod"/>
            </a:pPr>
            <a:r>
              <a:rPr lang="en-US" sz="2000"/>
              <a:t>2 grams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UcPeriod"/>
            </a:pPr>
            <a:r>
              <a:rPr lang="en-US" sz="2000"/>
              <a:t>20 grams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UcPeriod"/>
            </a:pPr>
            <a:r>
              <a:rPr lang="en-US" sz="2000"/>
              <a:t>200 grams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UcPeriod"/>
            </a:pPr>
            <a:r>
              <a:rPr lang="en-US" sz="2000"/>
              <a:t>1200 grams</a:t>
            </a:r>
            <a:endParaRPr sz="2000"/>
          </a:p>
        </p:txBody>
      </p:sp>
      <p:sp>
        <p:nvSpPr>
          <p:cNvPr id="280" name="Google Shape;280;p3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14" y="1295400"/>
            <a:ext cx="165735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/>
          <p:nvPr>
            <p:ph idx="1" type="body"/>
          </p:nvPr>
        </p:nvSpPr>
        <p:spPr>
          <a:xfrm>
            <a:off x="457200" y="10668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(2 points) The student estimates the mass of a single marble </a:t>
            </a:r>
            <a:r>
              <a:rPr i="1" lang="en-US" sz="2800"/>
              <a:t>m</a:t>
            </a:r>
            <a:r>
              <a:rPr lang="en-US" sz="2800"/>
              <a:t> and the mass of a jar </a:t>
            </a:r>
            <a:r>
              <a:rPr i="1" lang="en-US" sz="2800"/>
              <a:t>b</a:t>
            </a:r>
            <a:r>
              <a:rPr lang="en-US" sz="2800"/>
              <a:t>, and makes an estimate of the number of marbles in the jar that is consistent with the initial estimates and then selects the best estimate from the given choices.</a:t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makes an estimate for the number of marbles that is consistent with his/her estimated masses in Part A or selects the best estimate from the choices given in Part B.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</a:t>
            </a:r>
            <a:r>
              <a:rPr lang="en-US" sz="2800"/>
              <a:t> (2300 – </a:t>
            </a:r>
            <a:r>
              <a:rPr i="1" lang="en-US" sz="2800"/>
              <a:t>b</a:t>
            </a:r>
            <a:r>
              <a:rPr lang="en-US" sz="2800"/>
              <a:t>)/</a:t>
            </a:r>
            <a:r>
              <a:rPr i="1" lang="en-US" sz="2800"/>
              <a:t>m</a:t>
            </a:r>
            <a:r>
              <a:rPr lang="en-US" sz="2800"/>
              <a:t> +/- 50; A</a:t>
            </a:r>
            <a:endParaRPr b="1" sz="2800"/>
          </a:p>
        </p:txBody>
      </p:sp>
      <p:sp>
        <p:nvSpPr>
          <p:cNvPr id="288" name="Google Shape;288;p3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#13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