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584AE17-600F-43AA-9A9E-BE68793AA5E9}">
  <a:tblStyle styleId="{8584AE17-600F-43AA-9A9E-BE68793AA5E9}"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b="off" i="off"/>
      <a:tcStyle>
        <a:fill>
          <a:solidFill>
            <a:srgbClr val="CFD7E7"/>
          </a:solidFill>
        </a:fill>
      </a:tcStyle>
    </a:band1H>
    <a:band2H>
      <a:tcTxStyle b="off" i="off"/>
    </a:band2H>
    <a:band1V>
      <a:tcTxStyle b="off" i="off"/>
      <a:tcStyle>
        <a:fill>
          <a:solidFill>
            <a:srgbClr val="CFD7E7"/>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 name="Google Shape;9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 name="Google Shape;10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 name="Google Shape;11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 name="Google Shape;12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 name="Google Shape;13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 name="Google Shape;14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7" name="Google Shape;14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4" name="Google Shape;15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 name="Google Shape;161;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9" name="Google Shape;16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6" name="Google Shape;17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3" name="Google Shape;18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0" name="Google Shape;190;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 name="Google Shape;19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7" name="Google Shape;197;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 name="Google Shape;20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4" name="Google Shape;204;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3" name="Google Shape;213;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0" name="Google Shape;220;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7" name="Google Shape;227;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4" name="Google Shape;234;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2" name="Google Shape;242;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9" name="Google Shape;249;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6" name="Google Shape;256;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3" name="Google Shape;263;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0" name="Google Shape;270;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7" name="Google Shape;277;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5" name="Google Shape;285;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1" name="Google Shape;31;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7" name="Google Shape;4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0" y="0"/>
            <a:ext cx="2514600"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0000"/>
                </a:solidFill>
                <a:latin typeface="Calibri"/>
                <a:ea typeface="Calibri"/>
                <a:cs typeface="Calibri"/>
                <a:sym typeface="Calibri"/>
              </a:rPr>
              <a:t>Grade 5 - Claim 3</a:t>
            </a:r>
            <a:endParaRPr b="1" i="0" sz="2400" u="none" cap="none" strike="noStrike">
              <a:solidFill>
                <a:srgbClr val="FF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0.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nvSpPr>
        <p:spPr>
          <a:xfrm>
            <a:off x="1066800" y="4267200"/>
            <a:ext cx="7467600" cy="1295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888888"/>
              </a:buClr>
              <a:buSzPts val="3200"/>
              <a:buFont typeface="Arial"/>
              <a:buNone/>
            </a:pPr>
            <a:r>
              <a:t/>
            </a:r>
            <a:endParaRPr b="0" i="0" sz="3200" u="none" cap="none" strike="noStrike">
              <a:solidFill>
                <a:srgbClr val="7030A0"/>
              </a:solidFill>
              <a:latin typeface="Calibri"/>
              <a:ea typeface="Calibri"/>
              <a:cs typeface="Calibri"/>
              <a:sym typeface="Calibri"/>
            </a:endParaRPr>
          </a:p>
        </p:txBody>
      </p:sp>
      <p:sp>
        <p:nvSpPr>
          <p:cNvPr id="91" name="Google Shape;91;p13"/>
          <p:cNvSpPr txBox="1"/>
          <p:nvPr/>
        </p:nvSpPr>
        <p:spPr>
          <a:xfrm>
            <a:off x="658813" y="60737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Calibri"/>
                <a:ea typeface="Calibri"/>
                <a:cs typeface="Calibri"/>
                <a:sym typeface="Calibri"/>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2" name="Google Shape;92;p13"/>
          <p:cNvPicPr preferRelativeResize="0"/>
          <p:nvPr/>
        </p:nvPicPr>
        <p:blipFill rotWithShape="1">
          <a:blip r:embed="rId4">
            <a:alphaModFix/>
          </a:blip>
          <a:srcRect b="0" l="0" r="0" t="0"/>
          <a:stretch/>
        </p:blipFill>
        <p:spPr>
          <a:xfrm>
            <a:off x="2438400" y="228600"/>
            <a:ext cx="4318000" cy="1463675"/>
          </a:xfrm>
          <a:prstGeom prst="rect">
            <a:avLst/>
          </a:prstGeom>
          <a:noFill/>
          <a:ln>
            <a:noFill/>
          </a:ln>
        </p:spPr>
      </p:pic>
      <p:sp>
        <p:nvSpPr>
          <p:cNvPr id="93" name="Google Shape;93;p13"/>
          <p:cNvSpPr txBox="1"/>
          <p:nvPr/>
        </p:nvSpPr>
        <p:spPr>
          <a:xfrm>
            <a:off x="838200" y="2282825"/>
            <a:ext cx="7772400" cy="14700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000"/>
              <a:buFont typeface="Calibri"/>
              <a:buNone/>
            </a:pPr>
            <a:r>
              <a:rPr b="1" i="0" lang="en-US" sz="4000" u="none" cap="none" strike="noStrike">
                <a:solidFill>
                  <a:schemeClr val="dk1"/>
                </a:solidFill>
                <a:latin typeface="Calibri"/>
                <a:ea typeface="Calibri"/>
                <a:cs typeface="Calibri"/>
                <a:sym typeface="Calibri"/>
              </a:rPr>
              <a:t>Claim 3</a:t>
            </a:r>
            <a:br>
              <a:rPr b="1" i="0" lang="en-US" sz="4000" u="none" cap="none" strike="noStrike">
                <a:solidFill>
                  <a:schemeClr val="dk1"/>
                </a:solidFill>
                <a:latin typeface="Calibri"/>
                <a:ea typeface="Calibri"/>
                <a:cs typeface="Calibri"/>
                <a:sym typeface="Calibri"/>
              </a:rPr>
            </a:br>
            <a:r>
              <a:rPr b="1" i="0" lang="en-US" sz="4000" u="none" cap="none" strike="noStrike">
                <a:solidFill>
                  <a:schemeClr val="dk1"/>
                </a:solidFill>
                <a:latin typeface="Calibri"/>
                <a:ea typeface="Calibri"/>
                <a:cs typeface="Calibri"/>
                <a:sym typeface="Calibri"/>
              </a:rPr>
              <a:t>Smarter Balanced Sample Items</a:t>
            </a:r>
            <a:br>
              <a:rPr b="1" i="0" lang="en-US" sz="4000" u="none" cap="none" strike="noStrike">
                <a:solidFill>
                  <a:schemeClr val="dk1"/>
                </a:solidFill>
                <a:latin typeface="Calibri"/>
                <a:ea typeface="Calibri"/>
                <a:cs typeface="Calibri"/>
                <a:sym typeface="Calibri"/>
              </a:rPr>
            </a:br>
            <a:r>
              <a:rPr b="1" i="0" lang="en-US" sz="4000" u="none" cap="none" strike="noStrike">
                <a:solidFill>
                  <a:schemeClr val="dk1"/>
                </a:solidFill>
                <a:latin typeface="Calibri"/>
                <a:ea typeface="Calibri"/>
                <a:cs typeface="Calibri"/>
                <a:sym typeface="Calibri"/>
              </a:rPr>
              <a:t>Grade 5</a:t>
            </a:r>
            <a:endParaRPr b="0" i="0" sz="1400" u="none" cap="none" strike="noStrike">
              <a:solidFill>
                <a:srgbClr val="000000"/>
              </a:solidFill>
              <a:latin typeface="Arial"/>
              <a:ea typeface="Arial"/>
              <a:cs typeface="Arial"/>
              <a:sym typeface="Arial"/>
            </a:endParaRPr>
          </a:p>
        </p:txBody>
      </p:sp>
      <p:sp>
        <p:nvSpPr>
          <p:cNvPr id="94" name="Google Shape;94;p13"/>
          <p:cNvSpPr/>
          <p:nvPr/>
        </p:nvSpPr>
        <p:spPr>
          <a:xfrm>
            <a:off x="1959947" y="4114800"/>
            <a:ext cx="5837624" cy="7078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rgbClr val="FF0000"/>
                </a:solidFill>
                <a:latin typeface="Calibri"/>
                <a:ea typeface="Calibri"/>
                <a:cs typeface="Calibri"/>
                <a:sym typeface="Calibri"/>
              </a:rPr>
              <a:t>Communicating Reasoning</a:t>
            </a:r>
            <a:endParaRPr b="1" i="0" sz="4000" u="none" cap="none" strike="noStrike">
              <a:solidFill>
                <a:srgbClr val="FF0000"/>
              </a:solidFill>
              <a:latin typeface="Calibri"/>
              <a:ea typeface="Calibri"/>
              <a:cs typeface="Calibri"/>
              <a:sym typeface="Calibri"/>
            </a:endParaRPr>
          </a:p>
        </p:txBody>
      </p:sp>
      <p:sp>
        <p:nvSpPr>
          <p:cNvPr id="95" name="Google Shape;95;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4"/>
          <p:cNvSpPr txBox="1"/>
          <p:nvPr>
            <p:ph idx="1" type="body"/>
          </p:nvPr>
        </p:nvSpPr>
        <p:spPr>
          <a:xfrm>
            <a:off x="462756" y="1066800"/>
            <a:ext cx="8458200" cy="5334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The dimensions of a right rectangular prism are: </a:t>
            </a:r>
            <a:endParaRPr/>
          </a:p>
          <a:p>
            <a:pPr indent="-342900" lvl="0" marL="342900" rtl="0" algn="l">
              <a:lnSpc>
                <a:spcPct val="100000"/>
              </a:lnSpc>
              <a:spcBef>
                <a:spcPts val="0"/>
              </a:spcBef>
              <a:spcAft>
                <a:spcPts val="0"/>
              </a:spcAft>
              <a:buClr>
                <a:schemeClr val="dk1"/>
              </a:buClr>
              <a:buSzPts val="2400"/>
              <a:buChar char="•"/>
            </a:pPr>
            <a:r>
              <a:rPr lang="en-US" sz="2400"/>
              <a:t>length = 6 inches </a:t>
            </a:r>
            <a:endParaRPr/>
          </a:p>
          <a:p>
            <a:pPr indent="-342900" lvl="0" marL="342900" rtl="0" algn="l">
              <a:lnSpc>
                <a:spcPct val="100000"/>
              </a:lnSpc>
              <a:spcBef>
                <a:spcPts val="0"/>
              </a:spcBef>
              <a:spcAft>
                <a:spcPts val="0"/>
              </a:spcAft>
              <a:buClr>
                <a:schemeClr val="dk1"/>
              </a:buClr>
              <a:buSzPts val="2400"/>
              <a:buChar char="•"/>
            </a:pPr>
            <a:r>
              <a:rPr lang="en-US" sz="2400"/>
              <a:t>width = 3 inches </a:t>
            </a:r>
            <a:endParaRPr/>
          </a:p>
          <a:p>
            <a:pPr indent="-342900" lvl="0" marL="342900" rtl="0" algn="l">
              <a:lnSpc>
                <a:spcPct val="100000"/>
              </a:lnSpc>
              <a:spcBef>
                <a:spcPts val="0"/>
              </a:spcBef>
              <a:spcAft>
                <a:spcPts val="0"/>
              </a:spcAft>
              <a:buClr>
                <a:schemeClr val="dk1"/>
              </a:buClr>
              <a:buSzPts val="2400"/>
              <a:buChar char="•"/>
            </a:pPr>
            <a:r>
              <a:rPr lang="en-US" sz="2400"/>
              <a:t>height = 4 inches. </a:t>
            </a:r>
            <a:endParaRPr/>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rPr lang="en-US" sz="2400"/>
              <a:t>What will happen to the volume of the right rectangular prism if the width is doubled? </a:t>
            </a:r>
            <a:endParaRPr sz="2400"/>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50000"/>
              </a:lnSpc>
              <a:spcBef>
                <a:spcPts val="0"/>
              </a:spcBef>
              <a:spcAft>
                <a:spcPts val="0"/>
              </a:spcAft>
              <a:buClr>
                <a:schemeClr val="dk1"/>
              </a:buClr>
              <a:buSzPts val="2400"/>
              <a:buNone/>
            </a:pPr>
            <a:r>
              <a:rPr lang="en-US" sz="2400"/>
              <a:t>A. The new volume will be half the original volume. </a:t>
            </a:r>
            <a:endParaRPr/>
          </a:p>
          <a:p>
            <a:pPr indent="0" lvl="0" marL="0" rtl="0" algn="l">
              <a:lnSpc>
                <a:spcPct val="150000"/>
              </a:lnSpc>
              <a:spcBef>
                <a:spcPts val="0"/>
              </a:spcBef>
              <a:spcAft>
                <a:spcPts val="0"/>
              </a:spcAft>
              <a:buClr>
                <a:schemeClr val="dk1"/>
              </a:buClr>
              <a:buSzPts val="2400"/>
              <a:buNone/>
            </a:pPr>
            <a:r>
              <a:rPr lang="en-US" sz="2400"/>
              <a:t>B. The new volume will be twice the original volume. </a:t>
            </a:r>
            <a:endParaRPr/>
          </a:p>
          <a:p>
            <a:pPr indent="0" lvl="0" marL="0" rtl="0" algn="l">
              <a:lnSpc>
                <a:spcPct val="150000"/>
              </a:lnSpc>
              <a:spcBef>
                <a:spcPts val="0"/>
              </a:spcBef>
              <a:spcAft>
                <a:spcPts val="0"/>
              </a:spcAft>
              <a:buClr>
                <a:schemeClr val="dk1"/>
              </a:buClr>
              <a:buSzPts val="2400"/>
              <a:buNone/>
            </a:pPr>
            <a:r>
              <a:rPr lang="en-US" sz="2400"/>
              <a:t>C. The new volume will be 3 times the original volume. </a:t>
            </a:r>
            <a:endParaRPr/>
          </a:p>
          <a:p>
            <a:pPr indent="0" lvl="0" marL="0" rtl="0" algn="l">
              <a:lnSpc>
                <a:spcPct val="150000"/>
              </a:lnSpc>
              <a:spcBef>
                <a:spcPts val="0"/>
              </a:spcBef>
              <a:spcAft>
                <a:spcPts val="0"/>
              </a:spcAft>
              <a:buClr>
                <a:schemeClr val="dk1"/>
              </a:buClr>
              <a:buSzPts val="2400"/>
              <a:buNone/>
            </a:pPr>
            <a:r>
              <a:rPr lang="en-US" sz="2400"/>
              <a:t>D. The new volume will be 6 times the original volume. </a:t>
            </a:r>
            <a:endParaRPr/>
          </a:p>
          <a:p>
            <a:pPr indent="0" lvl="0" marL="0" rtl="0" algn="l">
              <a:lnSpc>
                <a:spcPct val="100000"/>
              </a:lnSpc>
              <a:spcBef>
                <a:spcPts val="0"/>
              </a:spcBef>
              <a:spcAft>
                <a:spcPts val="0"/>
              </a:spcAft>
              <a:buClr>
                <a:schemeClr val="dk1"/>
              </a:buClr>
              <a:buSzPts val="2400"/>
              <a:buNone/>
            </a:pPr>
            <a:r>
              <a:rPr lang="en-US" sz="2400"/>
              <a:t>	</a:t>
            </a:r>
            <a:endParaRPr/>
          </a:p>
        </p:txBody>
      </p:sp>
      <p:sp>
        <p:nvSpPr>
          <p:cNvPr id="102" name="Google Shape;102;p1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5"/>
          <p:cNvSpPr/>
          <p:nvPr/>
        </p:nvSpPr>
        <p:spPr>
          <a:xfrm>
            <a:off x="533400" y="1524000"/>
            <a:ext cx="8077200"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response.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B</a:t>
            </a:r>
            <a:endParaRPr b="0" i="0" sz="2800" u="none" cap="none" strike="noStrike">
              <a:solidFill>
                <a:schemeClr val="dk1"/>
              </a:solidFill>
              <a:latin typeface="Calibri"/>
              <a:ea typeface="Calibri"/>
              <a:cs typeface="Calibri"/>
              <a:sym typeface="Calibri"/>
            </a:endParaRPr>
          </a:p>
        </p:txBody>
      </p:sp>
      <p:sp>
        <p:nvSpPr>
          <p:cNvPr id="109" name="Google Shape;109;p1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6"/>
          <p:cNvSpPr txBox="1"/>
          <p:nvPr>
            <p:ph idx="1" type="body"/>
          </p:nvPr>
        </p:nvSpPr>
        <p:spPr>
          <a:xfrm>
            <a:off x="304799" y="990600"/>
            <a:ext cx="8688309" cy="480020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At Maria’s school, 6 classes are going on a field trip. Each class has 26 students and 1 teacher. Each bus holds a maximum of 48 people. The school requests 3 buses for the field trip. </a:t>
            </a:r>
            <a:endParaRPr/>
          </a:p>
          <a:p>
            <a:pPr indent="0" lvl="0" marL="0" rtl="0" algn="l">
              <a:lnSpc>
                <a:spcPct val="100000"/>
              </a:lnSpc>
              <a:spcBef>
                <a:spcPts val="0"/>
              </a:spcBef>
              <a:spcAft>
                <a:spcPts val="0"/>
              </a:spcAft>
              <a:buClr>
                <a:schemeClr val="dk1"/>
              </a:buClr>
              <a:buSzPts val="2400"/>
              <a:buNone/>
            </a:pPr>
            <a:r>
              <a:rPr lang="en-US" sz="2400"/>
              <a:t>Carefully read Maria’s argument:</a:t>
            </a:r>
            <a:endParaRPr/>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rPr lang="en-US" sz="2400"/>
              <a:t>Click to select the statement in Maria’s argument that has incorrect reasoning or incorrect calculations. </a:t>
            </a:r>
            <a:endParaRPr/>
          </a:p>
          <a:p>
            <a:pPr indent="0" lvl="0" marL="0" rtl="0" algn="l">
              <a:lnSpc>
                <a:spcPct val="100000"/>
              </a:lnSpc>
              <a:spcBef>
                <a:spcPts val="0"/>
              </a:spcBef>
              <a:spcAft>
                <a:spcPts val="0"/>
              </a:spcAft>
              <a:buClr>
                <a:schemeClr val="dk1"/>
              </a:buClr>
              <a:buSzPts val="2400"/>
              <a:buNone/>
            </a:pPr>
            <a:r>
              <a:rPr lang="en-US" sz="2400"/>
              <a:t>Drag the numbers from the palette into boxes to create the number that will correct the statement you choose. 	</a:t>
            </a:r>
            <a:endParaRPr/>
          </a:p>
          <a:p>
            <a:pPr indent="0" lvl="0" marL="0" rtl="0" algn="l">
              <a:lnSpc>
                <a:spcPct val="100000"/>
              </a:lnSpc>
              <a:spcBef>
                <a:spcPts val="0"/>
              </a:spcBef>
              <a:spcAft>
                <a:spcPts val="0"/>
              </a:spcAft>
              <a:buClr>
                <a:schemeClr val="dk1"/>
              </a:buClr>
              <a:buSzPts val="2400"/>
              <a:buNone/>
            </a:pPr>
            <a:r>
              <a:t/>
            </a:r>
            <a:endParaRPr sz="2400"/>
          </a:p>
        </p:txBody>
      </p:sp>
      <p:graphicFrame>
        <p:nvGraphicFramePr>
          <p:cNvPr id="116" name="Google Shape;116;p16"/>
          <p:cNvGraphicFramePr/>
          <p:nvPr/>
        </p:nvGraphicFramePr>
        <p:xfrm>
          <a:off x="1296153" y="2560320"/>
          <a:ext cx="3000000" cy="3000000"/>
        </p:xfrm>
        <a:graphic>
          <a:graphicData uri="http://schemas.openxmlformats.org/drawingml/2006/table">
            <a:tbl>
              <a:tblPr bandRow="1" firstRow="1">
                <a:noFill/>
                <a:tableStyleId>{8584AE17-600F-43AA-9A9E-BE68793AA5E9}</a:tableStyleId>
              </a:tblPr>
              <a:tblGrid>
                <a:gridCol w="6705600"/>
              </a:tblGrid>
              <a:tr h="396250">
                <a:tc>
                  <a:txBody>
                    <a:bodyPr/>
                    <a:lstStyle/>
                    <a:p>
                      <a:pPr indent="0" lvl="0" marL="0" marR="0" rtl="0" algn="l">
                        <a:lnSpc>
                          <a:spcPct val="100000"/>
                        </a:lnSpc>
                        <a:spcBef>
                          <a:spcPts val="0"/>
                        </a:spcBef>
                        <a:spcAft>
                          <a:spcPts val="0"/>
                        </a:spcAft>
                        <a:buClr>
                          <a:srgbClr val="000000"/>
                        </a:buClr>
                        <a:buSzPts val="2000"/>
                        <a:buFont typeface="Arial"/>
                        <a:buNone/>
                      </a:pPr>
                      <a:r>
                        <a:rPr b="0" lang="en-US" sz="2000" u="none" cap="none" strike="noStrike">
                          <a:solidFill>
                            <a:schemeClr val="dk1"/>
                          </a:solidFill>
                          <a:latin typeface="Calibri"/>
                          <a:ea typeface="Calibri"/>
                          <a:cs typeface="Calibri"/>
                          <a:sym typeface="Calibri"/>
                        </a:rPr>
                        <a:t>A. Maria says that the 3 buses are not enough.</a:t>
                      </a:r>
                      <a:endParaRPr b="0" sz="20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2000"/>
                        <a:buFont typeface="Arial"/>
                        <a:buNone/>
                      </a:pPr>
                      <a:r>
                        <a:rPr b="0" lang="en-US" sz="2000" u="none" cap="none" strike="noStrike">
                          <a:solidFill>
                            <a:schemeClr val="dk1"/>
                          </a:solidFill>
                          <a:latin typeface="Calibri"/>
                          <a:ea typeface="Calibri"/>
                          <a:cs typeface="Calibri"/>
                          <a:sym typeface="Calibri"/>
                        </a:rPr>
                        <a:t>B. She argues that 3 buses will hold a maximum of 144 people.</a:t>
                      </a:r>
                      <a:endParaRPr b="0" sz="20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2000"/>
                        <a:buFont typeface="Arial"/>
                        <a:buNone/>
                      </a:pPr>
                      <a:r>
                        <a:rPr b="0" lang="en-US" sz="2000" u="none" cap="none" strike="noStrike">
                          <a:solidFill>
                            <a:schemeClr val="dk1"/>
                          </a:solidFill>
                          <a:latin typeface="Calibri"/>
                          <a:ea typeface="Calibri"/>
                          <a:cs typeface="Calibri"/>
                          <a:sym typeface="Calibri"/>
                        </a:rPr>
                        <a:t>C. The classes need space for 156 people.</a:t>
                      </a:r>
                      <a:endParaRPr b="0" sz="20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2000"/>
                        <a:buFont typeface="Arial"/>
                        <a:buNone/>
                      </a:pPr>
                      <a:r>
                        <a:rPr b="0" lang="en-US" sz="2000" u="none" cap="none" strike="noStrike">
                          <a:solidFill>
                            <a:schemeClr val="dk1"/>
                          </a:solidFill>
                          <a:latin typeface="Calibri"/>
                          <a:ea typeface="Calibri"/>
                          <a:cs typeface="Calibri"/>
                          <a:sym typeface="Calibri"/>
                        </a:rPr>
                        <a:t>D. The school needs to order 1 more bus.</a:t>
                      </a:r>
                      <a:endParaRPr b="0" sz="20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pSp>
        <p:nvGrpSpPr>
          <p:cNvPr id="117" name="Google Shape;117;p16"/>
          <p:cNvGrpSpPr/>
          <p:nvPr/>
        </p:nvGrpSpPr>
        <p:grpSpPr>
          <a:xfrm>
            <a:off x="3674682" y="5867002"/>
            <a:ext cx="1948543" cy="461665"/>
            <a:chOff x="2819400" y="5497286"/>
            <a:chExt cx="1948543" cy="461665"/>
          </a:xfrm>
        </p:grpSpPr>
        <p:sp>
          <p:nvSpPr>
            <p:cNvPr id="118" name="Google Shape;118;p16"/>
            <p:cNvSpPr txBox="1"/>
            <p:nvPr/>
          </p:nvSpPr>
          <p:spPr>
            <a:xfrm>
              <a:off x="2819400" y="5497286"/>
              <a:ext cx="609600" cy="461665"/>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19" name="Google Shape;119;p16"/>
            <p:cNvSpPr txBox="1"/>
            <p:nvPr/>
          </p:nvSpPr>
          <p:spPr>
            <a:xfrm>
              <a:off x="3505200" y="5497286"/>
              <a:ext cx="609600" cy="461665"/>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20" name="Google Shape;120;p16"/>
            <p:cNvSpPr txBox="1"/>
            <p:nvPr/>
          </p:nvSpPr>
          <p:spPr>
            <a:xfrm>
              <a:off x="4158343" y="5497286"/>
              <a:ext cx="609600" cy="461665"/>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grpSp>
      <p:sp>
        <p:nvSpPr>
          <p:cNvPr id="121" name="Google Shape;121;p1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#2</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7"/>
          <p:cNvSpPr/>
          <p:nvPr/>
        </p:nvSpPr>
        <p:spPr>
          <a:xfrm>
            <a:off x="381000" y="990600"/>
            <a:ext cx="81534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statement and enters the number that corrects it.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C, 162</a:t>
            </a:r>
            <a:endParaRPr b="0" i="0" sz="2800" u="none" cap="none" strike="noStrike">
              <a:solidFill>
                <a:schemeClr val="dk1"/>
              </a:solidFill>
              <a:latin typeface="Calibri"/>
              <a:ea typeface="Calibri"/>
              <a:cs typeface="Calibri"/>
              <a:sym typeface="Calibri"/>
            </a:endParaRPr>
          </a:p>
        </p:txBody>
      </p:sp>
      <p:sp>
        <p:nvSpPr>
          <p:cNvPr id="128" name="Google Shape;128;p1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8"/>
          <p:cNvSpPr txBox="1"/>
          <p:nvPr>
            <p:ph idx="1" type="body"/>
          </p:nvPr>
        </p:nvSpPr>
        <p:spPr>
          <a:xfrm>
            <a:off x="304800" y="1066800"/>
            <a:ext cx="8633010" cy="243839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Nina says, “If you multiply a 2-digit number and a 1-digit number, you get a 3-digit number.”</a:t>
            </a:r>
            <a:endParaRPr/>
          </a:p>
          <a:p>
            <a:pPr indent="0" lvl="0" marL="0" rtl="0" algn="l">
              <a:lnSpc>
                <a:spcPct val="100000"/>
              </a:lnSpc>
              <a:spcBef>
                <a:spcPts val="320"/>
              </a:spcBef>
              <a:spcAft>
                <a:spcPts val="0"/>
              </a:spcAft>
              <a:buClr>
                <a:schemeClr val="dk1"/>
              </a:buClr>
              <a:buSzPts val="1600"/>
              <a:buNone/>
            </a:pPr>
            <a:r>
              <a:t/>
            </a:r>
            <a:endParaRPr sz="1600"/>
          </a:p>
          <a:p>
            <a:pPr indent="0" lvl="0" marL="0" rtl="0" algn="l">
              <a:lnSpc>
                <a:spcPct val="100000"/>
              </a:lnSpc>
              <a:spcBef>
                <a:spcPts val="560"/>
              </a:spcBef>
              <a:spcAft>
                <a:spcPts val="0"/>
              </a:spcAft>
              <a:buClr>
                <a:schemeClr val="dk1"/>
              </a:buClr>
              <a:buSzPts val="2800"/>
              <a:buNone/>
            </a:pPr>
            <a:r>
              <a:rPr lang="en-US" sz="2800"/>
              <a:t>Enter numbers in the table to give one example of when Nina’s claim is true, and another example that shows her claim is </a:t>
            </a:r>
            <a:r>
              <a:rPr b="1" lang="en-US" sz="2800"/>
              <a:t>not</a:t>
            </a:r>
            <a:r>
              <a:rPr lang="en-US" sz="2800"/>
              <a:t> always true.</a:t>
            </a:r>
            <a:endParaRPr/>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t/>
            </a:r>
            <a:endParaRPr sz="2800"/>
          </a:p>
        </p:txBody>
      </p:sp>
      <p:sp>
        <p:nvSpPr>
          <p:cNvPr id="135" name="Google Shape;135;p1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#3</a:t>
            </a:r>
            <a:endParaRPr b="1" i="0" sz="4000" u="none" cap="none" strike="noStrike">
              <a:solidFill>
                <a:schemeClr val="lt1"/>
              </a:solidFill>
              <a:latin typeface="Calibri"/>
              <a:ea typeface="Calibri"/>
              <a:cs typeface="Calibri"/>
              <a:sym typeface="Calibri"/>
            </a:endParaRPr>
          </a:p>
        </p:txBody>
      </p:sp>
      <p:pic>
        <p:nvPicPr>
          <p:cNvPr id="136" name="Google Shape;136;p18"/>
          <p:cNvPicPr preferRelativeResize="0"/>
          <p:nvPr/>
        </p:nvPicPr>
        <p:blipFill rotWithShape="1">
          <a:blip r:embed="rId3">
            <a:alphaModFix/>
          </a:blip>
          <a:srcRect b="0" l="0" r="0" t="0"/>
          <a:stretch/>
        </p:blipFill>
        <p:spPr>
          <a:xfrm>
            <a:off x="304800" y="3810001"/>
            <a:ext cx="8534400" cy="143260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(2 points) The student gives an example where the product is a three-digit number and an example where it is not. </a:t>
            </a:r>
            <a:endParaRPr/>
          </a:p>
          <a:p>
            <a:pPr indent="0" lvl="0" marL="0" rtl="0" algn="l">
              <a:lnSpc>
                <a:spcPct val="100000"/>
              </a:lnSpc>
              <a:spcBef>
                <a:spcPts val="560"/>
              </a:spcBef>
              <a:spcAft>
                <a:spcPts val="0"/>
              </a:spcAft>
              <a:buClr>
                <a:schemeClr val="dk1"/>
              </a:buClr>
              <a:buSzPts val="2800"/>
              <a:buNone/>
            </a:pPr>
            <a:r>
              <a:rPr lang="en-US" sz="2800"/>
              <a:t>(1 point) The student gives an example where the product is a three-digit number or an example where it is not.</a:t>
            </a:r>
            <a:endParaRPr/>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rPr b="1" lang="en-US" sz="2800"/>
              <a:t>Answer: </a:t>
            </a:r>
            <a:r>
              <a:rPr lang="en-US" sz="2800"/>
              <a:t>Examples: 90 x 2 = 180; 10 x 2 = 20</a:t>
            </a:r>
            <a:endParaRPr b="1" sz="2800"/>
          </a:p>
        </p:txBody>
      </p:sp>
      <p:sp>
        <p:nvSpPr>
          <p:cNvPr id="143" name="Google Shape;143;p1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#3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0"/>
          <p:cNvSpPr txBox="1"/>
          <p:nvPr>
            <p:ph idx="1" type="body"/>
          </p:nvPr>
        </p:nvSpPr>
        <p:spPr>
          <a:xfrm>
            <a:off x="457200" y="1219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Gil and Nina are comparing the numbers 3 and 12. </a:t>
            </a:r>
            <a:endParaRPr/>
          </a:p>
          <a:p>
            <a:pPr indent="0" lvl="0" marL="0" rtl="0" algn="l">
              <a:lnSpc>
                <a:spcPct val="100000"/>
              </a:lnSpc>
              <a:spcBef>
                <a:spcPts val="240"/>
              </a:spcBef>
              <a:spcAft>
                <a:spcPts val="0"/>
              </a:spcAft>
              <a:buClr>
                <a:schemeClr val="dk1"/>
              </a:buClr>
              <a:buSzPts val="1200"/>
              <a:buNone/>
            </a:pPr>
            <a:r>
              <a:t/>
            </a:r>
            <a:endParaRPr sz="1200"/>
          </a:p>
          <a:p>
            <a:pPr indent="0" lvl="0" marL="0" rtl="0" algn="l">
              <a:lnSpc>
                <a:spcPct val="100000"/>
              </a:lnSpc>
              <a:spcBef>
                <a:spcPts val="480"/>
              </a:spcBef>
              <a:spcAft>
                <a:spcPts val="0"/>
              </a:spcAft>
              <a:buClr>
                <a:schemeClr val="dk1"/>
              </a:buClr>
              <a:buSzPts val="2400"/>
              <a:buNone/>
            </a:pPr>
            <a:r>
              <a:rPr lang="en-US" sz="2400"/>
              <a:t>Gil says, “12 is 9 more than 3.”</a:t>
            </a:r>
            <a:endParaRPr/>
          </a:p>
          <a:p>
            <a:pPr indent="0" lvl="0" marL="0" rtl="0" algn="l">
              <a:lnSpc>
                <a:spcPct val="100000"/>
              </a:lnSpc>
              <a:spcBef>
                <a:spcPts val="240"/>
              </a:spcBef>
              <a:spcAft>
                <a:spcPts val="0"/>
              </a:spcAft>
              <a:buClr>
                <a:schemeClr val="dk1"/>
              </a:buClr>
              <a:buSzPts val="1200"/>
              <a:buNone/>
            </a:pPr>
            <a:r>
              <a:t/>
            </a:r>
            <a:endParaRPr sz="1200"/>
          </a:p>
          <a:p>
            <a:pPr indent="0" lvl="0" marL="0" rtl="0" algn="l">
              <a:lnSpc>
                <a:spcPct val="100000"/>
              </a:lnSpc>
              <a:spcBef>
                <a:spcPts val="480"/>
              </a:spcBef>
              <a:spcAft>
                <a:spcPts val="0"/>
              </a:spcAft>
              <a:buClr>
                <a:schemeClr val="dk1"/>
              </a:buClr>
              <a:buSzPts val="2400"/>
              <a:buNone/>
            </a:pPr>
            <a:r>
              <a:rPr lang="en-US" sz="2400"/>
              <a:t>Nina says, “12 is 4 times more than 3.”</a:t>
            </a:r>
            <a:endParaRPr/>
          </a:p>
          <a:p>
            <a:pPr indent="0" lvl="0" marL="0" rtl="0" algn="l">
              <a:lnSpc>
                <a:spcPct val="100000"/>
              </a:lnSpc>
              <a:spcBef>
                <a:spcPts val="240"/>
              </a:spcBef>
              <a:spcAft>
                <a:spcPts val="0"/>
              </a:spcAft>
              <a:buClr>
                <a:schemeClr val="dk1"/>
              </a:buClr>
              <a:buSzPts val="1200"/>
              <a:buNone/>
            </a:pPr>
            <a:r>
              <a:t/>
            </a:r>
            <a:endParaRPr sz="1200"/>
          </a:p>
          <a:p>
            <a:pPr indent="0" lvl="0" marL="0" rtl="0" algn="l">
              <a:lnSpc>
                <a:spcPct val="100000"/>
              </a:lnSpc>
              <a:spcBef>
                <a:spcPts val="480"/>
              </a:spcBef>
              <a:spcAft>
                <a:spcPts val="0"/>
              </a:spcAft>
              <a:buClr>
                <a:schemeClr val="dk1"/>
              </a:buClr>
              <a:buSzPts val="2400"/>
              <a:buNone/>
            </a:pPr>
            <a:r>
              <a:rPr lang="en-US" sz="2400"/>
              <a:t>What is true about Gil and Nina’s statements?</a:t>
            </a:r>
            <a:endParaRPr/>
          </a:p>
          <a:p>
            <a:pPr indent="-514350" lvl="0" marL="514350" rtl="0" algn="l">
              <a:lnSpc>
                <a:spcPct val="100000"/>
              </a:lnSpc>
              <a:spcBef>
                <a:spcPts val="480"/>
              </a:spcBef>
              <a:spcAft>
                <a:spcPts val="0"/>
              </a:spcAft>
              <a:buClr>
                <a:schemeClr val="dk1"/>
              </a:buClr>
              <a:buSzPts val="2400"/>
              <a:buAutoNum type="alphaUcPeriod"/>
            </a:pPr>
            <a:r>
              <a:rPr lang="en-US" sz="2400"/>
              <a:t>Nina is correct and Gil is not. You should multiply to compare the numbers.</a:t>
            </a:r>
            <a:endParaRPr/>
          </a:p>
          <a:p>
            <a:pPr indent="-514350" lvl="0" marL="514350" rtl="0" algn="l">
              <a:lnSpc>
                <a:spcPct val="100000"/>
              </a:lnSpc>
              <a:spcBef>
                <a:spcPts val="480"/>
              </a:spcBef>
              <a:spcAft>
                <a:spcPts val="0"/>
              </a:spcAft>
              <a:buClr>
                <a:schemeClr val="dk1"/>
              </a:buClr>
              <a:buSzPts val="2400"/>
              <a:buAutoNum type="alphaUcPeriod"/>
            </a:pPr>
            <a:r>
              <a:rPr lang="en-US" sz="2400"/>
              <a:t>Gil is correct and Nina is not. You should add to compare numbers.</a:t>
            </a:r>
            <a:endParaRPr/>
          </a:p>
          <a:p>
            <a:pPr indent="-514350" lvl="0" marL="514350" rtl="0" algn="l">
              <a:lnSpc>
                <a:spcPct val="100000"/>
              </a:lnSpc>
              <a:spcBef>
                <a:spcPts val="480"/>
              </a:spcBef>
              <a:spcAft>
                <a:spcPts val="0"/>
              </a:spcAft>
              <a:buClr>
                <a:schemeClr val="dk1"/>
              </a:buClr>
              <a:buSzPts val="2400"/>
              <a:buAutoNum type="alphaUcPeriod"/>
            </a:pPr>
            <a:r>
              <a:rPr lang="en-US" sz="2400"/>
              <a:t>They are both correct. They just compared using different operations. </a:t>
            </a:r>
            <a:endParaRPr/>
          </a:p>
          <a:p>
            <a:pPr indent="-514350" lvl="0" marL="514350" rtl="0" algn="l">
              <a:lnSpc>
                <a:spcPct val="100000"/>
              </a:lnSpc>
              <a:spcBef>
                <a:spcPts val="480"/>
              </a:spcBef>
              <a:spcAft>
                <a:spcPts val="0"/>
              </a:spcAft>
              <a:buClr>
                <a:schemeClr val="dk1"/>
              </a:buClr>
              <a:buSzPts val="2400"/>
              <a:buAutoNum type="alphaUcPeriod"/>
            </a:pPr>
            <a:r>
              <a:rPr lang="en-US" sz="2400"/>
              <a:t>Neither one is correct. You have to compare like this: 12 &gt; 3.</a:t>
            </a:r>
            <a:endParaRPr sz="2400"/>
          </a:p>
        </p:txBody>
      </p:sp>
      <p:sp>
        <p:nvSpPr>
          <p:cNvPr id="150" name="Google Shape;150;p2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#4</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(1 point) The student selects the correct statement.</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C</a:t>
            </a:r>
            <a:endParaRPr b="1" sz="2800"/>
          </a:p>
        </p:txBody>
      </p:sp>
      <p:sp>
        <p:nvSpPr>
          <p:cNvPr id="157" name="Google Shape;157;p2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#4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2"/>
          <p:cNvSpPr txBox="1"/>
          <p:nvPr>
            <p:ph idx="1" type="body"/>
          </p:nvPr>
        </p:nvSpPr>
        <p:spPr>
          <a:xfrm>
            <a:off x="381000" y="11430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Carrie saw the figure below and said that its area is</a:t>
            </a:r>
            <a:endParaRPr sz="1100"/>
          </a:p>
          <a:p>
            <a:pPr indent="0" lvl="0" marL="0" rtl="0" algn="l">
              <a:lnSpc>
                <a:spcPct val="100000"/>
              </a:lnSpc>
              <a:spcBef>
                <a:spcPts val="560"/>
              </a:spcBef>
              <a:spcAft>
                <a:spcPts val="0"/>
              </a:spcAft>
              <a:buClr>
                <a:schemeClr val="dk1"/>
              </a:buClr>
              <a:buSzPts val="2800"/>
              <a:buNone/>
            </a:pPr>
            <a:r>
              <a:rPr lang="en-US" sz="2800"/>
              <a:t>5 x 9 = 45 square centimeters. </a:t>
            </a:r>
            <a:endParaRPr/>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rPr lang="en-US" sz="2800"/>
              <a:t>Which statement best supports Carrie’s claim?</a:t>
            </a:r>
            <a:endParaRPr/>
          </a:p>
          <a:p>
            <a:pPr indent="-514350" lvl="0" marL="514350" rtl="0" algn="l">
              <a:lnSpc>
                <a:spcPct val="100000"/>
              </a:lnSpc>
              <a:spcBef>
                <a:spcPts val="560"/>
              </a:spcBef>
              <a:spcAft>
                <a:spcPts val="0"/>
              </a:spcAft>
              <a:buClr>
                <a:schemeClr val="dk1"/>
              </a:buClr>
              <a:buSzPts val="2800"/>
              <a:buAutoNum type="alphaUcPeriod"/>
            </a:pPr>
            <a:r>
              <a:rPr lang="en-US" sz="2800"/>
              <a:t>It is true if the opposite sides have the same length.</a:t>
            </a:r>
            <a:endParaRPr/>
          </a:p>
          <a:p>
            <a:pPr indent="-514350" lvl="0" marL="514350" rtl="0" algn="l">
              <a:lnSpc>
                <a:spcPct val="100000"/>
              </a:lnSpc>
              <a:spcBef>
                <a:spcPts val="560"/>
              </a:spcBef>
              <a:spcAft>
                <a:spcPts val="0"/>
              </a:spcAft>
              <a:buClr>
                <a:schemeClr val="dk1"/>
              </a:buClr>
              <a:buSzPts val="2800"/>
              <a:buAutoNum type="alphaUcPeriod"/>
            </a:pPr>
            <a:r>
              <a:rPr lang="en-US" sz="2800"/>
              <a:t>It is true if the figure is a rectangle.</a:t>
            </a:r>
            <a:endParaRPr/>
          </a:p>
          <a:p>
            <a:pPr indent="-514350" lvl="0" marL="514350" rtl="0" algn="l">
              <a:lnSpc>
                <a:spcPct val="100000"/>
              </a:lnSpc>
              <a:spcBef>
                <a:spcPts val="560"/>
              </a:spcBef>
              <a:spcAft>
                <a:spcPts val="0"/>
              </a:spcAft>
              <a:buClr>
                <a:schemeClr val="dk1"/>
              </a:buClr>
              <a:buSzPts val="2800"/>
              <a:buAutoNum type="alphaUcPeriod"/>
            </a:pPr>
            <a:r>
              <a:rPr lang="en-US" sz="2800"/>
              <a:t>It is false if the opposite sides have the same length.</a:t>
            </a:r>
            <a:endParaRPr/>
          </a:p>
          <a:p>
            <a:pPr indent="-514350" lvl="0" marL="514350" rtl="0" algn="l">
              <a:lnSpc>
                <a:spcPct val="100000"/>
              </a:lnSpc>
              <a:spcBef>
                <a:spcPts val="560"/>
              </a:spcBef>
              <a:spcAft>
                <a:spcPts val="0"/>
              </a:spcAft>
              <a:buClr>
                <a:schemeClr val="dk1"/>
              </a:buClr>
              <a:buSzPts val="2800"/>
              <a:buAutoNum type="alphaUcPeriod"/>
            </a:pPr>
            <a:r>
              <a:rPr lang="en-US" sz="2800"/>
              <a:t>It is false if the figure is a rectangle.</a:t>
            </a:r>
            <a:endParaRPr/>
          </a:p>
        </p:txBody>
      </p:sp>
      <p:sp>
        <p:nvSpPr>
          <p:cNvPr id="164" name="Google Shape;164;p2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#5</a:t>
            </a:r>
            <a:endParaRPr b="1" i="0" sz="4000" u="none" cap="none" strike="noStrike">
              <a:solidFill>
                <a:schemeClr val="lt1"/>
              </a:solidFill>
              <a:latin typeface="Calibri"/>
              <a:ea typeface="Calibri"/>
              <a:cs typeface="Calibri"/>
              <a:sym typeface="Calibri"/>
            </a:endParaRPr>
          </a:p>
        </p:txBody>
      </p:sp>
      <p:pic>
        <p:nvPicPr>
          <p:cNvPr id="165" name="Google Shape;165;p22"/>
          <p:cNvPicPr preferRelativeResize="0"/>
          <p:nvPr/>
        </p:nvPicPr>
        <p:blipFill rotWithShape="1">
          <a:blip r:embed="rId3">
            <a:alphaModFix/>
          </a:blip>
          <a:srcRect b="0" l="0" r="0" t="0"/>
          <a:stretch/>
        </p:blipFill>
        <p:spPr>
          <a:xfrm>
            <a:off x="2743200" y="2133600"/>
            <a:ext cx="2438400" cy="151074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(1 point) The student selects the correct statement.</a:t>
            </a:r>
            <a:endParaRPr b="1" sz="2800"/>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B</a:t>
            </a:r>
            <a:endParaRPr b="1" sz="2800"/>
          </a:p>
        </p:txBody>
      </p:sp>
      <p:sp>
        <p:nvSpPr>
          <p:cNvPr id="172" name="Google Shape;172;p2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#5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4"/>
          <p:cNvSpPr txBox="1"/>
          <p:nvPr>
            <p:ph idx="1" type="body"/>
          </p:nvPr>
        </p:nvSpPr>
        <p:spPr>
          <a:xfrm>
            <a:off x="457200" y="1600200"/>
            <a:ext cx="8229600" cy="4525963"/>
          </a:xfrm>
          <a:prstGeom prst="rect">
            <a:avLst/>
          </a:prstGeom>
          <a:blipFill rotWithShape="1">
            <a:blip r:embed="rId3">
              <a:alphaModFix/>
            </a:blip>
            <a:stretch>
              <a:fillRect b="0" l="-1923" r="-886" t="0"/>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179" name="Google Shape;179;p2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#6</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(1 point) The student selects the correct assumption.</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B</a:t>
            </a:r>
            <a:endParaRPr b="1" sz="2800"/>
          </a:p>
        </p:txBody>
      </p:sp>
      <p:sp>
        <p:nvSpPr>
          <p:cNvPr id="186" name="Google Shape;186;p2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#6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6"/>
          <p:cNvSpPr txBox="1"/>
          <p:nvPr>
            <p:ph idx="1" type="body"/>
          </p:nvPr>
        </p:nvSpPr>
        <p:spPr>
          <a:xfrm>
            <a:off x="304800" y="5334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Patrick is learning about quadrilaterals. He was given the following true statements.</a:t>
            </a:r>
            <a:endParaRPr/>
          </a:p>
          <a:p>
            <a:pPr indent="-342900" lvl="0" marL="342900" rtl="0" algn="l">
              <a:lnSpc>
                <a:spcPct val="100000"/>
              </a:lnSpc>
              <a:spcBef>
                <a:spcPts val="400"/>
              </a:spcBef>
              <a:spcAft>
                <a:spcPts val="0"/>
              </a:spcAft>
              <a:buClr>
                <a:schemeClr val="dk1"/>
              </a:buClr>
              <a:buSzPts val="2000"/>
              <a:buChar char="•"/>
            </a:pPr>
            <a:r>
              <a:rPr lang="en-US" sz="2000"/>
              <a:t>Opposite sides of all parallelograms have the same length.</a:t>
            </a:r>
            <a:endParaRPr/>
          </a:p>
          <a:p>
            <a:pPr indent="-342900" lvl="0" marL="342900" rtl="0" algn="l">
              <a:lnSpc>
                <a:spcPct val="100000"/>
              </a:lnSpc>
              <a:spcBef>
                <a:spcPts val="400"/>
              </a:spcBef>
              <a:spcAft>
                <a:spcPts val="0"/>
              </a:spcAft>
              <a:buClr>
                <a:schemeClr val="dk1"/>
              </a:buClr>
              <a:buSzPts val="2000"/>
              <a:buChar char="•"/>
            </a:pPr>
            <a:r>
              <a:rPr lang="en-US" sz="2000"/>
              <a:t>Opposite sides of all rectangles have the same length.</a:t>
            </a:r>
            <a:endParaRPr/>
          </a:p>
          <a:p>
            <a:pPr indent="-342900" lvl="0" marL="342900" rtl="0" algn="l">
              <a:lnSpc>
                <a:spcPct val="100000"/>
              </a:lnSpc>
              <a:spcBef>
                <a:spcPts val="400"/>
              </a:spcBef>
              <a:spcAft>
                <a:spcPts val="0"/>
              </a:spcAft>
              <a:buClr>
                <a:schemeClr val="dk1"/>
              </a:buClr>
              <a:buSzPts val="2000"/>
              <a:buChar char="•"/>
            </a:pPr>
            <a:r>
              <a:rPr lang="en-US" sz="2000"/>
              <a:t>All sides of a square have the same length.</a:t>
            </a:r>
            <a:endParaRPr/>
          </a:p>
          <a:p>
            <a:pPr indent="-342900" lvl="0" marL="342900" rtl="0" algn="l">
              <a:lnSpc>
                <a:spcPct val="100000"/>
              </a:lnSpc>
              <a:spcBef>
                <a:spcPts val="400"/>
              </a:spcBef>
              <a:spcAft>
                <a:spcPts val="0"/>
              </a:spcAft>
              <a:buClr>
                <a:schemeClr val="dk1"/>
              </a:buClr>
              <a:buSzPts val="2000"/>
              <a:buChar char="•"/>
            </a:pPr>
            <a:r>
              <a:rPr lang="en-US" sz="2000"/>
              <a:t>All rectangles are parallelograms.</a:t>
            </a:r>
            <a:endParaRPr/>
          </a:p>
          <a:p>
            <a:pPr indent="-342900" lvl="0" marL="342900" rtl="0" algn="l">
              <a:lnSpc>
                <a:spcPct val="100000"/>
              </a:lnSpc>
              <a:spcBef>
                <a:spcPts val="400"/>
              </a:spcBef>
              <a:spcAft>
                <a:spcPts val="0"/>
              </a:spcAft>
              <a:buClr>
                <a:schemeClr val="dk1"/>
              </a:buClr>
              <a:buSzPts val="2000"/>
              <a:buChar char="•"/>
            </a:pPr>
            <a:r>
              <a:rPr lang="en-US" sz="2000"/>
              <a:t>All rectangles have right angles.</a:t>
            </a:r>
            <a:endParaRPr/>
          </a:p>
          <a:p>
            <a:pPr indent="-342900" lvl="0" marL="342900" rtl="0" algn="l">
              <a:lnSpc>
                <a:spcPct val="100000"/>
              </a:lnSpc>
              <a:spcBef>
                <a:spcPts val="400"/>
              </a:spcBef>
              <a:spcAft>
                <a:spcPts val="0"/>
              </a:spcAft>
              <a:buClr>
                <a:schemeClr val="dk1"/>
              </a:buClr>
              <a:buSzPts val="2000"/>
              <a:buChar char="•"/>
            </a:pPr>
            <a:r>
              <a:rPr lang="en-US" sz="2000"/>
              <a:t>All squares have right angles.</a:t>
            </a:r>
            <a:endParaRPr/>
          </a:p>
          <a:p>
            <a:pPr indent="-317500" lvl="0" marL="342900" rtl="0" algn="l">
              <a:lnSpc>
                <a:spcPct val="100000"/>
              </a:lnSpc>
              <a:spcBef>
                <a:spcPts val="80"/>
              </a:spcBef>
              <a:spcAft>
                <a:spcPts val="0"/>
              </a:spcAft>
              <a:buClr>
                <a:schemeClr val="dk1"/>
              </a:buClr>
              <a:buSzPts val="400"/>
              <a:buNone/>
            </a:pPr>
            <a:r>
              <a:t/>
            </a:r>
            <a:endParaRPr sz="400"/>
          </a:p>
          <a:p>
            <a:pPr indent="0" lvl="0" marL="0" rtl="0" algn="l">
              <a:lnSpc>
                <a:spcPct val="100000"/>
              </a:lnSpc>
              <a:spcBef>
                <a:spcPts val="480"/>
              </a:spcBef>
              <a:spcAft>
                <a:spcPts val="0"/>
              </a:spcAft>
              <a:buClr>
                <a:schemeClr val="dk1"/>
              </a:buClr>
              <a:buSzPts val="2400"/>
              <a:buNone/>
            </a:pPr>
            <a:r>
              <a:rPr lang="en-US" sz="2400"/>
              <a:t>Based on this information, Patrick assumes the following statements are always true. Which statement is </a:t>
            </a:r>
            <a:r>
              <a:rPr b="1" lang="en-US" sz="2400"/>
              <a:t>not</a:t>
            </a:r>
            <a:r>
              <a:rPr lang="en-US" sz="2400"/>
              <a:t> supported by the given information?</a:t>
            </a:r>
            <a:endParaRPr/>
          </a:p>
          <a:p>
            <a:pPr indent="0" lvl="0" marL="0" rtl="0" algn="l">
              <a:lnSpc>
                <a:spcPct val="100000"/>
              </a:lnSpc>
              <a:spcBef>
                <a:spcPts val="120"/>
              </a:spcBef>
              <a:spcAft>
                <a:spcPts val="0"/>
              </a:spcAft>
              <a:buClr>
                <a:schemeClr val="dk1"/>
              </a:buClr>
              <a:buSzPts val="600"/>
              <a:buNone/>
            </a:pPr>
            <a:r>
              <a:t/>
            </a:r>
            <a:endParaRPr sz="600"/>
          </a:p>
          <a:p>
            <a:pPr indent="-514350" lvl="0" marL="514350" rtl="0" algn="l">
              <a:lnSpc>
                <a:spcPct val="100000"/>
              </a:lnSpc>
              <a:spcBef>
                <a:spcPts val="480"/>
              </a:spcBef>
              <a:spcAft>
                <a:spcPts val="0"/>
              </a:spcAft>
              <a:buClr>
                <a:schemeClr val="dk1"/>
              </a:buClr>
              <a:buSzPts val="2400"/>
              <a:buAutoNum type="alphaUcPeriod"/>
            </a:pPr>
            <a:r>
              <a:rPr lang="en-US" sz="2400"/>
              <a:t>All squares are rectangles.</a:t>
            </a:r>
            <a:endParaRPr/>
          </a:p>
          <a:p>
            <a:pPr indent="-514350" lvl="0" marL="514350" rtl="0" algn="l">
              <a:lnSpc>
                <a:spcPct val="100000"/>
              </a:lnSpc>
              <a:spcBef>
                <a:spcPts val="480"/>
              </a:spcBef>
              <a:spcAft>
                <a:spcPts val="0"/>
              </a:spcAft>
              <a:buClr>
                <a:schemeClr val="dk1"/>
              </a:buClr>
              <a:buSzPts val="2400"/>
              <a:buAutoNum type="alphaUcPeriod"/>
            </a:pPr>
            <a:r>
              <a:rPr lang="en-US" sz="2400"/>
              <a:t>All squares are parallelograms.</a:t>
            </a:r>
            <a:endParaRPr/>
          </a:p>
          <a:p>
            <a:pPr indent="-514350" lvl="0" marL="514350" rtl="0" algn="l">
              <a:lnSpc>
                <a:spcPct val="100000"/>
              </a:lnSpc>
              <a:spcBef>
                <a:spcPts val="480"/>
              </a:spcBef>
              <a:spcAft>
                <a:spcPts val="0"/>
              </a:spcAft>
              <a:buClr>
                <a:schemeClr val="dk1"/>
              </a:buClr>
              <a:buSzPts val="2400"/>
              <a:buAutoNum type="alphaUcPeriod"/>
            </a:pPr>
            <a:r>
              <a:rPr lang="en-US" sz="2400"/>
              <a:t>All parallelograms are rectangles.</a:t>
            </a:r>
            <a:endParaRPr/>
          </a:p>
          <a:p>
            <a:pPr indent="-514350" lvl="0" marL="514350" rtl="0" algn="l">
              <a:lnSpc>
                <a:spcPct val="100000"/>
              </a:lnSpc>
              <a:spcBef>
                <a:spcPts val="480"/>
              </a:spcBef>
              <a:spcAft>
                <a:spcPts val="0"/>
              </a:spcAft>
              <a:buClr>
                <a:schemeClr val="dk1"/>
              </a:buClr>
              <a:buSzPts val="2400"/>
              <a:buAutoNum type="alphaUcPeriod"/>
            </a:pPr>
            <a:r>
              <a:rPr lang="en-US" sz="2400"/>
              <a:t>All parallelograms are quadrilaterals.</a:t>
            </a:r>
            <a:endParaRPr sz="2400"/>
          </a:p>
        </p:txBody>
      </p:sp>
      <p:sp>
        <p:nvSpPr>
          <p:cNvPr id="193" name="Google Shape;193;p2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#7</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(1 point) The student selects the correct response. </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C</a:t>
            </a:r>
            <a:endParaRPr b="1" sz="2800"/>
          </a:p>
        </p:txBody>
      </p:sp>
      <p:sp>
        <p:nvSpPr>
          <p:cNvPr id="200" name="Google Shape;200;p2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#7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8"/>
          <p:cNvSpPr txBox="1"/>
          <p:nvPr>
            <p:ph idx="1" type="body"/>
          </p:nvPr>
        </p:nvSpPr>
        <p:spPr>
          <a:xfrm>
            <a:off x="457200" y="914400"/>
            <a:ext cx="8229600" cy="52117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Nora has drawn two identical isosceles right triangles. </a:t>
            </a:r>
            <a:endParaRPr/>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1100"/>
              <a:buNone/>
            </a:pPr>
            <a:r>
              <a:t/>
            </a:r>
            <a:endParaRPr sz="1100"/>
          </a:p>
          <a:p>
            <a:pPr indent="0" lvl="0" marL="0" rtl="0" algn="l">
              <a:lnSpc>
                <a:spcPct val="100000"/>
              </a:lnSpc>
              <a:spcBef>
                <a:spcPts val="0"/>
              </a:spcBef>
              <a:spcAft>
                <a:spcPts val="0"/>
              </a:spcAft>
              <a:buClr>
                <a:schemeClr val="dk1"/>
              </a:buClr>
              <a:buSzPts val="2400"/>
              <a:buNone/>
            </a:pPr>
            <a:r>
              <a:rPr lang="en-US" sz="2400"/>
              <a:t>Here is a way to put them together so that they share a side and make another triangle.</a:t>
            </a:r>
            <a:endParaRPr/>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400"/>
              <a:buNone/>
            </a:pPr>
            <a:r>
              <a:rPr lang="en-US" sz="2400"/>
              <a:t>Select </a:t>
            </a:r>
            <a:r>
              <a:rPr b="1" lang="en-US" sz="2400"/>
              <a:t>all</a:t>
            </a:r>
            <a:r>
              <a:rPr lang="en-US" sz="2400"/>
              <a:t> the quadrilaterals Nora can make with these triangles if she puts them together so that they share a side.</a:t>
            </a:r>
            <a:endParaRPr/>
          </a:p>
          <a:p>
            <a:pPr indent="0" lvl="0" marL="0" rtl="0" algn="l">
              <a:lnSpc>
                <a:spcPct val="100000"/>
              </a:lnSpc>
              <a:spcBef>
                <a:spcPts val="0"/>
              </a:spcBef>
              <a:spcAft>
                <a:spcPts val="0"/>
              </a:spcAft>
              <a:buClr>
                <a:schemeClr val="dk1"/>
              </a:buClr>
              <a:buSzPts val="2400"/>
              <a:buNone/>
            </a:pPr>
            <a:r>
              <a:t/>
            </a:r>
            <a:endParaRPr sz="2400"/>
          </a:p>
          <a:p>
            <a:pPr indent="-514350" lvl="0" marL="514350" rtl="0" algn="l">
              <a:lnSpc>
                <a:spcPct val="100000"/>
              </a:lnSpc>
              <a:spcBef>
                <a:spcPts val="0"/>
              </a:spcBef>
              <a:spcAft>
                <a:spcPts val="0"/>
              </a:spcAft>
              <a:buClr>
                <a:schemeClr val="dk1"/>
              </a:buClr>
              <a:buSzPts val="2400"/>
              <a:buAutoNum type="alphaUcPeriod"/>
            </a:pPr>
            <a:r>
              <a:rPr lang="en-US" sz="2400"/>
              <a:t>A square</a:t>
            </a:r>
            <a:endParaRPr/>
          </a:p>
          <a:p>
            <a:pPr indent="-514350" lvl="0" marL="514350" rtl="0" algn="l">
              <a:lnSpc>
                <a:spcPct val="100000"/>
              </a:lnSpc>
              <a:spcBef>
                <a:spcPts val="0"/>
              </a:spcBef>
              <a:spcAft>
                <a:spcPts val="0"/>
              </a:spcAft>
              <a:buClr>
                <a:schemeClr val="dk1"/>
              </a:buClr>
              <a:buSzPts val="2400"/>
              <a:buAutoNum type="alphaUcPeriod"/>
            </a:pPr>
            <a:r>
              <a:rPr lang="en-US" sz="2400"/>
              <a:t>A rectangle that is not a square</a:t>
            </a:r>
            <a:endParaRPr/>
          </a:p>
          <a:p>
            <a:pPr indent="-514350" lvl="0" marL="514350" rtl="0" algn="l">
              <a:lnSpc>
                <a:spcPct val="100000"/>
              </a:lnSpc>
              <a:spcBef>
                <a:spcPts val="0"/>
              </a:spcBef>
              <a:spcAft>
                <a:spcPts val="0"/>
              </a:spcAft>
              <a:buClr>
                <a:schemeClr val="dk1"/>
              </a:buClr>
              <a:buSzPts val="2400"/>
              <a:buAutoNum type="alphaUcPeriod"/>
            </a:pPr>
            <a:r>
              <a:rPr lang="en-US" sz="2400"/>
              <a:t>A rhombus that is not a square</a:t>
            </a:r>
            <a:endParaRPr/>
          </a:p>
          <a:p>
            <a:pPr indent="-514350" lvl="0" marL="514350" rtl="0" algn="l">
              <a:lnSpc>
                <a:spcPct val="100000"/>
              </a:lnSpc>
              <a:spcBef>
                <a:spcPts val="0"/>
              </a:spcBef>
              <a:spcAft>
                <a:spcPts val="0"/>
              </a:spcAft>
              <a:buClr>
                <a:schemeClr val="dk1"/>
              </a:buClr>
              <a:buSzPts val="2400"/>
              <a:buAutoNum type="alphaUcPeriod"/>
            </a:pPr>
            <a:r>
              <a:rPr lang="en-US" sz="2400"/>
              <a:t>A parallelogram that is not a rectangle</a:t>
            </a:r>
            <a:endParaRPr sz="2400"/>
          </a:p>
        </p:txBody>
      </p:sp>
      <p:sp>
        <p:nvSpPr>
          <p:cNvPr id="207" name="Google Shape;207;p2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#8</a:t>
            </a:r>
            <a:endParaRPr b="1" i="0" sz="4000" u="none" cap="none" strike="noStrike">
              <a:solidFill>
                <a:schemeClr val="lt1"/>
              </a:solidFill>
              <a:latin typeface="Calibri"/>
              <a:ea typeface="Calibri"/>
              <a:cs typeface="Calibri"/>
              <a:sym typeface="Calibri"/>
            </a:endParaRPr>
          </a:p>
        </p:txBody>
      </p:sp>
      <p:pic>
        <p:nvPicPr>
          <p:cNvPr id="208" name="Google Shape;208;p28"/>
          <p:cNvPicPr preferRelativeResize="0"/>
          <p:nvPr/>
        </p:nvPicPr>
        <p:blipFill rotWithShape="1">
          <a:blip r:embed="rId3">
            <a:alphaModFix/>
          </a:blip>
          <a:srcRect b="0" l="0" r="0" t="0"/>
          <a:stretch/>
        </p:blipFill>
        <p:spPr>
          <a:xfrm>
            <a:off x="2133600" y="1371600"/>
            <a:ext cx="2057400" cy="827782"/>
          </a:xfrm>
          <a:prstGeom prst="rect">
            <a:avLst/>
          </a:prstGeom>
          <a:noFill/>
          <a:ln>
            <a:noFill/>
          </a:ln>
        </p:spPr>
      </p:pic>
      <p:pic>
        <p:nvPicPr>
          <p:cNvPr id="209" name="Google Shape;209;p28"/>
          <p:cNvPicPr preferRelativeResize="0"/>
          <p:nvPr/>
        </p:nvPicPr>
        <p:blipFill rotWithShape="1">
          <a:blip r:embed="rId4">
            <a:alphaModFix/>
          </a:blip>
          <a:srcRect b="0" l="0" r="0" t="0"/>
          <a:stretch/>
        </p:blipFill>
        <p:spPr>
          <a:xfrm>
            <a:off x="4351575" y="3048000"/>
            <a:ext cx="1454990" cy="781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(1 point) The student selects the possible cases.</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A and D</a:t>
            </a:r>
            <a:endParaRPr b="1" sz="2800"/>
          </a:p>
        </p:txBody>
      </p:sp>
      <p:sp>
        <p:nvSpPr>
          <p:cNvPr id="216" name="Google Shape;216;p2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#8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0"/>
          <p:cNvSpPr txBox="1"/>
          <p:nvPr>
            <p:ph idx="1" type="body"/>
          </p:nvPr>
        </p:nvSpPr>
        <p:spPr>
          <a:xfrm>
            <a:off x="457200" y="12954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960"/>
              <a:buNone/>
            </a:pPr>
            <a:r>
              <a:rPr lang="en-US" sz="2960"/>
              <a:t>32 x 45 is greater than both 32 and 45. When is </a:t>
            </a:r>
            <a:r>
              <a:rPr i="1" lang="en-US" sz="2960"/>
              <a:t>a</a:t>
            </a:r>
            <a:r>
              <a:rPr lang="en-US" sz="2960"/>
              <a:t> x </a:t>
            </a:r>
            <a:r>
              <a:rPr i="1" lang="en-US" sz="2960"/>
              <a:t>b</a:t>
            </a:r>
            <a:r>
              <a:rPr lang="en-US" sz="2960"/>
              <a:t> between </a:t>
            </a:r>
            <a:r>
              <a:rPr i="1" lang="en-US" sz="2960"/>
              <a:t>a </a:t>
            </a:r>
            <a:r>
              <a:rPr lang="en-US" sz="2960"/>
              <a:t>and </a:t>
            </a:r>
            <a:r>
              <a:rPr i="1" lang="en-US" sz="2960"/>
              <a:t>b</a:t>
            </a:r>
            <a:r>
              <a:rPr lang="en-US" sz="2960"/>
              <a:t>?</a:t>
            </a:r>
            <a:endParaRPr/>
          </a:p>
          <a:p>
            <a:pPr indent="0" lvl="0" marL="0" rtl="0" algn="l">
              <a:lnSpc>
                <a:spcPct val="90000"/>
              </a:lnSpc>
              <a:spcBef>
                <a:spcPts val="592"/>
              </a:spcBef>
              <a:spcAft>
                <a:spcPts val="0"/>
              </a:spcAft>
              <a:buClr>
                <a:schemeClr val="dk1"/>
              </a:buClr>
              <a:buSzPts val="2960"/>
              <a:buNone/>
            </a:pPr>
            <a:r>
              <a:t/>
            </a:r>
            <a:endParaRPr sz="2960"/>
          </a:p>
          <a:p>
            <a:pPr indent="0" lvl="0" marL="0" rtl="0" algn="l">
              <a:lnSpc>
                <a:spcPct val="90000"/>
              </a:lnSpc>
              <a:spcBef>
                <a:spcPts val="592"/>
              </a:spcBef>
              <a:spcAft>
                <a:spcPts val="0"/>
              </a:spcAft>
              <a:buClr>
                <a:schemeClr val="dk1"/>
              </a:buClr>
              <a:buSzPts val="2960"/>
              <a:buNone/>
            </a:pPr>
            <a:r>
              <a:rPr lang="en-US" sz="2960"/>
              <a:t>Select </a:t>
            </a:r>
            <a:r>
              <a:rPr b="1" lang="en-US" sz="2960"/>
              <a:t>all</a:t>
            </a:r>
            <a:r>
              <a:rPr lang="en-US" sz="2960"/>
              <a:t> that apply.</a:t>
            </a:r>
            <a:endParaRPr/>
          </a:p>
          <a:p>
            <a:pPr indent="0" lvl="0" marL="0" rtl="0" algn="l">
              <a:lnSpc>
                <a:spcPct val="90000"/>
              </a:lnSpc>
              <a:spcBef>
                <a:spcPts val="592"/>
              </a:spcBef>
              <a:spcAft>
                <a:spcPts val="0"/>
              </a:spcAft>
              <a:buClr>
                <a:schemeClr val="dk1"/>
              </a:buClr>
              <a:buSzPts val="2960"/>
              <a:buNone/>
            </a:pPr>
            <a:r>
              <a:t/>
            </a:r>
            <a:endParaRPr sz="2960"/>
          </a:p>
          <a:p>
            <a:pPr indent="-514350" lvl="0" marL="514350" rtl="0" algn="l">
              <a:lnSpc>
                <a:spcPct val="90000"/>
              </a:lnSpc>
              <a:spcBef>
                <a:spcPts val="592"/>
              </a:spcBef>
              <a:spcAft>
                <a:spcPts val="0"/>
              </a:spcAft>
              <a:buClr>
                <a:schemeClr val="dk1"/>
              </a:buClr>
              <a:buSzPts val="2960"/>
              <a:buAutoNum type="alphaUcPeriod"/>
            </a:pPr>
            <a:r>
              <a:rPr lang="en-US" sz="2960"/>
              <a:t>When </a:t>
            </a:r>
            <a:r>
              <a:rPr i="1" lang="en-US" sz="2960"/>
              <a:t>a</a:t>
            </a:r>
            <a:r>
              <a:rPr lang="en-US" sz="2960"/>
              <a:t> &gt; 1 and </a:t>
            </a:r>
            <a:r>
              <a:rPr i="1" lang="en-US" sz="2960"/>
              <a:t>b</a:t>
            </a:r>
            <a:r>
              <a:rPr lang="en-US" sz="2960"/>
              <a:t> &gt; 1</a:t>
            </a:r>
            <a:endParaRPr/>
          </a:p>
          <a:p>
            <a:pPr indent="-514350" lvl="0" marL="514350" rtl="0" algn="l">
              <a:lnSpc>
                <a:spcPct val="90000"/>
              </a:lnSpc>
              <a:spcBef>
                <a:spcPts val="592"/>
              </a:spcBef>
              <a:spcAft>
                <a:spcPts val="0"/>
              </a:spcAft>
              <a:buClr>
                <a:schemeClr val="dk1"/>
              </a:buClr>
              <a:buSzPts val="2960"/>
              <a:buAutoNum type="alphaUcPeriod"/>
            </a:pPr>
            <a:r>
              <a:rPr lang="en-US" sz="2960"/>
              <a:t>When </a:t>
            </a:r>
            <a:r>
              <a:rPr i="1" lang="en-US" sz="2960"/>
              <a:t>a</a:t>
            </a:r>
            <a:r>
              <a:rPr lang="en-US" sz="2960"/>
              <a:t> &lt; 1 and </a:t>
            </a:r>
            <a:r>
              <a:rPr i="1" lang="en-US" sz="2960"/>
              <a:t>b</a:t>
            </a:r>
            <a:r>
              <a:rPr lang="en-US" sz="2960"/>
              <a:t> &gt; 1</a:t>
            </a:r>
            <a:endParaRPr/>
          </a:p>
          <a:p>
            <a:pPr indent="-514350" lvl="0" marL="514350" rtl="0" algn="l">
              <a:lnSpc>
                <a:spcPct val="90000"/>
              </a:lnSpc>
              <a:spcBef>
                <a:spcPts val="592"/>
              </a:spcBef>
              <a:spcAft>
                <a:spcPts val="0"/>
              </a:spcAft>
              <a:buClr>
                <a:schemeClr val="dk1"/>
              </a:buClr>
              <a:buSzPts val="2960"/>
              <a:buAutoNum type="alphaUcPeriod"/>
            </a:pPr>
            <a:r>
              <a:rPr lang="en-US" sz="2960"/>
              <a:t>When </a:t>
            </a:r>
            <a:r>
              <a:rPr i="1" lang="en-US" sz="2960"/>
              <a:t>b </a:t>
            </a:r>
            <a:r>
              <a:rPr lang="en-US" sz="2960"/>
              <a:t>&lt; 1 and </a:t>
            </a:r>
            <a:r>
              <a:rPr i="1" lang="en-US" sz="2960"/>
              <a:t>a</a:t>
            </a:r>
            <a:r>
              <a:rPr lang="en-US" sz="2960"/>
              <a:t> &gt; 1</a:t>
            </a:r>
            <a:endParaRPr/>
          </a:p>
          <a:p>
            <a:pPr indent="-514350" lvl="0" marL="514350" rtl="0" algn="l">
              <a:lnSpc>
                <a:spcPct val="90000"/>
              </a:lnSpc>
              <a:spcBef>
                <a:spcPts val="592"/>
              </a:spcBef>
              <a:spcAft>
                <a:spcPts val="0"/>
              </a:spcAft>
              <a:buClr>
                <a:schemeClr val="dk1"/>
              </a:buClr>
              <a:buSzPts val="2960"/>
              <a:buAutoNum type="alphaUcPeriod"/>
            </a:pPr>
            <a:r>
              <a:rPr lang="en-US" sz="2960"/>
              <a:t>When </a:t>
            </a:r>
            <a:r>
              <a:rPr i="1" lang="en-US" sz="2960"/>
              <a:t>a </a:t>
            </a:r>
            <a:r>
              <a:rPr lang="en-US" sz="2960"/>
              <a:t>&lt; 1 and </a:t>
            </a:r>
            <a:r>
              <a:rPr i="1" lang="en-US" sz="2960"/>
              <a:t>b</a:t>
            </a:r>
            <a:r>
              <a:rPr lang="en-US" sz="2960"/>
              <a:t> &lt; 1</a:t>
            </a:r>
            <a:endParaRPr sz="2960"/>
          </a:p>
        </p:txBody>
      </p:sp>
      <p:sp>
        <p:nvSpPr>
          <p:cNvPr id="223" name="Google Shape;223;p3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#9</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(1 point) The student selects the correct answer.</a:t>
            </a:r>
            <a:endParaRPr b="1" sz="2800"/>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B and C</a:t>
            </a:r>
            <a:endParaRPr b="1" sz="2800"/>
          </a:p>
        </p:txBody>
      </p:sp>
      <p:sp>
        <p:nvSpPr>
          <p:cNvPr id="230" name="Google Shape;230;p3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#9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2"/>
          <p:cNvSpPr txBox="1"/>
          <p:nvPr>
            <p:ph idx="1" type="body"/>
          </p:nvPr>
        </p:nvSpPr>
        <p:spPr>
          <a:xfrm>
            <a:off x="457200" y="10668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Jenny says, “To round a decimal </a:t>
            </a:r>
            <a:r>
              <a:rPr i="1" lang="en-US" sz="2400"/>
              <a:t>d</a:t>
            </a:r>
            <a:r>
              <a:rPr lang="en-US" sz="2400"/>
              <a:t> between 3.2 and 3.3 to the nearest tenth, you just see which tenth it is closest to on the number line. For example, 3.28 is closer to 3.3 than 3.2, so it rounds to 3.3.”</a:t>
            </a:r>
            <a:endParaRPr/>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rPr lang="en-US" sz="2400"/>
              <a:t>In which cases will Jenny’s method work? (Select </a:t>
            </a:r>
            <a:r>
              <a:rPr b="1" lang="en-US" sz="2400"/>
              <a:t>all</a:t>
            </a:r>
            <a:r>
              <a:rPr lang="en-US" sz="2400"/>
              <a:t> that apply.)</a:t>
            </a:r>
            <a:endParaRPr/>
          </a:p>
          <a:p>
            <a:pPr indent="-514350" lvl="0" marL="514350" rtl="0" algn="l">
              <a:lnSpc>
                <a:spcPct val="100000"/>
              </a:lnSpc>
              <a:spcBef>
                <a:spcPts val="480"/>
              </a:spcBef>
              <a:spcAft>
                <a:spcPts val="0"/>
              </a:spcAft>
              <a:buClr>
                <a:schemeClr val="dk1"/>
              </a:buClr>
              <a:buSzPts val="2400"/>
              <a:buAutoNum type="alphaUcPeriod"/>
            </a:pPr>
            <a:r>
              <a:rPr lang="en-US" sz="2400"/>
              <a:t>Case 1: 3.25 &lt; </a:t>
            </a:r>
            <a:r>
              <a:rPr i="1" lang="en-US" sz="2400"/>
              <a:t>d</a:t>
            </a:r>
            <a:r>
              <a:rPr lang="en-US" sz="2400"/>
              <a:t> ≤ 3.3</a:t>
            </a:r>
            <a:endParaRPr/>
          </a:p>
          <a:p>
            <a:pPr indent="-514350" lvl="0" marL="514350" rtl="0" algn="l">
              <a:lnSpc>
                <a:spcPct val="100000"/>
              </a:lnSpc>
              <a:spcBef>
                <a:spcPts val="480"/>
              </a:spcBef>
              <a:spcAft>
                <a:spcPts val="0"/>
              </a:spcAft>
              <a:buClr>
                <a:schemeClr val="dk1"/>
              </a:buClr>
              <a:buSzPts val="2400"/>
              <a:buAutoNum type="alphaUcPeriod"/>
            </a:pPr>
            <a:r>
              <a:rPr lang="en-US" sz="2400"/>
              <a:t>Case 2: </a:t>
            </a:r>
            <a:r>
              <a:rPr i="1" lang="en-US" sz="2400"/>
              <a:t>d</a:t>
            </a:r>
            <a:r>
              <a:rPr lang="en-US" sz="2400"/>
              <a:t> = 3.25</a:t>
            </a:r>
            <a:endParaRPr/>
          </a:p>
          <a:p>
            <a:pPr indent="-514350" lvl="0" marL="514350" rtl="0" algn="l">
              <a:lnSpc>
                <a:spcPct val="100000"/>
              </a:lnSpc>
              <a:spcBef>
                <a:spcPts val="480"/>
              </a:spcBef>
              <a:spcAft>
                <a:spcPts val="0"/>
              </a:spcAft>
              <a:buClr>
                <a:schemeClr val="dk1"/>
              </a:buClr>
              <a:buSzPts val="2400"/>
              <a:buAutoNum type="alphaUcPeriod"/>
            </a:pPr>
            <a:r>
              <a:rPr lang="en-US" sz="2400"/>
              <a:t>Case 3: 3.2 ≤ </a:t>
            </a:r>
            <a:r>
              <a:rPr i="1" lang="en-US" sz="2400"/>
              <a:t>d</a:t>
            </a:r>
            <a:r>
              <a:rPr lang="en-US" sz="2400"/>
              <a:t> &lt; 3.25</a:t>
            </a:r>
            <a:endParaRPr/>
          </a:p>
          <a:p>
            <a:pPr indent="-514350" lvl="0" marL="514350" rtl="0" algn="l">
              <a:lnSpc>
                <a:spcPct val="100000"/>
              </a:lnSpc>
              <a:spcBef>
                <a:spcPts val="480"/>
              </a:spcBef>
              <a:spcAft>
                <a:spcPts val="0"/>
              </a:spcAft>
              <a:buClr>
                <a:schemeClr val="dk1"/>
              </a:buClr>
              <a:buSzPts val="2400"/>
              <a:buAutoNum type="alphaUcPeriod"/>
            </a:pPr>
            <a:r>
              <a:rPr lang="en-US" sz="2400"/>
              <a:t>Jenny’s method doesn’t usually work—it just worked for this example. </a:t>
            </a:r>
            <a:endParaRPr sz="2400"/>
          </a:p>
        </p:txBody>
      </p:sp>
      <p:sp>
        <p:nvSpPr>
          <p:cNvPr id="237" name="Google Shape;237;p3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#10</a:t>
            </a:r>
            <a:endParaRPr b="1" i="0" sz="4000" u="none" cap="none" strike="noStrike">
              <a:solidFill>
                <a:schemeClr val="lt1"/>
              </a:solidFill>
              <a:latin typeface="Calibri"/>
              <a:ea typeface="Calibri"/>
              <a:cs typeface="Calibri"/>
              <a:sym typeface="Calibri"/>
            </a:endParaRPr>
          </a:p>
        </p:txBody>
      </p:sp>
      <p:pic>
        <p:nvPicPr>
          <p:cNvPr id="238" name="Google Shape;238;p32"/>
          <p:cNvPicPr preferRelativeResize="0"/>
          <p:nvPr/>
        </p:nvPicPr>
        <p:blipFill rotWithShape="1">
          <a:blip r:embed="rId3">
            <a:alphaModFix/>
          </a:blip>
          <a:srcRect b="0" l="0" r="0" t="0"/>
          <a:stretch/>
        </p:blipFill>
        <p:spPr>
          <a:xfrm>
            <a:off x="2057400" y="2793207"/>
            <a:ext cx="4384756" cy="72866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(1 point) The student selects the correct cases.</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A and C</a:t>
            </a:r>
            <a:endParaRPr b="1" sz="2800"/>
          </a:p>
        </p:txBody>
      </p:sp>
      <p:sp>
        <p:nvSpPr>
          <p:cNvPr id="245" name="Google Shape;245;p3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#10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4"/>
          <p:cNvSpPr txBox="1"/>
          <p:nvPr>
            <p:ph idx="1" type="body"/>
          </p:nvPr>
        </p:nvSpPr>
        <p:spPr>
          <a:xfrm>
            <a:off x="381000" y="1066800"/>
            <a:ext cx="8305800" cy="5059363"/>
          </a:xfrm>
          <a:prstGeom prst="rect">
            <a:avLst/>
          </a:prstGeom>
          <a:blipFill rotWithShape="1">
            <a:blip r:embed="rId3">
              <a:alphaModFix/>
            </a:blip>
            <a:stretch>
              <a:fillRect b="-10359" l="-1540" r="0" t="0"/>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252" name="Google Shape;252;p3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#11</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(1 point) The student clicks on the mistakes in the algorithm.</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A and D</a:t>
            </a:r>
            <a:endParaRPr b="1" sz="2800"/>
          </a:p>
        </p:txBody>
      </p:sp>
      <p:sp>
        <p:nvSpPr>
          <p:cNvPr id="259" name="Google Shape;259;p3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#11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6"/>
          <p:cNvSpPr txBox="1"/>
          <p:nvPr>
            <p:ph idx="1" type="body"/>
          </p:nvPr>
        </p:nvSpPr>
        <p:spPr>
          <a:xfrm>
            <a:off x="381000" y="685800"/>
            <a:ext cx="8305800" cy="6096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000"/>
              <a:buNone/>
            </a:pPr>
            <a:r>
              <a:rPr lang="en-US" sz="2000"/>
              <a:t>Mr. Spivak’s class was finding the volume of a right rectangular prism </a:t>
            </a:r>
            <a:endParaRPr/>
          </a:p>
          <a:p>
            <a:pPr indent="0" lvl="0" marL="0" rtl="0" algn="l">
              <a:lnSpc>
                <a:spcPct val="100000"/>
              </a:lnSpc>
              <a:spcBef>
                <a:spcPts val="0"/>
              </a:spcBef>
              <a:spcAft>
                <a:spcPts val="0"/>
              </a:spcAft>
              <a:buClr>
                <a:schemeClr val="dk1"/>
              </a:buClr>
              <a:buSzPts val="2000"/>
              <a:buNone/>
            </a:pPr>
            <a:r>
              <a:rPr lang="en-US" sz="2000"/>
              <a:t>with dimensions 20 cm, 45 cm, and 80 cm.</a:t>
            </a:r>
            <a:endParaRPr/>
          </a:p>
          <a:p>
            <a:pPr indent="0" lvl="0" marL="0" rtl="0" algn="l">
              <a:lnSpc>
                <a:spcPct val="100000"/>
              </a:lnSpc>
              <a:spcBef>
                <a:spcPts val="0"/>
              </a:spcBef>
              <a:spcAft>
                <a:spcPts val="0"/>
              </a:spcAft>
              <a:buClr>
                <a:schemeClr val="dk1"/>
              </a:buClr>
              <a:buSzPts val="700"/>
              <a:buNone/>
            </a:pPr>
            <a:r>
              <a:t/>
            </a:r>
            <a:endParaRPr sz="700"/>
          </a:p>
          <a:p>
            <a:pPr indent="0" lvl="0" marL="0" rtl="0" algn="l">
              <a:lnSpc>
                <a:spcPct val="100000"/>
              </a:lnSpc>
              <a:spcBef>
                <a:spcPts val="0"/>
              </a:spcBef>
              <a:spcAft>
                <a:spcPts val="0"/>
              </a:spcAft>
              <a:buClr>
                <a:schemeClr val="dk1"/>
              </a:buClr>
              <a:buSzPts val="2000"/>
              <a:buNone/>
            </a:pPr>
            <a:r>
              <a:rPr lang="en-US" sz="2000"/>
              <a:t>Brigit said, “I tried two ways of multiplying the dimensions and got different answers. I can’t figure out what went wrong.”</a:t>
            </a:r>
            <a:endParaRPr/>
          </a:p>
          <a:p>
            <a:pPr indent="0" lvl="0" marL="0" rtl="0" algn="l">
              <a:lnSpc>
                <a:spcPct val="100000"/>
              </a:lnSpc>
              <a:spcBef>
                <a:spcPts val="0"/>
              </a:spcBef>
              <a:spcAft>
                <a:spcPts val="0"/>
              </a:spcAft>
              <a:buClr>
                <a:schemeClr val="dk1"/>
              </a:buClr>
              <a:buSzPts val="700"/>
              <a:buNone/>
            </a:pPr>
            <a:r>
              <a:t/>
            </a:r>
            <a:endParaRPr sz="700"/>
          </a:p>
          <a:p>
            <a:pPr indent="0" lvl="0" marL="0" rtl="0" algn="l">
              <a:lnSpc>
                <a:spcPct val="100000"/>
              </a:lnSpc>
              <a:spcBef>
                <a:spcPts val="0"/>
              </a:spcBef>
              <a:spcAft>
                <a:spcPts val="0"/>
              </a:spcAft>
              <a:buClr>
                <a:schemeClr val="dk1"/>
              </a:buClr>
              <a:buSzPts val="2000"/>
              <a:buNone/>
            </a:pPr>
            <a:r>
              <a:rPr lang="en-US" sz="2000"/>
              <a:t>She explained her two ways to Mr. Spivak.</a:t>
            </a:r>
            <a:endParaRPr/>
          </a:p>
          <a:p>
            <a:pPr indent="0" lvl="0" marL="0" rtl="0" algn="l">
              <a:lnSpc>
                <a:spcPct val="100000"/>
              </a:lnSpc>
              <a:spcBef>
                <a:spcPts val="0"/>
              </a:spcBef>
              <a:spcAft>
                <a:spcPts val="0"/>
              </a:spcAft>
              <a:buClr>
                <a:schemeClr val="dk1"/>
              </a:buClr>
              <a:buSzPts val="1600"/>
              <a:buNone/>
            </a:pPr>
            <a:r>
              <a:t/>
            </a:r>
            <a:endParaRPr sz="1600"/>
          </a:p>
          <a:p>
            <a:pPr indent="0" lvl="0" marL="0" rtl="0" algn="l">
              <a:lnSpc>
                <a:spcPct val="100000"/>
              </a:lnSpc>
              <a:spcBef>
                <a:spcPts val="0"/>
              </a:spcBef>
              <a:spcAft>
                <a:spcPts val="0"/>
              </a:spcAft>
              <a:buClr>
                <a:schemeClr val="dk1"/>
              </a:buClr>
              <a:buSzPts val="1800"/>
              <a:buNone/>
            </a:pPr>
            <a:r>
              <a:rPr b="1" lang="en-US" sz="1800"/>
              <a:t>First method:</a:t>
            </a:r>
            <a:r>
              <a:rPr lang="en-US" sz="1800"/>
              <a:t>				</a:t>
            </a:r>
            <a:r>
              <a:rPr b="1" lang="en-US" sz="1800"/>
              <a:t>Second method:</a:t>
            </a:r>
            <a:endParaRPr sz="1800"/>
          </a:p>
          <a:p>
            <a:pPr indent="0" lvl="0" marL="0" rtl="0" algn="l">
              <a:lnSpc>
                <a:spcPct val="100000"/>
              </a:lnSpc>
              <a:spcBef>
                <a:spcPts val="0"/>
              </a:spcBef>
              <a:spcAft>
                <a:spcPts val="0"/>
              </a:spcAft>
              <a:buClr>
                <a:schemeClr val="dk1"/>
              </a:buClr>
              <a:buSzPts val="1800"/>
              <a:buNone/>
            </a:pPr>
            <a:r>
              <a:rPr lang="en-US" sz="1800"/>
              <a:t>Step 1: I distributed.			Step 1: I broke apart the numbers.</a:t>
            </a:r>
            <a:endParaRPr/>
          </a:p>
          <a:p>
            <a:pPr indent="0" lvl="0" marL="0" rtl="0" algn="l">
              <a:lnSpc>
                <a:spcPct val="100000"/>
              </a:lnSpc>
              <a:spcBef>
                <a:spcPts val="0"/>
              </a:spcBef>
              <a:spcAft>
                <a:spcPts val="0"/>
              </a:spcAft>
              <a:buClr>
                <a:schemeClr val="dk1"/>
              </a:buClr>
              <a:buSzPts val="1600"/>
              <a:buNone/>
            </a:pPr>
            <a:r>
              <a:rPr lang="en-US" sz="1600"/>
              <a:t>20 x (45 x 80) = (20 x 45) + (20 x 80)		20 x 45 x 80 = (2 x 10) x (5 x 9) x (8 x 10)</a:t>
            </a:r>
            <a:endParaRPr/>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rPr lang="en-US" sz="1800"/>
              <a:t>Step 2: I multiplied 20 by 45 and 20 by 80.	Step 2: I rearranged the numbers.</a:t>
            </a:r>
            <a:endParaRPr/>
          </a:p>
          <a:p>
            <a:pPr indent="0" lvl="0" marL="0" rtl="0" algn="l">
              <a:lnSpc>
                <a:spcPct val="100000"/>
              </a:lnSpc>
              <a:spcBef>
                <a:spcPts val="0"/>
              </a:spcBef>
              <a:spcAft>
                <a:spcPts val="0"/>
              </a:spcAft>
              <a:buClr>
                <a:schemeClr val="dk1"/>
              </a:buClr>
              <a:buSzPts val="1800"/>
              <a:buNone/>
            </a:pPr>
            <a:r>
              <a:rPr lang="en-US" sz="1800"/>
              <a:t>	= 900 + 1600			              = (8 x 9) x (2 x 5) x (10 x 10)</a:t>
            </a:r>
            <a:endParaRPr/>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rPr lang="en-US" sz="1800"/>
              <a:t>Step 3: Then I added.			Step 3: I multiplied everything.</a:t>
            </a:r>
            <a:endParaRPr/>
          </a:p>
          <a:p>
            <a:pPr indent="0" lvl="0" marL="0" rtl="0" algn="l">
              <a:lnSpc>
                <a:spcPct val="100000"/>
              </a:lnSpc>
              <a:spcBef>
                <a:spcPts val="0"/>
              </a:spcBef>
              <a:spcAft>
                <a:spcPts val="0"/>
              </a:spcAft>
              <a:buClr>
                <a:schemeClr val="dk1"/>
              </a:buClr>
              <a:buSzPts val="1800"/>
              <a:buNone/>
            </a:pPr>
            <a:r>
              <a:rPr lang="en-US" sz="1800"/>
              <a:t>	=2500				              = 72 x (10 x 100) = 72,000</a:t>
            </a:r>
            <a:endParaRPr/>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2000"/>
              <a:buNone/>
            </a:pPr>
            <a:r>
              <a:rPr lang="en-US" sz="2000"/>
              <a:t>Which method has an error? Which step has the first error in the method?</a:t>
            </a:r>
            <a:endParaRPr/>
          </a:p>
        </p:txBody>
      </p:sp>
      <p:sp>
        <p:nvSpPr>
          <p:cNvPr id="266" name="Google Shape;266;p3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#12</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(1 point) The student selects the incorrect method and identifies the step in which the error occurred.</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First method is incorrect; step 1</a:t>
            </a:r>
            <a:endParaRPr b="1" sz="2800"/>
          </a:p>
        </p:txBody>
      </p:sp>
      <p:sp>
        <p:nvSpPr>
          <p:cNvPr id="273" name="Google Shape;273;p3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#12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8"/>
          <p:cNvSpPr txBox="1"/>
          <p:nvPr>
            <p:ph idx="1" type="body"/>
          </p:nvPr>
        </p:nvSpPr>
        <p:spPr>
          <a:xfrm>
            <a:off x="432148" y="1066800"/>
            <a:ext cx="8229600" cy="3124200"/>
          </a:xfrm>
          <a:prstGeom prst="rect">
            <a:avLst/>
          </a:prstGeom>
          <a:blipFill rotWithShape="1">
            <a:blip r:embed="rId3">
              <a:alphaModFix/>
            </a:blip>
            <a:stretch>
              <a:fillRect b="-12860" l="-1183" r="-737" t="-1557"/>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280" name="Google Shape;280;p3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#13</a:t>
            </a:r>
            <a:endParaRPr b="1" i="0" sz="4000" u="none" cap="none" strike="noStrike">
              <a:solidFill>
                <a:schemeClr val="lt1"/>
              </a:solidFill>
              <a:latin typeface="Calibri"/>
              <a:ea typeface="Calibri"/>
              <a:cs typeface="Calibri"/>
              <a:sym typeface="Calibri"/>
            </a:endParaRPr>
          </a:p>
        </p:txBody>
      </p:sp>
      <p:pic>
        <p:nvPicPr>
          <p:cNvPr id="281" name="Google Shape;281;p38"/>
          <p:cNvPicPr preferRelativeResize="0"/>
          <p:nvPr/>
        </p:nvPicPr>
        <p:blipFill rotWithShape="1">
          <a:blip r:embed="rId4">
            <a:alphaModFix/>
          </a:blip>
          <a:srcRect b="0" l="0" r="0" t="0"/>
          <a:stretch/>
        </p:blipFill>
        <p:spPr>
          <a:xfrm>
            <a:off x="2133600" y="4668300"/>
            <a:ext cx="4432650" cy="19758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9"/>
          <p:cNvSpPr txBox="1"/>
          <p:nvPr>
            <p:ph idx="1" type="body"/>
          </p:nvPr>
        </p:nvSpPr>
        <p:spPr>
          <a:xfrm>
            <a:off x="457200" y="1600200"/>
            <a:ext cx="8229600" cy="4525963"/>
          </a:xfrm>
          <a:prstGeom prst="rect">
            <a:avLst/>
          </a:prstGeom>
          <a:blipFill rotWithShape="1">
            <a:blip r:embed="rId3">
              <a:alphaModFix/>
            </a:blip>
            <a:stretch>
              <a:fillRect b="0" l="-1478" r="0" t="-1211"/>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288" name="Google Shape;288;p3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#13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