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2" Type="http://schemas.openxmlformats.org/officeDocument/2006/relationships/slide" Target="slides/slide7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2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7" name="Google Shape;87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6" name="Google Shape;96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5" name="Google Shape;105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3" name="Google Shape;113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2" name="Google Shape;122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0" name="Google Shape;130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9" name="Google Shape;139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9" name="Google Shape;19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5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6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6"/>
          <p:cNvSpPr txBox="1"/>
          <p:nvPr>
            <p:ph idx="1" type="body"/>
          </p:nvPr>
        </p:nvSpPr>
        <p:spPr>
          <a:xfrm rot="5400000">
            <a:off x="2309019" y="-251619"/>
            <a:ext cx="4525962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7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7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47" name="Google Shape;47;p7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48" name="Google Shape;48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8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4" name="Google Shape;54;p8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5" name="Google Shape;55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0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10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6" name="Google Shape;66;p10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67" name="Google Shape;67;p10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8" name="Google Shape;68;p10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69" name="Google Shape;69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1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75" name="Google Shape;75;p11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76" name="Google Shape;76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2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2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82" name="Google Shape;82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Google Shape;15;p1"/>
          <p:cNvSpPr/>
          <p:nvPr/>
        </p:nvSpPr>
        <p:spPr>
          <a:xfrm>
            <a:off x="0" y="0"/>
            <a:ext cx="2517775" cy="8286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Grade 5 - Claim 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Target K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://www.ccssmathactivities.com/" TargetMode="External"/><Relationship Id="rId4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png"/><Relationship Id="rId4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Relationship Id="rId4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3"/>
          <p:cNvSpPr txBox="1"/>
          <p:nvPr>
            <p:ph type="ctrTitle"/>
          </p:nvPr>
        </p:nvSpPr>
        <p:spPr>
          <a:xfrm>
            <a:off x="685800" y="1752600"/>
            <a:ext cx="7772400" cy="190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Claim 1</a:t>
            </a:r>
            <a:b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Smarter Balanced Sample Items</a:t>
            </a:r>
            <a:b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Grade 5 - Target K</a:t>
            </a:r>
            <a:endParaRPr/>
          </a:p>
        </p:txBody>
      </p:sp>
      <p:sp>
        <p:nvSpPr>
          <p:cNvPr id="90" name="Google Shape;90;p13"/>
          <p:cNvSpPr txBox="1"/>
          <p:nvPr>
            <p:ph idx="1" type="subTitle"/>
          </p:nvPr>
        </p:nvSpPr>
        <p:spPr>
          <a:xfrm>
            <a:off x="1943100" y="4038600"/>
            <a:ext cx="52578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None/>
            </a:pPr>
            <a:r>
              <a:rPr b="1" i="0" lang="en-US" sz="3200" u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Classify two-dimensional figures into categories based on their properties.</a:t>
            </a:r>
            <a:endParaRPr/>
          </a:p>
        </p:txBody>
      </p:sp>
      <p:sp>
        <p:nvSpPr>
          <p:cNvPr id="91" name="Google Shape;91;p13"/>
          <p:cNvSpPr txBox="1"/>
          <p:nvPr/>
        </p:nvSpPr>
        <p:spPr>
          <a:xfrm>
            <a:off x="519112" y="5959475"/>
            <a:ext cx="8104187" cy="784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Questions courtesy of the Smarter Balanced Assessment Consortium Item Specifications – Version 3.0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Slideshow organized by SMc Curriculum – </a:t>
            </a:r>
            <a:r>
              <a:rPr b="0" i="0" lang="en-US" sz="15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www.ccssmathactivities.com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Smc logo1" id="92" name="Google Shape;92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298700" y="114300"/>
            <a:ext cx="4318000" cy="1463675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3"/>
          <p:cNvSpPr/>
          <p:nvPr/>
        </p:nvSpPr>
        <p:spPr>
          <a:xfrm>
            <a:off x="76200" y="38100"/>
            <a:ext cx="2286000" cy="8382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Google Shape;98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76800" y="990600"/>
            <a:ext cx="3206750" cy="5121275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14"/>
          <p:cNvSpPr txBox="1"/>
          <p:nvPr/>
        </p:nvSpPr>
        <p:spPr>
          <a:xfrm>
            <a:off x="609600" y="1600200"/>
            <a:ext cx="4114800" cy="3108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All parallelograms have two pairs of opposite, parallel, equal-length sides. Determine whether each polygon shown is also a parallelogram. Select Yes or No for each polygon. 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00" name="Google Shape;100;p14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01" name="Google Shape;101;p1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2" name="Google Shape;102;p14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5"/>
          <p:cNvSpPr txBox="1"/>
          <p:nvPr/>
        </p:nvSpPr>
        <p:spPr>
          <a:xfrm>
            <a:off x="876300" y="1417637"/>
            <a:ext cx="78105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correctly identifies if the given polygon is a parallelogram for all answer choices.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Y, N, 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08" name="Google Shape;108;p15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09" name="Google Shape;109;p1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0" name="Google Shape;110;p15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6"/>
          <p:cNvSpPr txBox="1"/>
          <p:nvPr/>
        </p:nvSpPr>
        <p:spPr>
          <a:xfrm>
            <a:off x="533400" y="1828800"/>
            <a:ext cx="3657600" cy="3108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Determine if each polygon is also a rhombus. Select Yes for each polygon that is a rhombus and No for each polygon that is </a:t>
            </a: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rhombus.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6" name="Google Shape;116;p16"/>
          <p:cNvPicPr preferRelativeResize="0"/>
          <p:nvPr/>
        </p:nvPicPr>
        <p:blipFill rotWithShape="1">
          <a:blip r:embed="rId3">
            <a:alphaModFix/>
          </a:blip>
          <a:srcRect b="8331" l="36784" r="29167" t="27223"/>
          <a:stretch/>
        </p:blipFill>
        <p:spPr>
          <a:xfrm>
            <a:off x="4419600" y="1447800"/>
            <a:ext cx="4022725" cy="47593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7" name="Google Shape;117;p16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18" name="Google Shape;118;p1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9" name="Google Shape;119;p16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#2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7"/>
          <p:cNvSpPr txBox="1"/>
          <p:nvPr/>
        </p:nvSpPr>
        <p:spPr>
          <a:xfrm>
            <a:off x="914400" y="1371600"/>
            <a:ext cx="70104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correctly selects all boxes that apply with no incorrect boxes selected.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N, N, Y, N, 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5" name="Google Shape;125;p17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26" name="Google Shape;126;p1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7" name="Google Shape;127;p17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#2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8"/>
          <p:cNvSpPr txBox="1"/>
          <p:nvPr/>
        </p:nvSpPr>
        <p:spPr>
          <a:xfrm>
            <a:off x="598487" y="1154112"/>
            <a:ext cx="8001000" cy="18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Determine whether each polygon is a rhombus and/or a quadrilateral. Select all boxes that apply next to each polygon. If the polygon is </a:t>
            </a: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rhombus or a quadrilateral, select Neither.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3" name="Google Shape;133;p18"/>
          <p:cNvPicPr preferRelativeResize="0"/>
          <p:nvPr/>
        </p:nvPicPr>
        <p:blipFill rotWithShape="1">
          <a:blip r:embed="rId3">
            <a:alphaModFix/>
          </a:blip>
          <a:srcRect b="21667" l="37141" r="28551" t="40555"/>
          <a:stretch/>
        </p:blipFill>
        <p:spPr>
          <a:xfrm>
            <a:off x="2130425" y="2981325"/>
            <a:ext cx="4937125" cy="33972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4" name="Google Shape;134;p18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35" name="Google Shape;135;p1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6" name="Google Shape;136;p18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#3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9"/>
          <p:cNvSpPr txBox="1"/>
          <p:nvPr/>
        </p:nvSpPr>
        <p:spPr>
          <a:xfrm>
            <a:off x="495300" y="1417637"/>
            <a:ext cx="8153400" cy="26781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correctly selects all boxes that apply with no incorrect boxes selected.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Rectangle: Quadrilateral; Square: Rhombus, Quadrilateral; Parallelogram: Quadrilateral.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42" name="Google Shape;142;p19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43" name="Google Shape;143;p1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4" name="Google Shape;144;p19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#3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