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4" name="Google Shape;4;n"/>
          <p:cNvSpPr txBox="1"/>
          <p:nvPr>
            <p:ph idx="10" type="dt"/>
          </p:nvPr>
        </p:nvSpPr>
        <p:spPr>
          <a:xfrm>
            <a:off x="3884612" y="0"/>
            <a:ext cx="2971800" cy="457200"/>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rgbClr val="00000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n"/>
          <p:cNvSpPr txBox="1"/>
          <p:nvPr>
            <p:ph idx="11" type="ftr"/>
          </p:nvPr>
        </p:nvSpPr>
        <p:spPr>
          <a:xfrm>
            <a:off x="0" y="8685212"/>
            <a:ext cx="2971800" cy="457200"/>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8" name="Google Shape;8;n"/>
          <p:cNvSpPr txBox="1"/>
          <p:nvPr>
            <p:ph idx="12" type="sldNum"/>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400" u="none" cap="none" strike="noStrike">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87" name="Google Shape;87;p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8" name="Google Shape;88;p1: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p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7" name="Google Shape;97;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06" name="Google Shape;106;p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7" name="Google Shape;107;p3: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15" name="Google Shape;115;p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6" name="Google Shape;116;p4: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25" name="Google Shape;125;p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6" name="Google Shape;126;p5: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4" name="Google Shape;134;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p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3" name="Google Shape;143;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p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1" name="Google Shape;151;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p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0" name="Google Shape;160;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p1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8" name="Google Shape;168;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p1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7" name="Google Shape;177;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1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5" name="Google Shape;185;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p1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6" name="Google Shape;196;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p1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4" name="Google Shape;204;p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p1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3" name="Google Shape;213;p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p1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1" name="Google Shape;221;p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p1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30" name="Google Shape;230;p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p1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43" name="Google Shape;243;p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p1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52" name="Google Shape;252;p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p2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63" name="Google Shape;263;p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p2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78" name="Google Shape;278;p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6" name="Shape 16"/>
        <p:cNvGrpSpPr/>
        <p:nvPr/>
      </p:nvGrpSpPr>
      <p:grpSpPr>
        <a:xfrm>
          <a:off x="0" y="0"/>
          <a:ext cx="0" cy="0"/>
          <a:chOff x="0" y="0"/>
          <a:chExt cx="0" cy="0"/>
        </a:xfrm>
      </p:grpSpPr>
      <p:sp>
        <p:nvSpPr>
          <p:cNvPr id="17" name="Google Shape;17;p2"/>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8" name="Google Shape;18;p2"/>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19" name="Google Shape;19;p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2" name="Shape 22"/>
        <p:cNvGrpSpPr/>
        <p:nvPr/>
      </p:nvGrpSpPr>
      <p:grpSpPr>
        <a:xfrm>
          <a:off x="0" y="0"/>
          <a:ext cx="0" cy="0"/>
          <a:chOff x="0" y="0"/>
          <a:chExt cx="0" cy="0"/>
        </a:xfrm>
      </p:grpSpPr>
      <p:sp>
        <p:nvSpPr>
          <p:cNvPr id="23" name="Google Shape;23;p3"/>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24" name="Google Shape;24;p3"/>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5" name="Google Shape;25;p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8" name="Shape 28"/>
        <p:cNvGrpSpPr/>
        <p:nvPr/>
      </p:nvGrpSpPr>
      <p:grpSpPr>
        <a:xfrm>
          <a:off x="0" y="0"/>
          <a:ext cx="0" cy="0"/>
          <a:chOff x="0" y="0"/>
          <a:chExt cx="0" cy="0"/>
        </a:xfrm>
      </p:grpSpPr>
      <p:sp>
        <p:nvSpPr>
          <p:cNvPr id="29" name="Google Shape;29;p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32" name="Shape 32"/>
        <p:cNvGrpSpPr/>
        <p:nvPr/>
      </p:nvGrpSpPr>
      <p:grpSpPr>
        <a:xfrm>
          <a:off x="0" y="0"/>
          <a:ext cx="0" cy="0"/>
          <a:chOff x="0" y="0"/>
          <a:chExt cx="0" cy="0"/>
        </a:xfrm>
      </p:grpSpPr>
      <p:sp>
        <p:nvSpPr>
          <p:cNvPr id="33" name="Google Shape;33;p5"/>
          <p:cNvSpPr txBox="1"/>
          <p:nvPr>
            <p:ph type="title"/>
          </p:nvPr>
        </p:nvSpPr>
        <p:spPr>
          <a:xfrm rot="5400000">
            <a:off x="4732337" y="2171700"/>
            <a:ext cx="5851525" cy="20574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34" name="Google Shape;34;p5"/>
          <p:cNvSpPr txBox="1"/>
          <p:nvPr>
            <p:ph idx="1" type="body"/>
          </p:nvPr>
        </p:nvSpPr>
        <p:spPr>
          <a:xfrm rot="5400000">
            <a:off x="541338" y="190501"/>
            <a:ext cx="5851525" cy="6019800"/>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35" name="Google Shape;35;p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 name="Google Shape;37;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38" name="Shape 38"/>
        <p:cNvGrpSpPr/>
        <p:nvPr/>
      </p:nvGrpSpPr>
      <p:grpSpPr>
        <a:xfrm>
          <a:off x="0" y="0"/>
          <a:ext cx="0" cy="0"/>
          <a:chOff x="0" y="0"/>
          <a:chExt cx="0" cy="0"/>
        </a:xfrm>
      </p:grpSpPr>
      <p:sp>
        <p:nvSpPr>
          <p:cNvPr id="39" name="Google Shape;39;p6"/>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40" name="Google Shape;40;p6"/>
          <p:cNvSpPr txBox="1"/>
          <p:nvPr>
            <p:ph idx="1" type="body"/>
          </p:nvPr>
        </p:nvSpPr>
        <p:spPr>
          <a:xfrm rot="5400000">
            <a:off x="2309019" y="-251619"/>
            <a:ext cx="4525962" cy="8229600"/>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41" name="Google Shape;41;p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44" name="Shape 44"/>
        <p:cNvGrpSpPr/>
        <p:nvPr/>
      </p:nvGrpSpPr>
      <p:grpSpPr>
        <a:xfrm>
          <a:off x="0" y="0"/>
          <a:ext cx="0" cy="0"/>
          <a:chOff x="0" y="0"/>
          <a:chExt cx="0" cy="0"/>
        </a:xfrm>
      </p:grpSpPr>
      <p:sp>
        <p:nvSpPr>
          <p:cNvPr id="45" name="Google Shape;45;p7"/>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b="1" sz="20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46" name="Google Shape;46;p7"/>
          <p:cNvSpPr/>
          <p:nvPr>
            <p:ph idx="2" type="pic"/>
          </p:nvPr>
        </p:nvSpPr>
        <p:spPr>
          <a:xfrm>
            <a:off x="1792288" y="612775"/>
            <a:ext cx="5486400" cy="4114800"/>
          </a:xfrm>
          <a:prstGeom prst="rect">
            <a:avLst/>
          </a:prstGeom>
          <a:noFill/>
          <a:ln>
            <a:noFill/>
          </a:ln>
        </p:spPr>
      </p:sp>
      <p:sp>
        <p:nvSpPr>
          <p:cNvPr id="47" name="Google Shape;47;p7"/>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48" name="Google Shape;48;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1" name="Shape 51"/>
        <p:cNvGrpSpPr/>
        <p:nvPr/>
      </p:nvGrpSpPr>
      <p:grpSpPr>
        <a:xfrm>
          <a:off x="0" y="0"/>
          <a:ext cx="0" cy="0"/>
          <a:chOff x="0" y="0"/>
          <a:chExt cx="0" cy="0"/>
        </a:xfrm>
      </p:grpSpPr>
      <p:sp>
        <p:nvSpPr>
          <p:cNvPr id="52" name="Google Shape;52;p8"/>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b="1" sz="20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53" name="Google Shape;53;p8"/>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54" name="Google Shape;54;p8"/>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5" name="Google Shape;55;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8" name="Shape 58"/>
        <p:cNvGrpSpPr/>
        <p:nvPr/>
      </p:nvGrpSpPr>
      <p:grpSpPr>
        <a:xfrm>
          <a:off x="0" y="0"/>
          <a:ext cx="0" cy="0"/>
          <a:chOff x="0" y="0"/>
          <a:chExt cx="0" cy="0"/>
        </a:xfrm>
      </p:grpSpPr>
      <p:sp>
        <p:nvSpPr>
          <p:cNvPr id="59" name="Google Shape;59;p9"/>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60" name="Google Shape;60;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1" name="Google Shape;61;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2" name="Google Shape;62;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63" name="Shape 63"/>
        <p:cNvGrpSpPr/>
        <p:nvPr/>
      </p:nvGrpSpPr>
      <p:grpSpPr>
        <a:xfrm>
          <a:off x="0" y="0"/>
          <a:ext cx="0" cy="0"/>
          <a:chOff x="0" y="0"/>
          <a:chExt cx="0" cy="0"/>
        </a:xfrm>
      </p:grpSpPr>
      <p:sp>
        <p:nvSpPr>
          <p:cNvPr id="64" name="Google Shape;64;p10"/>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65" name="Google Shape;65;p10"/>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66" name="Google Shape;66;p10"/>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67" name="Google Shape;67;p10"/>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68" name="Google Shape;68;p10"/>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69" name="Google Shape;69;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72" name="Shape 72"/>
        <p:cNvGrpSpPr/>
        <p:nvPr/>
      </p:nvGrpSpPr>
      <p:grpSpPr>
        <a:xfrm>
          <a:off x="0" y="0"/>
          <a:ext cx="0" cy="0"/>
          <a:chOff x="0" y="0"/>
          <a:chExt cx="0" cy="0"/>
        </a:xfrm>
      </p:grpSpPr>
      <p:sp>
        <p:nvSpPr>
          <p:cNvPr id="73" name="Google Shape;73;p11"/>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74" name="Google Shape;74;p11"/>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75" name="Google Shape;75;p11"/>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76" name="Google Shape;76;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79" name="Shape 79"/>
        <p:cNvGrpSpPr/>
        <p:nvPr/>
      </p:nvGrpSpPr>
      <p:grpSpPr>
        <a:xfrm>
          <a:off x="0" y="0"/>
          <a:ext cx="0" cy="0"/>
          <a:chOff x="0" y="0"/>
          <a:chExt cx="0" cy="0"/>
        </a:xfrm>
      </p:grpSpPr>
      <p:sp>
        <p:nvSpPr>
          <p:cNvPr id="80" name="Google Shape;80;p12"/>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b="1" sz="4000" cap="none"/>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81" name="Google Shape;81;p12"/>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82" name="Google Shape;82;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4" name="Google Shape;84;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1pPr>
            <a:lvl2pPr lvl="1"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2pPr>
            <a:lvl3pPr lvl="2"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3pPr>
            <a:lvl4pPr lvl="3"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4pPr>
            <a:lvl5pPr lvl="4"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5pPr>
            <a:lvl6pPr lvl="5"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6pPr>
            <a:lvl7pPr lvl="6"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7pPr>
            <a:lvl8pPr lvl="7"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8pPr>
            <a:lvl9pPr lvl="8"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9pPr>
          </a:lstStyle>
          <a:p/>
        </p:txBody>
      </p:sp>
      <p:sp>
        <p:nvSpPr>
          <p:cNvPr id="11" name="Google Shape;11;p1"/>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98989"/>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3" name="Google Shape;13;p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4" name="Google Shape;14;p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
        <p:nvSpPr>
          <p:cNvPr id="15" name="Google Shape;15;p1"/>
          <p:cNvSpPr/>
          <p:nvPr/>
        </p:nvSpPr>
        <p:spPr>
          <a:xfrm>
            <a:off x="0" y="0"/>
            <a:ext cx="2517775" cy="82867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0000"/>
              </a:buClr>
              <a:buSzPts val="2400"/>
              <a:buFont typeface="Calibri"/>
              <a:buNone/>
            </a:pPr>
            <a:r>
              <a:rPr b="1" i="0" lang="en-US" sz="2400" u="none" cap="none" strike="noStrike">
                <a:solidFill>
                  <a:srgbClr val="FF0000"/>
                </a:solidFill>
                <a:latin typeface="Calibri"/>
                <a:ea typeface="Calibri"/>
                <a:cs typeface="Calibri"/>
                <a:sym typeface="Calibri"/>
              </a:rPr>
              <a:t>Grade 5 - Claim 1</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FF0000"/>
              </a:buClr>
              <a:buSzPts val="2400"/>
              <a:buFont typeface="Calibri"/>
              <a:buNone/>
            </a:pPr>
            <a:r>
              <a:rPr b="1" i="0" lang="en-US" sz="2400" u="none" cap="none" strike="noStrike">
                <a:solidFill>
                  <a:srgbClr val="FF0000"/>
                </a:solidFill>
                <a:latin typeface="Calibri"/>
                <a:ea typeface="Calibri"/>
                <a:cs typeface="Calibri"/>
                <a:sym typeface="Calibri"/>
              </a:rPr>
              <a:t>Target J</a:t>
            </a:r>
            <a:endParaRPr b="0" i="0" sz="1400" u="none" cap="none" strike="noStrike">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www.ccssmathactivities.com/" TargetMode="Externa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8.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9.png"/><Relationship Id="rId4" Type="http://schemas.openxmlformats.org/officeDocument/2006/relationships/image" Target="../media/image23.png"/><Relationship Id="rId5"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24.png"/><Relationship Id="rId4" Type="http://schemas.openxmlformats.org/officeDocument/2006/relationships/image" Target="../media/image18.png"/><Relationship Id="rId5"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5.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6.png"/><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22.png"/><Relationship Id="rId4" Type="http://schemas.openxmlformats.org/officeDocument/2006/relationships/image" Target="../media/image5.png"/><Relationship Id="rId5" Type="http://schemas.openxmlformats.org/officeDocument/2006/relationships/image" Target="../media/image1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21.png"/><Relationship Id="rId4" Type="http://schemas.openxmlformats.org/officeDocument/2006/relationships/image" Target="../media/image15.png"/><Relationship Id="rId5" Type="http://schemas.openxmlformats.org/officeDocument/2006/relationships/image" Target="../media/image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2.png"/><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20.png"/><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5.png"/><Relationship Id="rId4" Type="http://schemas.openxmlformats.org/officeDocument/2006/relationships/image" Target="../media/image11.png"/><Relationship Id="rId5" Type="http://schemas.openxmlformats.org/officeDocument/2006/relationships/image" Target="../media/image1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10.png"/><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6.png"/><Relationship Id="rId4" Type="http://schemas.openxmlformats.org/officeDocument/2006/relationships/image" Target="../media/image12.png"/><Relationship Id="rId5" Type="http://schemas.openxmlformats.org/officeDocument/2006/relationships/image" Target="../media/image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17.png"/><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3"/>
          <p:cNvSpPr txBox="1"/>
          <p:nvPr>
            <p:ph type="ctrTitle"/>
          </p:nvPr>
        </p:nvSpPr>
        <p:spPr>
          <a:xfrm>
            <a:off x="685800" y="1752600"/>
            <a:ext cx="7772400" cy="1905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4400"/>
              <a:buFont typeface="Calibri"/>
              <a:buNone/>
            </a:pPr>
            <a:r>
              <a:rPr b="1" i="0" lang="en-US" sz="4400" u="none">
                <a:solidFill>
                  <a:schemeClr val="dk1"/>
                </a:solidFill>
                <a:latin typeface="Calibri"/>
                <a:ea typeface="Calibri"/>
                <a:cs typeface="Calibri"/>
                <a:sym typeface="Calibri"/>
              </a:rPr>
              <a:t>Claim 1</a:t>
            </a:r>
            <a:br>
              <a:rPr b="1" i="0" lang="en-US" sz="4400" u="none">
                <a:solidFill>
                  <a:schemeClr val="dk1"/>
                </a:solidFill>
                <a:latin typeface="Calibri"/>
                <a:ea typeface="Calibri"/>
                <a:cs typeface="Calibri"/>
                <a:sym typeface="Calibri"/>
              </a:rPr>
            </a:br>
            <a:r>
              <a:rPr b="1" i="0" lang="en-US" sz="4400" u="none">
                <a:solidFill>
                  <a:schemeClr val="dk1"/>
                </a:solidFill>
                <a:latin typeface="Calibri"/>
                <a:ea typeface="Calibri"/>
                <a:cs typeface="Calibri"/>
                <a:sym typeface="Calibri"/>
              </a:rPr>
              <a:t>Smarter Balanced Sample Items</a:t>
            </a:r>
            <a:br>
              <a:rPr b="1" i="0" lang="en-US" sz="4400" u="none">
                <a:solidFill>
                  <a:schemeClr val="dk1"/>
                </a:solidFill>
                <a:latin typeface="Calibri"/>
                <a:ea typeface="Calibri"/>
                <a:cs typeface="Calibri"/>
                <a:sym typeface="Calibri"/>
              </a:rPr>
            </a:br>
            <a:r>
              <a:rPr b="1" i="0" lang="en-US" sz="4400" u="none">
                <a:solidFill>
                  <a:schemeClr val="dk1"/>
                </a:solidFill>
                <a:latin typeface="Calibri"/>
                <a:ea typeface="Calibri"/>
                <a:cs typeface="Calibri"/>
                <a:sym typeface="Calibri"/>
              </a:rPr>
              <a:t>Grade 5 - Target J</a:t>
            </a:r>
            <a:endParaRPr/>
          </a:p>
        </p:txBody>
      </p:sp>
      <p:sp>
        <p:nvSpPr>
          <p:cNvPr id="91" name="Google Shape;91;p13"/>
          <p:cNvSpPr txBox="1"/>
          <p:nvPr>
            <p:ph idx="1" type="subTitle"/>
          </p:nvPr>
        </p:nvSpPr>
        <p:spPr>
          <a:xfrm>
            <a:off x="1447800" y="3962400"/>
            <a:ext cx="6248400" cy="1600200"/>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Clr>
                <a:srgbClr val="FF0000"/>
              </a:buClr>
              <a:buSzPts val="3200"/>
              <a:buNone/>
            </a:pPr>
            <a:r>
              <a:rPr b="1" i="0" lang="en-US" sz="3200" u="none">
                <a:solidFill>
                  <a:srgbClr val="FF0000"/>
                </a:solidFill>
                <a:latin typeface="Calibri"/>
                <a:ea typeface="Calibri"/>
                <a:cs typeface="Calibri"/>
                <a:sym typeface="Calibri"/>
              </a:rPr>
              <a:t>Graph points on the coordinate plane to solve real-world and mathematical problems.</a:t>
            </a:r>
            <a:endParaRPr/>
          </a:p>
        </p:txBody>
      </p:sp>
      <p:sp>
        <p:nvSpPr>
          <p:cNvPr id="92" name="Google Shape;92;p13"/>
          <p:cNvSpPr txBox="1"/>
          <p:nvPr/>
        </p:nvSpPr>
        <p:spPr>
          <a:xfrm>
            <a:off x="519112" y="5959475"/>
            <a:ext cx="8104187" cy="78422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500"/>
              <a:buFont typeface="Calibri"/>
              <a:buNone/>
            </a:pPr>
            <a:r>
              <a:rPr b="0" i="0" lang="en-US" sz="1500" u="none" cap="none" strike="noStrike">
                <a:solidFill>
                  <a:schemeClr val="dk1"/>
                </a:solidFill>
                <a:latin typeface="Calibri"/>
                <a:ea typeface="Calibri"/>
                <a:cs typeface="Calibri"/>
                <a:sym typeface="Calibri"/>
              </a:rPr>
              <a:t>Questions courtesy of the Smarter Balanced Assessment Consortium Item Specifications – Version 3.0</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500"/>
              <a:buFont typeface="Calibri"/>
              <a:buNone/>
            </a:pPr>
            <a:r>
              <a:rPr b="0" i="0" lang="en-US" sz="1500" u="none" cap="none" strike="noStrike">
                <a:solidFill>
                  <a:schemeClr val="dk1"/>
                </a:solidFill>
                <a:latin typeface="Calibri"/>
                <a:ea typeface="Calibri"/>
                <a:cs typeface="Calibri"/>
                <a:sym typeface="Calibri"/>
              </a:rPr>
              <a:t>Slideshow organized by SMc Curriculum – </a:t>
            </a:r>
            <a:r>
              <a:rPr b="0" i="0" lang="en-US" sz="1500" u="sng" cap="none" strike="noStrike">
                <a:solidFill>
                  <a:schemeClr val="hlink"/>
                </a:solidFill>
                <a:latin typeface="Arial"/>
                <a:ea typeface="Arial"/>
                <a:cs typeface="Arial"/>
                <a:sym typeface="Arial"/>
                <a:hlinkClick r:id="rId3"/>
              </a:rPr>
              <a:t>www.ccssmathactivities.com</a:t>
            </a:r>
            <a:endParaRPr b="0" i="0" sz="15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p:txBody>
      </p:sp>
      <p:pic>
        <p:nvPicPr>
          <p:cNvPr descr="Smc logo1" id="93" name="Google Shape;93;p13"/>
          <p:cNvPicPr preferRelativeResize="0"/>
          <p:nvPr/>
        </p:nvPicPr>
        <p:blipFill rotWithShape="1">
          <a:blip r:embed="rId4">
            <a:alphaModFix/>
          </a:blip>
          <a:srcRect b="0" l="0" r="0" t="0"/>
          <a:stretch/>
        </p:blipFill>
        <p:spPr>
          <a:xfrm>
            <a:off x="2298700" y="114300"/>
            <a:ext cx="4318000" cy="1463675"/>
          </a:xfrm>
          <a:prstGeom prst="rect">
            <a:avLst/>
          </a:prstGeom>
          <a:noFill/>
          <a:ln>
            <a:noFill/>
          </a:ln>
        </p:spPr>
      </p:pic>
      <p:sp>
        <p:nvSpPr>
          <p:cNvPr id="94" name="Google Shape;94;p13"/>
          <p:cNvSpPr/>
          <p:nvPr/>
        </p:nvSpPr>
        <p:spPr>
          <a:xfrm>
            <a:off x="76200" y="38100"/>
            <a:ext cx="2286000" cy="838200"/>
          </a:xfrm>
          <a:prstGeom prst="roundRect">
            <a:avLst>
              <a:gd fmla="val 16667" name="adj"/>
            </a:avLst>
          </a:pr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14"/>
          <p:cNvSpPr txBox="1"/>
          <p:nvPr/>
        </p:nvSpPr>
        <p:spPr>
          <a:xfrm>
            <a:off x="723900" y="1066800"/>
            <a:ext cx="7696200" cy="397033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Calibri"/>
              <a:buNone/>
            </a:pPr>
            <a:r>
              <a:rPr b="0" i="0" lang="en-US" sz="2800" u="none" cap="none" strike="noStrike">
                <a:solidFill>
                  <a:srgbClr val="000000"/>
                </a:solidFill>
                <a:latin typeface="Calibri"/>
                <a:ea typeface="Calibri"/>
                <a:cs typeface="Calibri"/>
                <a:sym typeface="Calibri"/>
              </a:rPr>
              <a:t>Use the graph to answer the question. Which point is located at (5, 2)?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rgbClr val="000000"/>
              </a:solidFill>
              <a:latin typeface="Calibri"/>
              <a:ea typeface="Calibri"/>
              <a:cs typeface="Calibri"/>
              <a:sym typeface="Calibri"/>
            </a:endParaRPr>
          </a:p>
          <a:p>
            <a:pPr indent="0" lvl="0" marL="0" marR="0" rtl="0" algn="l">
              <a:lnSpc>
                <a:spcPct val="150000"/>
              </a:lnSpc>
              <a:spcBef>
                <a:spcPts val="0"/>
              </a:spcBef>
              <a:spcAft>
                <a:spcPts val="0"/>
              </a:spcAft>
              <a:buClr>
                <a:srgbClr val="000000"/>
              </a:buClr>
              <a:buSzPts val="2800"/>
              <a:buFont typeface="Calibri"/>
              <a:buNone/>
            </a:pPr>
            <a:r>
              <a:rPr b="0" i="0" lang="en-US" sz="2800" u="none" cap="none" strike="noStrike">
                <a:solidFill>
                  <a:srgbClr val="000000"/>
                </a:solidFill>
                <a:latin typeface="Calibri"/>
                <a:ea typeface="Calibri"/>
                <a:cs typeface="Calibri"/>
                <a:sym typeface="Calibri"/>
              </a:rPr>
              <a:t>A. Point A </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2800"/>
              <a:buFont typeface="Calibri"/>
              <a:buNone/>
            </a:pPr>
            <a:r>
              <a:rPr b="0" i="0" lang="en-US" sz="2800" u="none" cap="none" strike="noStrike">
                <a:solidFill>
                  <a:srgbClr val="000000"/>
                </a:solidFill>
                <a:latin typeface="Calibri"/>
                <a:ea typeface="Calibri"/>
                <a:cs typeface="Calibri"/>
                <a:sym typeface="Calibri"/>
              </a:rPr>
              <a:t>B. Point B </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2800"/>
              <a:buFont typeface="Calibri"/>
              <a:buNone/>
            </a:pPr>
            <a:r>
              <a:rPr b="0" i="0" lang="en-US" sz="2800" u="none" cap="none" strike="noStrike">
                <a:solidFill>
                  <a:srgbClr val="000000"/>
                </a:solidFill>
                <a:latin typeface="Calibri"/>
                <a:ea typeface="Calibri"/>
                <a:cs typeface="Calibri"/>
                <a:sym typeface="Calibri"/>
              </a:rPr>
              <a:t>C. Point C </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2800"/>
              <a:buFont typeface="Calibri"/>
              <a:buNone/>
            </a:pPr>
            <a:r>
              <a:rPr b="0" i="0" lang="en-US" sz="2800" u="none" cap="none" strike="noStrike">
                <a:solidFill>
                  <a:srgbClr val="000000"/>
                </a:solidFill>
                <a:latin typeface="Calibri"/>
                <a:ea typeface="Calibri"/>
                <a:cs typeface="Calibri"/>
                <a:sym typeface="Calibri"/>
              </a:rPr>
              <a:t>D. Point D </a:t>
            </a:r>
            <a:endParaRPr b="0" i="0" sz="1400" u="none" cap="none" strike="noStrike">
              <a:solidFill>
                <a:srgbClr val="000000"/>
              </a:solidFill>
              <a:latin typeface="Arial"/>
              <a:ea typeface="Arial"/>
              <a:cs typeface="Arial"/>
              <a:sym typeface="Arial"/>
            </a:endParaRPr>
          </a:p>
        </p:txBody>
      </p:sp>
      <p:pic>
        <p:nvPicPr>
          <p:cNvPr id="100" name="Google Shape;100;p14"/>
          <p:cNvPicPr preferRelativeResize="0"/>
          <p:nvPr/>
        </p:nvPicPr>
        <p:blipFill rotWithShape="1">
          <a:blip r:embed="rId3">
            <a:alphaModFix/>
          </a:blip>
          <a:srcRect b="0" l="0" r="0" t="0"/>
          <a:stretch/>
        </p:blipFill>
        <p:spPr>
          <a:xfrm>
            <a:off x="4114800" y="1905000"/>
            <a:ext cx="4114800" cy="4278312"/>
          </a:xfrm>
          <a:prstGeom prst="rect">
            <a:avLst/>
          </a:prstGeom>
          <a:noFill/>
          <a:ln>
            <a:noFill/>
          </a:ln>
        </p:spPr>
      </p:pic>
      <p:grpSp>
        <p:nvGrpSpPr>
          <p:cNvPr id="101" name="Google Shape;101;p14"/>
          <p:cNvGrpSpPr/>
          <p:nvPr/>
        </p:nvGrpSpPr>
        <p:grpSpPr>
          <a:xfrm>
            <a:off x="7259637" y="-30162"/>
            <a:ext cx="1939925" cy="1176337"/>
            <a:chOff x="7259637" y="-30162"/>
            <a:chExt cx="1939925" cy="1176337"/>
          </a:xfrm>
        </p:grpSpPr>
        <p:pic>
          <p:nvPicPr>
            <p:cNvPr id="102" name="Google Shape;102;p14"/>
            <p:cNvPicPr preferRelativeResize="0"/>
            <p:nvPr/>
          </p:nvPicPr>
          <p:blipFill rotWithShape="1">
            <a:blip r:embed="rId4">
              <a:alphaModFix/>
            </a:blip>
            <a:srcRect b="0" l="0" r="0" t="0"/>
            <a:stretch/>
          </p:blipFill>
          <p:spPr>
            <a:xfrm>
              <a:off x="7259637" y="-30162"/>
              <a:ext cx="1939925" cy="1176337"/>
            </a:xfrm>
            <a:prstGeom prst="rect">
              <a:avLst/>
            </a:prstGeom>
            <a:noFill/>
            <a:ln>
              <a:noFill/>
            </a:ln>
          </p:spPr>
        </p:pic>
        <p:sp>
          <p:nvSpPr>
            <p:cNvPr id="103" name="Google Shape;103;p14"/>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Calibri"/>
                <a:buNone/>
              </a:pPr>
              <a:r>
                <a:rPr b="1" i="0" lang="en-US" sz="4000" u="none" cap="none" strike="noStrike">
                  <a:solidFill>
                    <a:srgbClr val="FFFFFF"/>
                  </a:solidFill>
                  <a:latin typeface="Calibri"/>
                  <a:ea typeface="Calibri"/>
                  <a:cs typeface="Calibri"/>
                  <a:sym typeface="Calibri"/>
                </a:rPr>
                <a:t>#1</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15"/>
          <p:cNvSpPr txBox="1"/>
          <p:nvPr/>
        </p:nvSpPr>
        <p:spPr>
          <a:xfrm>
            <a:off x="876300" y="1417637"/>
            <a:ext cx="7810500" cy="22463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(1 point) The student correctly identifies the point located at the given coordinate.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Answer: </a:t>
            </a:r>
            <a:r>
              <a:rPr b="0" i="0" lang="en-US" sz="2800" u="none" cap="none" strike="noStrike">
                <a:solidFill>
                  <a:schemeClr val="dk1"/>
                </a:solidFill>
                <a:latin typeface="Calibri"/>
                <a:ea typeface="Calibri"/>
                <a:cs typeface="Calibri"/>
                <a:sym typeface="Calibri"/>
              </a:rPr>
              <a:t>C</a:t>
            </a:r>
            <a:endParaRPr b="0" i="0" sz="1400" u="none" cap="none" strike="noStrike">
              <a:solidFill>
                <a:srgbClr val="000000"/>
              </a:solidFill>
              <a:latin typeface="Arial"/>
              <a:ea typeface="Arial"/>
              <a:cs typeface="Arial"/>
              <a:sym typeface="Arial"/>
            </a:endParaRPr>
          </a:p>
        </p:txBody>
      </p:sp>
      <p:grpSp>
        <p:nvGrpSpPr>
          <p:cNvPr id="110" name="Google Shape;110;p15"/>
          <p:cNvGrpSpPr/>
          <p:nvPr/>
        </p:nvGrpSpPr>
        <p:grpSpPr>
          <a:xfrm>
            <a:off x="6345237" y="-30162"/>
            <a:ext cx="2865437" cy="1116012"/>
            <a:chOff x="6345237" y="-30162"/>
            <a:chExt cx="2865437" cy="1116012"/>
          </a:xfrm>
        </p:grpSpPr>
        <p:pic>
          <p:nvPicPr>
            <p:cNvPr id="111" name="Google Shape;111;p15"/>
            <p:cNvPicPr preferRelativeResize="0"/>
            <p:nvPr/>
          </p:nvPicPr>
          <p:blipFill rotWithShape="1">
            <a:blip r:embed="rId3">
              <a:alphaModFix/>
            </a:blip>
            <a:srcRect b="0" l="0" r="0" t="0"/>
            <a:stretch/>
          </p:blipFill>
          <p:spPr>
            <a:xfrm>
              <a:off x="6345237" y="-30162"/>
              <a:ext cx="2865437" cy="1116012"/>
            </a:xfrm>
            <a:prstGeom prst="rect">
              <a:avLst/>
            </a:prstGeom>
            <a:noFill/>
            <a:ln>
              <a:noFill/>
            </a:ln>
          </p:spPr>
        </p:pic>
        <p:sp>
          <p:nvSpPr>
            <p:cNvPr id="112" name="Google Shape;112;p15"/>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Calibri"/>
                <a:buNone/>
              </a:pPr>
              <a:r>
                <a:rPr b="1" i="0" lang="en-US" sz="3600" u="none" cap="none" strike="noStrike">
                  <a:solidFill>
                    <a:srgbClr val="FFFFFF"/>
                  </a:solidFill>
                  <a:latin typeface="Calibri"/>
                  <a:ea typeface="Calibri"/>
                  <a:cs typeface="Calibri"/>
                  <a:sym typeface="Calibri"/>
                </a:rPr>
                <a:t>#1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16"/>
          <p:cNvSpPr/>
          <p:nvPr/>
        </p:nvSpPr>
        <p:spPr>
          <a:xfrm>
            <a:off x="536575" y="1146175"/>
            <a:ext cx="8150225" cy="3711575"/>
          </a:xfrm>
          <a:prstGeom prst="rect">
            <a:avLst/>
          </a:prstGeom>
          <a:blipFill rotWithShape="1">
            <a:blip r:embed="rId3">
              <a:alphaModFix/>
            </a:blip>
            <a:stretch>
              <a:fillRect b="-1967" l="-1569" r="0" t="-1639"/>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pic>
        <p:nvPicPr>
          <p:cNvPr id="119" name="Google Shape;119;p16"/>
          <p:cNvPicPr preferRelativeResize="0"/>
          <p:nvPr/>
        </p:nvPicPr>
        <p:blipFill rotWithShape="1">
          <a:blip r:embed="rId4">
            <a:alphaModFix/>
          </a:blip>
          <a:srcRect b="0" l="0" r="0" t="0"/>
          <a:stretch/>
        </p:blipFill>
        <p:spPr>
          <a:xfrm>
            <a:off x="3886200" y="1919287"/>
            <a:ext cx="4206875" cy="4051300"/>
          </a:xfrm>
          <a:prstGeom prst="rect">
            <a:avLst/>
          </a:prstGeom>
          <a:noFill/>
          <a:ln>
            <a:noFill/>
          </a:ln>
        </p:spPr>
      </p:pic>
      <p:grpSp>
        <p:nvGrpSpPr>
          <p:cNvPr id="120" name="Google Shape;120;p16"/>
          <p:cNvGrpSpPr/>
          <p:nvPr/>
        </p:nvGrpSpPr>
        <p:grpSpPr>
          <a:xfrm>
            <a:off x="7259637" y="-30162"/>
            <a:ext cx="1939925" cy="1176337"/>
            <a:chOff x="7259637" y="-30162"/>
            <a:chExt cx="1939925" cy="1176337"/>
          </a:xfrm>
        </p:grpSpPr>
        <p:pic>
          <p:nvPicPr>
            <p:cNvPr id="121" name="Google Shape;121;p16"/>
            <p:cNvPicPr preferRelativeResize="0"/>
            <p:nvPr/>
          </p:nvPicPr>
          <p:blipFill rotWithShape="1">
            <a:blip r:embed="rId5">
              <a:alphaModFix/>
            </a:blip>
            <a:srcRect b="0" l="0" r="0" t="0"/>
            <a:stretch/>
          </p:blipFill>
          <p:spPr>
            <a:xfrm>
              <a:off x="7259637" y="-30162"/>
              <a:ext cx="1939925" cy="1176337"/>
            </a:xfrm>
            <a:prstGeom prst="rect">
              <a:avLst/>
            </a:prstGeom>
            <a:noFill/>
            <a:ln>
              <a:noFill/>
            </a:ln>
          </p:spPr>
        </p:pic>
        <p:sp>
          <p:nvSpPr>
            <p:cNvPr id="122" name="Google Shape;122;p16"/>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Calibri"/>
                <a:buNone/>
              </a:pPr>
              <a:r>
                <a:rPr b="1" i="0" lang="en-US" sz="4000" u="none" cap="none" strike="noStrike">
                  <a:solidFill>
                    <a:srgbClr val="FFFFFF"/>
                  </a:solidFill>
                  <a:latin typeface="Calibri"/>
                  <a:ea typeface="Calibri"/>
                  <a:cs typeface="Calibri"/>
                  <a:sym typeface="Calibri"/>
                </a:rPr>
                <a:t>#2</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17"/>
          <p:cNvSpPr txBox="1"/>
          <p:nvPr/>
        </p:nvSpPr>
        <p:spPr>
          <a:xfrm>
            <a:off x="666750" y="1676400"/>
            <a:ext cx="7810500" cy="22463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(1 point) The student correctly identifies the point located at the given coordinate.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Answer: </a:t>
            </a:r>
            <a:r>
              <a:rPr b="0" i="0" lang="en-US" sz="2800" u="none" cap="none" strike="noStrike">
                <a:solidFill>
                  <a:schemeClr val="dk1"/>
                </a:solidFill>
                <a:latin typeface="Calibri"/>
                <a:ea typeface="Calibri"/>
                <a:cs typeface="Calibri"/>
                <a:sym typeface="Calibri"/>
              </a:rPr>
              <a:t>B</a:t>
            </a:r>
            <a:endParaRPr b="0" i="0" sz="1400" u="none" cap="none" strike="noStrike">
              <a:solidFill>
                <a:srgbClr val="000000"/>
              </a:solidFill>
              <a:latin typeface="Arial"/>
              <a:ea typeface="Arial"/>
              <a:cs typeface="Arial"/>
              <a:sym typeface="Arial"/>
            </a:endParaRPr>
          </a:p>
        </p:txBody>
      </p:sp>
      <p:grpSp>
        <p:nvGrpSpPr>
          <p:cNvPr id="129" name="Google Shape;129;p17"/>
          <p:cNvGrpSpPr/>
          <p:nvPr/>
        </p:nvGrpSpPr>
        <p:grpSpPr>
          <a:xfrm>
            <a:off x="6345237" y="-30162"/>
            <a:ext cx="2865437" cy="1116012"/>
            <a:chOff x="6345237" y="-30162"/>
            <a:chExt cx="2865437" cy="1116012"/>
          </a:xfrm>
        </p:grpSpPr>
        <p:pic>
          <p:nvPicPr>
            <p:cNvPr id="130" name="Google Shape;130;p17"/>
            <p:cNvPicPr preferRelativeResize="0"/>
            <p:nvPr/>
          </p:nvPicPr>
          <p:blipFill rotWithShape="1">
            <a:blip r:embed="rId3">
              <a:alphaModFix/>
            </a:blip>
            <a:srcRect b="0" l="0" r="0" t="0"/>
            <a:stretch/>
          </p:blipFill>
          <p:spPr>
            <a:xfrm>
              <a:off x="6345237" y="-30162"/>
              <a:ext cx="2865437" cy="1116012"/>
            </a:xfrm>
            <a:prstGeom prst="rect">
              <a:avLst/>
            </a:prstGeom>
            <a:noFill/>
            <a:ln>
              <a:noFill/>
            </a:ln>
          </p:spPr>
        </p:pic>
        <p:sp>
          <p:nvSpPr>
            <p:cNvPr id="131" name="Google Shape;131;p17"/>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Calibri"/>
                <a:buNone/>
              </a:pPr>
              <a:r>
                <a:rPr b="1" i="0" lang="en-US" sz="3600" u="none" cap="none" strike="noStrike">
                  <a:solidFill>
                    <a:srgbClr val="FFFFFF"/>
                  </a:solidFill>
                  <a:latin typeface="Calibri"/>
                  <a:ea typeface="Calibri"/>
                  <a:cs typeface="Calibri"/>
                  <a:sym typeface="Calibri"/>
                </a:rPr>
                <a:t>#2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18"/>
          <p:cNvSpPr/>
          <p:nvPr/>
        </p:nvSpPr>
        <p:spPr>
          <a:xfrm>
            <a:off x="536575" y="1146175"/>
            <a:ext cx="8150225" cy="3711575"/>
          </a:xfrm>
          <a:prstGeom prst="rect">
            <a:avLst/>
          </a:prstGeom>
          <a:blipFill rotWithShape="1">
            <a:blip r:embed="rId3">
              <a:alphaModFix/>
            </a:blip>
            <a:stretch>
              <a:fillRect b="-1967" l="-1569" r="0" t="-1639"/>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pic>
        <p:nvPicPr>
          <p:cNvPr id="137" name="Google Shape;137;p18"/>
          <p:cNvPicPr preferRelativeResize="0"/>
          <p:nvPr/>
        </p:nvPicPr>
        <p:blipFill rotWithShape="1">
          <a:blip r:embed="rId4">
            <a:alphaModFix/>
          </a:blip>
          <a:srcRect b="0" l="0" r="0" t="0"/>
          <a:stretch/>
        </p:blipFill>
        <p:spPr>
          <a:xfrm>
            <a:off x="3581400" y="1905000"/>
            <a:ext cx="4470400" cy="4438650"/>
          </a:xfrm>
          <a:prstGeom prst="rect">
            <a:avLst/>
          </a:prstGeom>
          <a:noFill/>
          <a:ln>
            <a:noFill/>
          </a:ln>
        </p:spPr>
      </p:pic>
      <p:grpSp>
        <p:nvGrpSpPr>
          <p:cNvPr id="138" name="Google Shape;138;p18"/>
          <p:cNvGrpSpPr/>
          <p:nvPr/>
        </p:nvGrpSpPr>
        <p:grpSpPr>
          <a:xfrm>
            <a:off x="7259637" y="-30162"/>
            <a:ext cx="1939925" cy="1176337"/>
            <a:chOff x="7259637" y="-30162"/>
            <a:chExt cx="1939925" cy="1176337"/>
          </a:xfrm>
        </p:grpSpPr>
        <p:pic>
          <p:nvPicPr>
            <p:cNvPr id="139" name="Google Shape;139;p18"/>
            <p:cNvPicPr preferRelativeResize="0"/>
            <p:nvPr/>
          </p:nvPicPr>
          <p:blipFill rotWithShape="1">
            <a:blip r:embed="rId5">
              <a:alphaModFix/>
            </a:blip>
            <a:srcRect b="0" l="0" r="0" t="0"/>
            <a:stretch/>
          </p:blipFill>
          <p:spPr>
            <a:xfrm>
              <a:off x="7259637" y="-30162"/>
              <a:ext cx="1939925" cy="1176337"/>
            </a:xfrm>
            <a:prstGeom prst="rect">
              <a:avLst/>
            </a:prstGeom>
            <a:noFill/>
            <a:ln>
              <a:noFill/>
            </a:ln>
          </p:spPr>
        </p:pic>
        <p:sp>
          <p:nvSpPr>
            <p:cNvPr id="140" name="Google Shape;140;p18"/>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Calibri"/>
                <a:buNone/>
              </a:pPr>
              <a:r>
                <a:rPr b="1" i="0" lang="en-US" sz="4000" u="none" cap="none" strike="noStrike">
                  <a:solidFill>
                    <a:srgbClr val="FFFFFF"/>
                  </a:solidFill>
                  <a:latin typeface="Calibri"/>
                  <a:ea typeface="Calibri"/>
                  <a:cs typeface="Calibri"/>
                  <a:sym typeface="Calibri"/>
                </a:rPr>
                <a:t>#3</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19"/>
          <p:cNvSpPr txBox="1"/>
          <p:nvPr/>
        </p:nvSpPr>
        <p:spPr>
          <a:xfrm>
            <a:off x="666750" y="1676400"/>
            <a:ext cx="7810500" cy="22463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(1 point) The student correctly identifies the point located at the given coordinate.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Answer: </a:t>
            </a:r>
            <a:r>
              <a:rPr b="0" i="0" lang="en-US" sz="2800" u="none" cap="none" strike="noStrike">
                <a:solidFill>
                  <a:schemeClr val="dk1"/>
                </a:solidFill>
                <a:latin typeface="Calibri"/>
                <a:ea typeface="Calibri"/>
                <a:cs typeface="Calibri"/>
                <a:sym typeface="Calibri"/>
              </a:rPr>
              <a:t>C</a:t>
            </a:r>
            <a:endParaRPr b="0" i="0" sz="1400" u="none" cap="none" strike="noStrike">
              <a:solidFill>
                <a:srgbClr val="000000"/>
              </a:solidFill>
              <a:latin typeface="Arial"/>
              <a:ea typeface="Arial"/>
              <a:cs typeface="Arial"/>
              <a:sym typeface="Arial"/>
            </a:endParaRPr>
          </a:p>
        </p:txBody>
      </p:sp>
      <p:grpSp>
        <p:nvGrpSpPr>
          <p:cNvPr id="146" name="Google Shape;146;p19"/>
          <p:cNvGrpSpPr/>
          <p:nvPr/>
        </p:nvGrpSpPr>
        <p:grpSpPr>
          <a:xfrm>
            <a:off x="6345237" y="-30162"/>
            <a:ext cx="2865437" cy="1116012"/>
            <a:chOff x="6345237" y="-30162"/>
            <a:chExt cx="2865437" cy="1116012"/>
          </a:xfrm>
        </p:grpSpPr>
        <p:pic>
          <p:nvPicPr>
            <p:cNvPr id="147" name="Google Shape;147;p19"/>
            <p:cNvPicPr preferRelativeResize="0"/>
            <p:nvPr/>
          </p:nvPicPr>
          <p:blipFill rotWithShape="1">
            <a:blip r:embed="rId3">
              <a:alphaModFix/>
            </a:blip>
            <a:srcRect b="0" l="0" r="0" t="0"/>
            <a:stretch/>
          </p:blipFill>
          <p:spPr>
            <a:xfrm>
              <a:off x="6345237" y="-30162"/>
              <a:ext cx="2865437" cy="1116012"/>
            </a:xfrm>
            <a:prstGeom prst="rect">
              <a:avLst/>
            </a:prstGeom>
            <a:noFill/>
            <a:ln>
              <a:noFill/>
            </a:ln>
          </p:spPr>
        </p:pic>
        <p:sp>
          <p:nvSpPr>
            <p:cNvPr id="148" name="Google Shape;148;p19"/>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Calibri"/>
                <a:buNone/>
              </a:pPr>
              <a:r>
                <a:rPr b="1" i="0" lang="en-US" sz="3600" u="none" cap="none" strike="noStrike">
                  <a:solidFill>
                    <a:srgbClr val="FFFFFF"/>
                  </a:solidFill>
                  <a:latin typeface="Calibri"/>
                  <a:ea typeface="Calibri"/>
                  <a:cs typeface="Calibri"/>
                  <a:sym typeface="Calibri"/>
                </a:rPr>
                <a:t>#3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20"/>
          <p:cNvSpPr txBox="1"/>
          <p:nvPr/>
        </p:nvSpPr>
        <p:spPr>
          <a:xfrm>
            <a:off x="533400" y="1143000"/>
            <a:ext cx="8153400" cy="44005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Use the graph to answer the question. Which set of ordered pairs shows the coordinates of points </a:t>
            </a:r>
            <a:r>
              <a:rPr b="0" i="1" lang="en-US" sz="2800" u="none" cap="none" strike="noStrike">
                <a:solidFill>
                  <a:schemeClr val="dk1"/>
                </a:solidFill>
                <a:latin typeface="Calibri"/>
                <a:ea typeface="Calibri"/>
                <a:cs typeface="Calibri"/>
                <a:sym typeface="Calibri"/>
              </a:rPr>
              <a:t>A</a:t>
            </a:r>
            <a:r>
              <a:rPr b="0" i="0" lang="en-US" sz="2800" u="none" cap="none" strike="noStrike">
                <a:solidFill>
                  <a:schemeClr val="dk1"/>
                </a:solidFill>
                <a:latin typeface="Calibri"/>
                <a:ea typeface="Calibri"/>
                <a:cs typeface="Calibri"/>
                <a:sym typeface="Calibri"/>
              </a:rPr>
              <a:t>, </a:t>
            </a:r>
            <a:r>
              <a:rPr b="0" i="1" lang="en-US" sz="2800" u="none" cap="none" strike="noStrike">
                <a:solidFill>
                  <a:schemeClr val="dk1"/>
                </a:solidFill>
                <a:latin typeface="Calibri"/>
                <a:ea typeface="Calibri"/>
                <a:cs typeface="Calibri"/>
                <a:sym typeface="Calibri"/>
              </a:rPr>
              <a:t>B</a:t>
            </a:r>
            <a:r>
              <a:rPr b="0" i="0" lang="en-US" sz="2800" u="none" cap="none" strike="noStrike">
                <a:solidFill>
                  <a:schemeClr val="dk1"/>
                </a:solidFill>
                <a:latin typeface="Calibri"/>
                <a:ea typeface="Calibri"/>
                <a:cs typeface="Calibri"/>
                <a:sym typeface="Calibri"/>
              </a:rPr>
              <a:t>, and </a:t>
            </a:r>
            <a:r>
              <a:rPr b="0" i="1" lang="en-US" sz="2800" u="none" cap="none" strike="noStrike">
                <a:solidFill>
                  <a:schemeClr val="dk1"/>
                </a:solidFill>
                <a:latin typeface="Calibri"/>
                <a:ea typeface="Calibri"/>
                <a:cs typeface="Calibri"/>
                <a:sym typeface="Calibri"/>
              </a:rPr>
              <a:t>C</a:t>
            </a:r>
            <a:r>
              <a:rPr b="0" i="0" lang="en-US" sz="2800" u="none" cap="none" strike="noStrike">
                <a:solidFill>
                  <a:schemeClr val="dk1"/>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5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A. (7, 2), (6, 5), (3, 4) </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B. (7, 2), (5, 6), (3, 3) </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C. (2, 7), (5, 6), (4, 3) </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D. (2, 7), (6, 5), (4, 3) </a:t>
            </a:r>
            <a:endParaRPr b="0" i="0" sz="1400" u="none" cap="none" strike="noStrike">
              <a:solidFill>
                <a:srgbClr val="000000"/>
              </a:solidFill>
              <a:latin typeface="Arial"/>
              <a:ea typeface="Arial"/>
              <a:cs typeface="Arial"/>
              <a:sym typeface="Arial"/>
            </a:endParaRPr>
          </a:p>
        </p:txBody>
      </p:sp>
      <p:pic>
        <p:nvPicPr>
          <p:cNvPr id="154" name="Google Shape;154;p20"/>
          <p:cNvPicPr preferRelativeResize="0"/>
          <p:nvPr/>
        </p:nvPicPr>
        <p:blipFill rotWithShape="1">
          <a:blip r:embed="rId3">
            <a:alphaModFix/>
          </a:blip>
          <a:srcRect b="0" l="0" r="0" t="0"/>
          <a:stretch/>
        </p:blipFill>
        <p:spPr>
          <a:xfrm>
            <a:off x="4343400" y="2286000"/>
            <a:ext cx="3565525" cy="3694112"/>
          </a:xfrm>
          <a:prstGeom prst="rect">
            <a:avLst/>
          </a:prstGeom>
          <a:noFill/>
          <a:ln>
            <a:noFill/>
          </a:ln>
        </p:spPr>
      </p:pic>
      <p:grpSp>
        <p:nvGrpSpPr>
          <p:cNvPr id="155" name="Google Shape;155;p20"/>
          <p:cNvGrpSpPr/>
          <p:nvPr/>
        </p:nvGrpSpPr>
        <p:grpSpPr>
          <a:xfrm>
            <a:off x="7259637" y="-30162"/>
            <a:ext cx="1939925" cy="1176337"/>
            <a:chOff x="7259637" y="-30162"/>
            <a:chExt cx="1939925" cy="1176337"/>
          </a:xfrm>
        </p:grpSpPr>
        <p:pic>
          <p:nvPicPr>
            <p:cNvPr id="156" name="Google Shape;156;p20"/>
            <p:cNvPicPr preferRelativeResize="0"/>
            <p:nvPr/>
          </p:nvPicPr>
          <p:blipFill rotWithShape="1">
            <a:blip r:embed="rId4">
              <a:alphaModFix/>
            </a:blip>
            <a:srcRect b="0" l="0" r="0" t="0"/>
            <a:stretch/>
          </p:blipFill>
          <p:spPr>
            <a:xfrm>
              <a:off x="7259637" y="-30162"/>
              <a:ext cx="1939925" cy="1176337"/>
            </a:xfrm>
            <a:prstGeom prst="rect">
              <a:avLst/>
            </a:prstGeom>
            <a:noFill/>
            <a:ln>
              <a:noFill/>
            </a:ln>
          </p:spPr>
        </p:pic>
        <p:sp>
          <p:nvSpPr>
            <p:cNvPr id="157" name="Google Shape;157;p20"/>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Calibri"/>
                <a:buNone/>
              </a:pPr>
              <a:r>
                <a:rPr b="1" i="0" lang="en-US" sz="4000" u="none" cap="none" strike="noStrike">
                  <a:solidFill>
                    <a:srgbClr val="FFFFFF"/>
                  </a:solidFill>
                  <a:latin typeface="Calibri"/>
                  <a:ea typeface="Calibri"/>
                  <a:cs typeface="Calibri"/>
                  <a:sym typeface="Calibri"/>
                </a:rPr>
                <a:t>#4</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21"/>
          <p:cNvSpPr txBox="1"/>
          <p:nvPr/>
        </p:nvSpPr>
        <p:spPr>
          <a:xfrm>
            <a:off x="666750" y="1676400"/>
            <a:ext cx="7810500" cy="22463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(1 point) The student correctly identifies the pairs for the figure.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Answer: </a:t>
            </a:r>
            <a:r>
              <a:rPr b="0" i="0" lang="en-US" sz="2800" u="none" cap="none" strike="noStrike">
                <a:solidFill>
                  <a:schemeClr val="dk1"/>
                </a:solidFill>
                <a:latin typeface="Calibri"/>
                <a:ea typeface="Calibri"/>
                <a:cs typeface="Calibri"/>
                <a:sym typeface="Calibri"/>
              </a:rPr>
              <a:t>C</a:t>
            </a:r>
            <a:endParaRPr b="0" i="0" sz="1400" u="none" cap="none" strike="noStrike">
              <a:solidFill>
                <a:srgbClr val="000000"/>
              </a:solidFill>
              <a:latin typeface="Arial"/>
              <a:ea typeface="Arial"/>
              <a:cs typeface="Arial"/>
              <a:sym typeface="Arial"/>
            </a:endParaRPr>
          </a:p>
        </p:txBody>
      </p:sp>
      <p:grpSp>
        <p:nvGrpSpPr>
          <p:cNvPr id="163" name="Google Shape;163;p21"/>
          <p:cNvGrpSpPr/>
          <p:nvPr/>
        </p:nvGrpSpPr>
        <p:grpSpPr>
          <a:xfrm>
            <a:off x="6345237" y="-30162"/>
            <a:ext cx="2865437" cy="1116012"/>
            <a:chOff x="6345237" y="-30162"/>
            <a:chExt cx="2865437" cy="1116012"/>
          </a:xfrm>
        </p:grpSpPr>
        <p:pic>
          <p:nvPicPr>
            <p:cNvPr id="164" name="Google Shape;164;p21"/>
            <p:cNvPicPr preferRelativeResize="0"/>
            <p:nvPr/>
          </p:nvPicPr>
          <p:blipFill rotWithShape="1">
            <a:blip r:embed="rId3">
              <a:alphaModFix/>
            </a:blip>
            <a:srcRect b="0" l="0" r="0" t="0"/>
            <a:stretch/>
          </p:blipFill>
          <p:spPr>
            <a:xfrm>
              <a:off x="6345237" y="-30162"/>
              <a:ext cx="2865437" cy="1116012"/>
            </a:xfrm>
            <a:prstGeom prst="rect">
              <a:avLst/>
            </a:prstGeom>
            <a:noFill/>
            <a:ln>
              <a:noFill/>
            </a:ln>
          </p:spPr>
        </p:pic>
        <p:sp>
          <p:nvSpPr>
            <p:cNvPr id="165" name="Google Shape;165;p21"/>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Calibri"/>
                <a:buNone/>
              </a:pPr>
              <a:r>
                <a:rPr b="1" i="0" lang="en-US" sz="3600" u="none" cap="none" strike="noStrike">
                  <a:solidFill>
                    <a:srgbClr val="FFFFFF"/>
                  </a:solidFill>
                  <a:latin typeface="Calibri"/>
                  <a:ea typeface="Calibri"/>
                  <a:cs typeface="Calibri"/>
                  <a:sym typeface="Calibri"/>
                </a:rPr>
                <a:t>#4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22"/>
          <p:cNvSpPr txBox="1"/>
          <p:nvPr/>
        </p:nvSpPr>
        <p:spPr>
          <a:xfrm>
            <a:off x="533400" y="1143000"/>
            <a:ext cx="5257800" cy="526256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Calibri"/>
              <a:buNone/>
            </a:pPr>
            <a:r>
              <a:rPr b="0" i="0" lang="en-US" sz="2400" u="none" cap="none" strike="noStrike">
                <a:solidFill>
                  <a:schemeClr val="dk1"/>
                </a:solidFill>
                <a:latin typeface="Calibri"/>
                <a:ea typeface="Calibri"/>
                <a:cs typeface="Calibri"/>
                <a:sym typeface="Calibri"/>
              </a:rPr>
              <a:t>A student plots the following points: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400"/>
              <a:buFont typeface="Arial"/>
              <a:buChar char="•"/>
            </a:pPr>
            <a:r>
              <a:rPr b="0" i="0" lang="en-US" sz="2400" u="none" cap="none" strike="noStrike">
                <a:solidFill>
                  <a:schemeClr val="dk1"/>
                </a:solidFill>
                <a:latin typeface="Calibri"/>
                <a:ea typeface="Calibri"/>
                <a:cs typeface="Calibri"/>
                <a:sym typeface="Calibri"/>
              </a:rPr>
              <a:t>Point </a:t>
            </a:r>
            <a:r>
              <a:rPr b="0" i="1" lang="en-US" sz="2400" u="none" cap="none" strike="noStrike">
                <a:solidFill>
                  <a:schemeClr val="dk1"/>
                </a:solidFill>
                <a:latin typeface="Calibri"/>
                <a:ea typeface="Calibri"/>
                <a:cs typeface="Calibri"/>
                <a:sym typeface="Calibri"/>
              </a:rPr>
              <a:t>A </a:t>
            </a:r>
            <a:r>
              <a:rPr b="0" i="0" lang="en-US" sz="2400" u="none" cap="none" strike="noStrike">
                <a:solidFill>
                  <a:schemeClr val="dk1"/>
                </a:solidFill>
                <a:latin typeface="Calibri"/>
                <a:ea typeface="Calibri"/>
                <a:cs typeface="Calibri"/>
                <a:sym typeface="Calibri"/>
              </a:rPr>
              <a:t>(2, 5)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400"/>
              <a:buFont typeface="Arial"/>
              <a:buChar char="•"/>
            </a:pPr>
            <a:r>
              <a:rPr b="0" i="0" lang="en-US" sz="2400" u="none" cap="none" strike="noStrike">
                <a:solidFill>
                  <a:schemeClr val="dk1"/>
                </a:solidFill>
                <a:latin typeface="Calibri"/>
                <a:ea typeface="Calibri"/>
                <a:cs typeface="Calibri"/>
                <a:sym typeface="Calibri"/>
              </a:rPr>
              <a:t>Point </a:t>
            </a:r>
            <a:r>
              <a:rPr b="0" i="1" lang="en-US" sz="2400" u="none" cap="none" strike="noStrike">
                <a:solidFill>
                  <a:schemeClr val="dk1"/>
                </a:solidFill>
                <a:latin typeface="Calibri"/>
                <a:ea typeface="Calibri"/>
                <a:cs typeface="Calibri"/>
                <a:sym typeface="Calibri"/>
              </a:rPr>
              <a:t>B </a:t>
            </a:r>
            <a:r>
              <a:rPr b="0" i="0" lang="en-US" sz="2400" u="none" cap="none" strike="noStrike">
                <a:solidFill>
                  <a:schemeClr val="dk1"/>
                </a:solidFill>
                <a:latin typeface="Calibri"/>
                <a:ea typeface="Calibri"/>
                <a:cs typeface="Calibri"/>
                <a:sym typeface="Calibri"/>
              </a:rPr>
              <a:t>(6, 5)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400"/>
              <a:buFont typeface="Arial"/>
              <a:buChar char="•"/>
            </a:pPr>
            <a:r>
              <a:rPr b="0" i="0" lang="en-US" sz="2400" u="none" cap="none" strike="noStrike">
                <a:solidFill>
                  <a:schemeClr val="dk1"/>
                </a:solidFill>
                <a:latin typeface="Calibri"/>
                <a:ea typeface="Calibri"/>
                <a:cs typeface="Calibri"/>
                <a:sym typeface="Calibri"/>
              </a:rPr>
              <a:t>Point </a:t>
            </a:r>
            <a:r>
              <a:rPr b="0" i="1" lang="en-US" sz="2400" u="none" cap="none" strike="noStrike">
                <a:solidFill>
                  <a:schemeClr val="dk1"/>
                </a:solidFill>
                <a:latin typeface="Calibri"/>
                <a:ea typeface="Calibri"/>
                <a:cs typeface="Calibri"/>
                <a:sym typeface="Calibri"/>
              </a:rPr>
              <a:t>C </a:t>
            </a:r>
            <a:r>
              <a:rPr b="0" i="0" lang="en-US" sz="2400" u="none" cap="none" strike="noStrike">
                <a:solidFill>
                  <a:schemeClr val="dk1"/>
                </a:solidFill>
                <a:latin typeface="Calibri"/>
                <a:ea typeface="Calibri"/>
                <a:cs typeface="Calibri"/>
                <a:sym typeface="Calibri"/>
              </a:rPr>
              <a:t>(5, 2)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400"/>
              <a:buFont typeface="Arial"/>
              <a:buChar char="•"/>
            </a:pPr>
            <a:r>
              <a:rPr b="0" i="0" lang="en-US" sz="2400" u="none" cap="none" strike="noStrike">
                <a:solidFill>
                  <a:schemeClr val="dk1"/>
                </a:solidFill>
                <a:latin typeface="Calibri"/>
                <a:ea typeface="Calibri"/>
                <a:cs typeface="Calibri"/>
                <a:sym typeface="Calibri"/>
              </a:rPr>
              <a:t>Point </a:t>
            </a:r>
            <a:r>
              <a:rPr b="0" i="1" lang="en-US" sz="2400" u="none" cap="none" strike="noStrike">
                <a:solidFill>
                  <a:schemeClr val="dk1"/>
                </a:solidFill>
                <a:latin typeface="Calibri"/>
                <a:ea typeface="Calibri"/>
                <a:cs typeface="Calibri"/>
                <a:sym typeface="Calibri"/>
              </a:rPr>
              <a:t>D </a:t>
            </a:r>
            <a:r>
              <a:rPr b="0" i="0" lang="en-US" sz="2400" u="none" cap="none" strike="noStrike">
                <a:solidFill>
                  <a:schemeClr val="dk1"/>
                </a:solidFill>
                <a:latin typeface="Calibri"/>
                <a:ea typeface="Calibri"/>
                <a:cs typeface="Calibri"/>
                <a:sym typeface="Calibri"/>
              </a:rPr>
              <a:t>(2, 2)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400"/>
              <a:buFont typeface="Arial"/>
              <a:buNone/>
            </a:pPr>
            <a:r>
              <a:t/>
            </a:r>
            <a:endParaRPr b="0" i="0" sz="2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400"/>
              <a:buFont typeface="Calibri"/>
              <a:buNone/>
            </a:pPr>
            <a:r>
              <a:rPr b="0" i="0" lang="en-US" sz="2400" u="none" cap="none" strike="noStrike">
                <a:solidFill>
                  <a:schemeClr val="dk1"/>
                </a:solidFill>
                <a:latin typeface="Calibri"/>
                <a:ea typeface="Calibri"/>
                <a:cs typeface="Calibri"/>
                <a:sym typeface="Calibri"/>
              </a:rPr>
              <a:t>Which point was </a:t>
            </a:r>
            <a:r>
              <a:rPr b="1" i="0" lang="en-US" sz="2400" u="none" cap="none" strike="noStrike">
                <a:solidFill>
                  <a:schemeClr val="dk1"/>
                </a:solidFill>
                <a:latin typeface="Calibri"/>
                <a:ea typeface="Calibri"/>
                <a:cs typeface="Calibri"/>
                <a:sym typeface="Calibri"/>
              </a:rPr>
              <a:t>not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400"/>
              <a:buFont typeface="Calibri"/>
              <a:buNone/>
            </a:pPr>
            <a:r>
              <a:rPr b="0" i="0" lang="en-US" sz="2400" u="none" cap="none" strike="noStrike">
                <a:solidFill>
                  <a:schemeClr val="dk1"/>
                </a:solidFill>
                <a:latin typeface="Calibri"/>
                <a:ea typeface="Calibri"/>
                <a:cs typeface="Calibri"/>
                <a:sym typeface="Calibri"/>
              </a:rPr>
              <a:t>plotted correctly? </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chemeClr val="dk1"/>
              </a:buClr>
              <a:buSzPts val="2400"/>
              <a:buFont typeface="Calibri"/>
              <a:buNone/>
            </a:pPr>
            <a:r>
              <a:rPr b="0" i="0" lang="en-US" sz="2400" u="none" cap="none" strike="noStrike">
                <a:solidFill>
                  <a:schemeClr val="dk1"/>
                </a:solidFill>
                <a:latin typeface="Calibri"/>
                <a:ea typeface="Calibri"/>
                <a:cs typeface="Calibri"/>
                <a:sym typeface="Calibri"/>
              </a:rPr>
              <a:t>A. Point A </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chemeClr val="dk1"/>
              </a:buClr>
              <a:buSzPts val="2400"/>
              <a:buFont typeface="Calibri"/>
              <a:buNone/>
            </a:pPr>
            <a:r>
              <a:rPr b="0" i="0" lang="en-US" sz="2400" u="none" cap="none" strike="noStrike">
                <a:solidFill>
                  <a:schemeClr val="dk1"/>
                </a:solidFill>
                <a:latin typeface="Calibri"/>
                <a:ea typeface="Calibri"/>
                <a:cs typeface="Calibri"/>
                <a:sym typeface="Calibri"/>
              </a:rPr>
              <a:t>B. Point B </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chemeClr val="dk1"/>
              </a:buClr>
              <a:buSzPts val="2400"/>
              <a:buFont typeface="Calibri"/>
              <a:buNone/>
            </a:pPr>
            <a:r>
              <a:rPr b="0" i="0" lang="en-US" sz="2400" u="none" cap="none" strike="noStrike">
                <a:solidFill>
                  <a:schemeClr val="dk1"/>
                </a:solidFill>
                <a:latin typeface="Calibri"/>
                <a:ea typeface="Calibri"/>
                <a:cs typeface="Calibri"/>
                <a:sym typeface="Calibri"/>
              </a:rPr>
              <a:t>C. Point C </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chemeClr val="dk1"/>
              </a:buClr>
              <a:buSzPts val="2400"/>
              <a:buFont typeface="Calibri"/>
              <a:buNone/>
            </a:pPr>
            <a:r>
              <a:rPr b="0" i="0" lang="en-US" sz="2400" u="none" cap="none" strike="noStrike">
                <a:solidFill>
                  <a:schemeClr val="dk1"/>
                </a:solidFill>
                <a:latin typeface="Calibri"/>
                <a:ea typeface="Calibri"/>
                <a:cs typeface="Calibri"/>
                <a:sym typeface="Calibri"/>
              </a:rPr>
              <a:t>D. Point D </a:t>
            </a:r>
            <a:endParaRPr b="0" i="0" sz="1400" u="none" cap="none" strike="noStrike">
              <a:solidFill>
                <a:srgbClr val="000000"/>
              </a:solidFill>
              <a:latin typeface="Arial"/>
              <a:ea typeface="Arial"/>
              <a:cs typeface="Arial"/>
              <a:sym typeface="Arial"/>
            </a:endParaRPr>
          </a:p>
        </p:txBody>
      </p:sp>
      <p:pic>
        <p:nvPicPr>
          <p:cNvPr id="171" name="Google Shape;171;p22"/>
          <p:cNvPicPr preferRelativeResize="0"/>
          <p:nvPr/>
        </p:nvPicPr>
        <p:blipFill rotWithShape="1">
          <a:blip r:embed="rId3">
            <a:alphaModFix/>
          </a:blip>
          <a:srcRect b="0" l="0" r="0" t="0"/>
          <a:stretch/>
        </p:blipFill>
        <p:spPr>
          <a:xfrm>
            <a:off x="4191000" y="1752600"/>
            <a:ext cx="4368800" cy="4489450"/>
          </a:xfrm>
          <a:prstGeom prst="rect">
            <a:avLst/>
          </a:prstGeom>
          <a:noFill/>
          <a:ln>
            <a:noFill/>
          </a:ln>
        </p:spPr>
      </p:pic>
      <p:grpSp>
        <p:nvGrpSpPr>
          <p:cNvPr id="172" name="Google Shape;172;p22"/>
          <p:cNvGrpSpPr/>
          <p:nvPr/>
        </p:nvGrpSpPr>
        <p:grpSpPr>
          <a:xfrm>
            <a:off x="7259637" y="-30162"/>
            <a:ext cx="1939925" cy="1176337"/>
            <a:chOff x="7259637" y="-30162"/>
            <a:chExt cx="1939925" cy="1176337"/>
          </a:xfrm>
        </p:grpSpPr>
        <p:pic>
          <p:nvPicPr>
            <p:cNvPr id="173" name="Google Shape;173;p22"/>
            <p:cNvPicPr preferRelativeResize="0"/>
            <p:nvPr/>
          </p:nvPicPr>
          <p:blipFill rotWithShape="1">
            <a:blip r:embed="rId4">
              <a:alphaModFix/>
            </a:blip>
            <a:srcRect b="0" l="0" r="0" t="0"/>
            <a:stretch/>
          </p:blipFill>
          <p:spPr>
            <a:xfrm>
              <a:off x="7259637" y="-30162"/>
              <a:ext cx="1939925" cy="1176337"/>
            </a:xfrm>
            <a:prstGeom prst="rect">
              <a:avLst/>
            </a:prstGeom>
            <a:noFill/>
            <a:ln>
              <a:noFill/>
            </a:ln>
          </p:spPr>
        </p:pic>
        <p:sp>
          <p:nvSpPr>
            <p:cNvPr id="174" name="Google Shape;174;p22"/>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Calibri"/>
                <a:buNone/>
              </a:pPr>
              <a:r>
                <a:rPr b="1" i="0" lang="en-US" sz="4000" u="none" cap="none" strike="noStrike">
                  <a:solidFill>
                    <a:srgbClr val="FFFFFF"/>
                  </a:solidFill>
                  <a:latin typeface="Calibri"/>
                  <a:ea typeface="Calibri"/>
                  <a:cs typeface="Calibri"/>
                  <a:sym typeface="Calibri"/>
                </a:rPr>
                <a:t>#5</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23"/>
          <p:cNvSpPr txBox="1"/>
          <p:nvPr/>
        </p:nvSpPr>
        <p:spPr>
          <a:xfrm>
            <a:off x="666750" y="1676400"/>
            <a:ext cx="7810500" cy="22463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(1 point) The student correctly identifies the point that is incorrectly plotted.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Answer: </a:t>
            </a:r>
            <a:r>
              <a:rPr b="0" i="0" lang="en-US" sz="2800" u="none" cap="none" strike="noStrike">
                <a:solidFill>
                  <a:schemeClr val="dk1"/>
                </a:solidFill>
                <a:latin typeface="Calibri"/>
                <a:ea typeface="Calibri"/>
                <a:cs typeface="Calibri"/>
                <a:sym typeface="Calibri"/>
              </a:rPr>
              <a:t>B</a:t>
            </a:r>
            <a:endParaRPr b="0" i="0" sz="1400" u="none" cap="none" strike="noStrike">
              <a:solidFill>
                <a:srgbClr val="000000"/>
              </a:solidFill>
              <a:latin typeface="Arial"/>
              <a:ea typeface="Arial"/>
              <a:cs typeface="Arial"/>
              <a:sym typeface="Arial"/>
            </a:endParaRPr>
          </a:p>
        </p:txBody>
      </p:sp>
      <p:grpSp>
        <p:nvGrpSpPr>
          <p:cNvPr id="180" name="Google Shape;180;p23"/>
          <p:cNvGrpSpPr/>
          <p:nvPr/>
        </p:nvGrpSpPr>
        <p:grpSpPr>
          <a:xfrm>
            <a:off x="6345237" y="-30162"/>
            <a:ext cx="2865437" cy="1116012"/>
            <a:chOff x="6345237" y="-30162"/>
            <a:chExt cx="2865437" cy="1116012"/>
          </a:xfrm>
        </p:grpSpPr>
        <p:pic>
          <p:nvPicPr>
            <p:cNvPr id="181" name="Google Shape;181;p23"/>
            <p:cNvPicPr preferRelativeResize="0"/>
            <p:nvPr/>
          </p:nvPicPr>
          <p:blipFill rotWithShape="1">
            <a:blip r:embed="rId3">
              <a:alphaModFix/>
            </a:blip>
            <a:srcRect b="0" l="0" r="0" t="0"/>
            <a:stretch/>
          </p:blipFill>
          <p:spPr>
            <a:xfrm>
              <a:off x="6345237" y="-30162"/>
              <a:ext cx="2865437" cy="1116012"/>
            </a:xfrm>
            <a:prstGeom prst="rect">
              <a:avLst/>
            </a:prstGeom>
            <a:noFill/>
            <a:ln>
              <a:noFill/>
            </a:ln>
          </p:spPr>
        </p:pic>
        <p:sp>
          <p:nvSpPr>
            <p:cNvPr id="182" name="Google Shape;182;p23"/>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Calibri"/>
                <a:buNone/>
              </a:pPr>
              <a:r>
                <a:rPr b="1" i="0" lang="en-US" sz="3600" u="none" cap="none" strike="noStrike">
                  <a:solidFill>
                    <a:srgbClr val="FFFFFF"/>
                  </a:solidFill>
                  <a:latin typeface="Calibri"/>
                  <a:ea typeface="Calibri"/>
                  <a:cs typeface="Calibri"/>
                  <a:sym typeface="Calibri"/>
                </a:rPr>
                <a:t>#5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24"/>
          <p:cNvSpPr txBox="1"/>
          <p:nvPr/>
        </p:nvSpPr>
        <p:spPr>
          <a:xfrm>
            <a:off x="495300" y="990600"/>
            <a:ext cx="8153400" cy="1816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The graph shows the locations of Nina’s home, the park, her school, and the post office. Select the numbers to create the coordinate pair that represents the location of the post office. 	</a:t>
            </a:r>
            <a:endParaRPr b="0" i="0" sz="1400" u="none" cap="none" strike="noStrike">
              <a:solidFill>
                <a:srgbClr val="000000"/>
              </a:solidFill>
              <a:latin typeface="Arial"/>
              <a:ea typeface="Arial"/>
              <a:cs typeface="Arial"/>
              <a:sym typeface="Arial"/>
            </a:endParaRPr>
          </a:p>
        </p:txBody>
      </p:sp>
      <p:pic>
        <p:nvPicPr>
          <p:cNvPr id="188" name="Google Shape;188;p24"/>
          <p:cNvPicPr preferRelativeResize="0"/>
          <p:nvPr/>
        </p:nvPicPr>
        <p:blipFill rotWithShape="1">
          <a:blip r:embed="rId3">
            <a:alphaModFix/>
          </a:blip>
          <a:srcRect b="0" l="0" r="0" t="0"/>
          <a:stretch/>
        </p:blipFill>
        <p:spPr>
          <a:xfrm>
            <a:off x="4560887" y="2774950"/>
            <a:ext cx="3657600" cy="3673475"/>
          </a:xfrm>
          <a:prstGeom prst="rect">
            <a:avLst/>
          </a:prstGeom>
          <a:noFill/>
          <a:ln>
            <a:noFill/>
          </a:ln>
        </p:spPr>
      </p:pic>
      <p:grpSp>
        <p:nvGrpSpPr>
          <p:cNvPr id="189" name="Google Shape;189;p24"/>
          <p:cNvGrpSpPr/>
          <p:nvPr/>
        </p:nvGrpSpPr>
        <p:grpSpPr>
          <a:xfrm>
            <a:off x="7259637" y="-30162"/>
            <a:ext cx="1939925" cy="1176337"/>
            <a:chOff x="7259637" y="-30162"/>
            <a:chExt cx="1939925" cy="1176337"/>
          </a:xfrm>
        </p:grpSpPr>
        <p:pic>
          <p:nvPicPr>
            <p:cNvPr id="190" name="Google Shape;190;p24"/>
            <p:cNvPicPr preferRelativeResize="0"/>
            <p:nvPr/>
          </p:nvPicPr>
          <p:blipFill rotWithShape="1">
            <a:blip r:embed="rId4">
              <a:alphaModFix/>
            </a:blip>
            <a:srcRect b="0" l="0" r="0" t="0"/>
            <a:stretch/>
          </p:blipFill>
          <p:spPr>
            <a:xfrm>
              <a:off x="7259637" y="-30162"/>
              <a:ext cx="1939925" cy="1176337"/>
            </a:xfrm>
            <a:prstGeom prst="rect">
              <a:avLst/>
            </a:prstGeom>
            <a:noFill/>
            <a:ln>
              <a:noFill/>
            </a:ln>
          </p:spPr>
        </p:pic>
        <p:sp>
          <p:nvSpPr>
            <p:cNvPr id="191" name="Google Shape;191;p24"/>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Calibri"/>
                <a:buNone/>
              </a:pPr>
              <a:r>
                <a:rPr b="1" i="0" lang="en-US" sz="4000" u="none" cap="none" strike="noStrike">
                  <a:solidFill>
                    <a:srgbClr val="FFFFFF"/>
                  </a:solidFill>
                  <a:latin typeface="Calibri"/>
                  <a:ea typeface="Calibri"/>
                  <a:cs typeface="Calibri"/>
                  <a:sym typeface="Calibri"/>
                </a:rPr>
                <a:t>#6</a:t>
              </a:r>
              <a:endParaRPr b="0" i="0" sz="1400" u="none" cap="none" strike="noStrike">
                <a:solidFill>
                  <a:srgbClr val="000000"/>
                </a:solidFill>
                <a:latin typeface="Arial"/>
                <a:ea typeface="Arial"/>
                <a:cs typeface="Arial"/>
                <a:sym typeface="Arial"/>
              </a:endParaRPr>
            </a:p>
          </p:txBody>
        </p:sp>
      </p:grpSp>
      <p:pic>
        <p:nvPicPr>
          <p:cNvPr id="192" name="Google Shape;192;p24"/>
          <p:cNvPicPr preferRelativeResize="0"/>
          <p:nvPr/>
        </p:nvPicPr>
        <p:blipFill rotWithShape="1">
          <a:blip r:embed="rId5">
            <a:alphaModFix/>
          </a:blip>
          <a:srcRect b="0" l="0" r="0" t="0"/>
          <a:stretch/>
        </p:blipFill>
        <p:spPr>
          <a:xfrm>
            <a:off x="1524000" y="3433762"/>
            <a:ext cx="1771650" cy="485775"/>
          </a:xfrm>
          <a:prstGeom prst="rect">
            <a:avLst/>
          </a:prstGeom>
          <a:noFill/>
          <a:ln>
            <a:noFill/>
          </a:ln>
        </p:spPr>
      </p:pic>
      <p:sp>
        <p:nvSpPr>
          <p:cNvPr id="193" name="Google Shape;193;p24"/>
          <p:cNvSpPr txBox="1"/>
          <p:nvPr/>
        </p:nvSpPr>
        <p:spPr>
          <a:xfrm>
            <a:off x="1524000" y="3276600"/>
            <a:ext cx="1771650" cy="914400"/>
          </a:xfrm>
          <a:prstGeom prst="rect">
            <a:avLst/>
          </a:prstGeom>
          <a:noFill/>
          <a:ln cap="flat" cmpd="sng" w="254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25"/>
          <p:cNvSpPr txBox="1"/>
          <p:nvPr/>
        </p:nvSpPr>
        <p:spPr>
          <a:xfrm>
            <a:off x="666750" y="1676400"/>
            <a:ext cx="7810500" cy="22463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(1 point) The student selects the correct numbers for the coordinate pair indicated.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Answer: </a:t>
            </a:r>
            <a:r>
              <a:rPr b="0" i="0" lang="en-US" sz="2800" u="none" cap="none" strike="noStrike">
                <a:solidFill>
                  <a:schemeClr val="dk1"/>
                </a:solidFill>
                <a:latin typeface="Calibri"/>
                <a:ea typeface="Calibri"/>
                <a:cs typeface="Calibri"/>
                <a:sym typeface="Calibri"/>
              </a:rPr>
              <a:t>(4, 6)</a:t>
            </a:r>
            <a:endParaRPr b="0" i="0" sz="1400" u="none" cap="none" strike="noStrike">
              <a:solidFill>
                <a:srgbClr val="000000"/>
              </a:solidFill>
              <a:latin typeface="Arial"/>
              <a:ea typeface="Arial"/>
              <a:cs typeface="Arial"/>
              <a:sym typeface="Arial"/>
            </a:endParaRPr>
          </a:p>
        </p:txBody>
      </p:sp>
      <p:grpSp>
        <p:nvGrpSpPr>
          <p:cNvPr id="199" name="Google Shape;199;p25"/>
          <p:cNvGrpSpPr/>
          <p:nvPr/>
        </p:nvGrpSpPr>
        <p:grpSpPr>
          <a:xfrm>
            <a:off x="6345237" y="-30162"/>
            <a:ext cx="2865437" cy="1116012"/>
            <a:chOff x="6345237" y="-30162"/>
            <a:chExt cx="2865437" cy="1116012"/>
          </a:xfrm>
        </p:grpSpPr>
        <p:pic>
          <p:nvPicPr>
            <p:cNvPr id="200" name="Google Shape;200;p25"/>
            <p:cNvPicPr preferRelativeResize="0"/>
            <p:nvPr/>
          </p:nvPicPr>
          <p:blipFill rotWithShape="1">
            <a:blip r:embed="rId3">
              <a:alphaModFix/>
            </a:blip>
            <a:srcRect b="0" l="0" r="0" t="0"/>
            <a:stretch/>
          </p:blipFill>
          <p:spPr>
            <a:xfrm>
              <a:off x="6345237" y="-30162"/>
              <a:ext cx="2865437" cy="1116012"/>
            </a:xfrm>
            <a:prstGeom prst="rect">
              <a:avLst/>
            </a:prstGeom>
            <a:noFill/>
            <a:ln>
              <a:noFill/>
            </a:ln>
          </p:spPr>
        </p:pic>
        <p:sp>
          <p:nvSpPr>
            <p:cNvPr id="201" name="Google Shape;201;p25"/>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Calibri"/>
                <a:buNone/>
              </a:pPr>
              <a:r>
                <a:rPr b="1" i="0" lang="en-US" sz="3600" u="none" cap="none" strike="noStrike">
                  <a:solidFill>
                    <a:srgbClr val="FFFFFF"/>
                  </a:solidFill>
                  <a:latin typeface="Calibri"/>
                  <a:ea typeface="Calibri"/>
                  <a:cs typeface="Calibri"/>
                  <a:sym typeface="Calibri"/>
                </a:rPr>
                <a:t>#6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26"/>
          <p:cNvSpPr/>
          <p:nvPr/>
        </p:nvSpPr>
        <p:spPr>
          <a:xfrm>
            <a:off x="536575" y="993775"/>
            <a:ext cx="8266112" cy="1882775"/>
          </a:xfrm>
          <a:prstGeom prst="rect">
            <a:avLst/>
          </a:prstGeom>
          <a:blipFill rotWithShape="1">
            <a:blip r:embed="rId3">
              <a:alphaModFix/>
            </a:blip>
            <a:stretch>
              <a:fillRect b="-8087" l="-1547" r="-1768" t="-3233"/>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pic>
        <p:nvPicPr>
          <p:cNvPr id="207" name="Google Shape;207;p26"/>
          <p:cNvPicPr preferRelativeResize="0"/>
          <p:nvPr/>
        </p:nvPicPr>
        <p:blipFill rotWithShape="1">
          <a:blip r:embed="rId4">
            <a:alphaModFix/>
          </a:blip>
          <a:srcRect b="0" l="0" r="0" t="0"/>
          <a:stretch/>
        </p:blipFill>
        <p:spPr>
          <a:xfrm>
            <a:off x="2838450" y="2897187"/>
            <a:ext cx="3657600" cy="3789362"/>
          </a:xfrm>
          <a:prstGeom prst="rect">
            <a:avLst/>
          </a:prstGeom>
          <a:noFill/>
          <a:ln>
            <a:noFill/>
          </a:ln>
        </p:spPr>
      </p:pic>
      <p:grpSp>
        <p:nvGrpSpPr>
          <p:cNvPr id="208" name="Google Shape;208;p26"/>
          <p:cNvGrpSpPr/>
          <p:nvPr/>
        </p:nvGrpSpPr>
        <p:grpSpPr>
          <a:xfrm>
            <a:off x="7259637" y="-30162"/>
            <a:ext cx="1939925" cy="1176337"/>
            <a:chOff x="7259637" y="-30162"/>
            <a:chExt cx="1939925" cy="1176337"/>
          </a:xfrm>
        </p:grpSpPr>
        <p:pic>
          <p:nvPicPr>
            <p:cNvPr id="209" name="Google Shape;209;p26"/>
            <p:cNvPicPr preferRelativeResize="0"/>
            <p:nvPr/>
          </p:nvPicPr>
          <p:blipFill rotWithShape="1">
            <a:blip r:embed="rId5">
              <a:alphaModFix/>
            </a:blip>
            <a:srcRect b="0" l="0" r="0" t="0"/>
            <a:stretch/>
          </p:blipFill>
          <p:spPr>
            <a:xfrm>
              <a:off x="7259637" y="-30162"/>
              <a:ext cx="1939925" cy="1176337"/>
            </a:xfrm>
            <a:prstGeom prst="rect">
              <a:avLst/>
            </a:prstGeom>
            <a:noFill/>
            <a:ln>
              <a:noFill/>
            </a:ln>
          </p:spPr>
        </p:pic>
        <p:sp>
          <p:nvSpPr>
            <p:cNvPr id="210" name="Google Shape;210;p26"/>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Calibri"/>
                <a:buNone/>
              </a:pPr>
              <a:r>
                <a:rPr b="1" i="0" lang="en-US" sz="4000" u="none" cap="none" strike="noStrike">
                  <a:solidFill>
                    <a:srgbClr val="FFFFFF"/>
                  </a:solidFill>
                  <a:latin typeface="Calibri"/>
                  <a:ea typeface="Calibri"/>
                  <a:cs typeface="Calibri"/>
                  <a:sym typeface="Calibri"/>
                </a:rPr>
                <a:t>#7</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p27"/>
          <p:cNvSpPr txBox="1"/>
          <p:nvPr/>
        </p:nvSpPr>
        <p:spPr>
          <a:xfrm>
            <a:off x="457200" y="1676400"/>
            <a:ext cx="8096250" cy="22463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(1 point) The student correctly creates all three coordinate pairs.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Answer: </a:t>
            </a:r>
            <a:r>
              <a:rPr b="0" i="0" lang="en-US" sz="2800" u="none" cap="none" strike="noStrike">
                <a:solidFill>
                  <a:schemeClr val="dk1"/>
                </a:solidFill>
                <a:latin typeface="Calibri"/>
                <a:ea typeface="Calibri"/>
                <a:cs typeface="Calibri"/>
                <a:sym typeface="Calibri"/>
              </a:rPr>
              <a:t>Point </a:t>
            </a:r>
            <a:r>
              <a:rPr b="0" i="1" lang="en-US" sz="2800" u="none" cap="none" strike="noStrike">
                <a:solidFill>
                  <a:schemeClr val="dk1"/>
                </a:solidFill>
                <a:latin typeface="Calibri"/>
                <a:ea typeface="Calibri"/>
                <a:cs typeface="Calibri"/>
                <a:sym typeface="Calibri"/>
              </a:rPr>
              <a:t>A</a:t>
            </a:r>
            <a:r>
              <a:rPr b="0" i="0" lang="en-US" sz="2800" u="none" cap="none" strike="noStrike">
                <a:solidFill>
                  <a:schemeClr val="dk1"/>
                </a:solidFill>
                <a:latin typeface="Calibri"/>
                <a:ea typeface="Calibri"/>
                <a:cs typeface="Calibri"/>
                <a:sym typeface="Calibri"/>
              </a:rPr>
              <a:t>: (2, 7), Point </a:t>
            </a:r>
            <a:r>
              <a:rPr b="0" i="1" lang="en-US" sz="2800" u="none" cap="none" strike="noStrike">
                <a:solidFill>
                  <a:schemeClr val="dk1"/>
                </a:solidFill>
                <a:latin typeface="Calibri"/>
                <a:ea typeface="Calibri"/>
                <a:cs typeface="Calibri"/>
                <a:sym typeface="Calibri"/>
              </a:rPr>
              <a:t>B</a:t>
            </a:r>
            <a:r>
              <a:rPr b="0" i="0" lang="en-US" sz="2800" u="none" cap="none" strike="noStrike">
                <a:solidFill>
                  <a:schemeClr val="dk1"/>
                </a:solidFill>
                <a:latin typeface="Calibri"/>
                <a:ea typeface="Calibri"/>
                <a:cs typeface="Calibri"/>
                <a:sym typeface="Calibri"/>
              </a:rPr>
              <a:t>: (5, 6), Point </a:t>
            </a:r>
            <a:r>
              <a:rPr b="0" i="1" lang="en-US" sz="2800" u="none" cap="none" strike="noStrike">
                <a:solidFill>
                  <a:schemeClr val="dk1"/>
                </a:solidFill>
                <a:latin typeface="Calibri"/>
                <a:ea typeface="Calibri"/>
                <a:cs typeface="Calibri"/>
                <a:sym typeface="Calibri"/>
              </a:rPr>
              <a:t>C</a:t>
            </a:r>
            <a:r>
              <a:rPr b="0" i="0" lang="en-US" sz="2800" u="none" cap="none" strike="noStrike">
                <a:solidFill>
                  <a:schemeClr val="dk1"/>
                </a:solidFill>
                <a:latin typeface="Calibri"/>
                <a:ea typeface="Calibri"/>
                <a:cs typeface="Calibri"/>
                <a:sym typeface="Calibri"/>
              </a:rPr>
              <a:t>: (4, 3)</a:t>
            </a:r>
            <a:endParaRPr b="0" i="0" sz="1400" u="none" cap="none" strike="noStrike">
              <a:solidFill>
                <a:srgbClr val="000000"/>
              </a:solidFill>
              <a:latin typeface="Arial"/>
              <a:ea typeface="Arial"/>
              <a:cs typeface="Arial"/>
              <a:sym typeface="Arial"/>
            </a:endParaRPr>
          </a:p>
        </p:txBody>
      </p:sp>
      <p:grpSp>
        <p:nvGrpSpPr>
          <p:cNvPr id="216" name="Google Shape;216;p27"/>
          <p:cNvGrpSpPr/>
          <p:nvPr/>
        </p:nvGrpSpPr>
        <p:grpSpPr>
          <a:xfrm>
            <a:off x="6345237" y="-30162"/>
            <a:ext cx="2865437" cy="1116012"/>
            <a:chOff x="6345237" y="-30162"/>
            <a:chExt cx="2865437" cy="1116012"/>
          </a:xfrm>
        </p:grpSpPr>
        <p:pic>
          <p:nvPicPr>
            <p:cNvPr id="217" name="Google Shape;217;p27"/>
            <p:cNvPicPr preferRelativeResize="0"/>
            <p:nvPr/>
          </p:nvPicPr>
          <p:blipFill rotWithShape="1">
            <a:blip r:embed="rId3">
              <a:alphaModFix/>
            </a:blip>
            <a:srcRect b="0" l="0" r="0" t="0"/>
            <a:stretch/>
          </p:blipFill>
          <p:spPr>
            <a:xfrm>
              <a:off x="6345237" y="-30162"/>
              <a:ext cx="2865437" cy="1116012"/>
            </a:xfrm>
            <a:prstGeom prst="rect">
              <a:avLst/>
            </a:prstGeom>
            <a:noFill/>
            <a:ln>
              <a:noFill/>
            </a:ln>
          </p:spPr>
        </p:pic>
        <p:sp>
          <p:nvSpPr>
            <p:cNvPr id="218" name="Google Shape;218;p27"/>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Calibri"/>
                <a:buNone/>
              </a:pPr>
              <a:r>
                <a:rPr b="1" i="0" lang="en-US" sz="3600" u="none" cap="none" strike="noStrike">
                  <a:solidFill>
                    <a:srgbClr val="FFFFFF"/>
                  </a:solidFill>
                  <a:latin typeface="Calibri"/>
                  <a:ea typeface="Calibri"/>
                  <a:cs typeface="Calibri"/>
                  <a:sym typeface="Calibri"/>
                </a:rPr>
                <a:t>#7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sp>
        <p:nvSpPr>
          <p:cNvPr id="223" name="Google Shape;223;p28"/>
          <p:cNvSpPr txBox="1"/>
          <p:nvPr/>
        </p:nvSpPr>
        <p:spPr>
          <a:xfrm>
            <a:off x="361950" y="1262062"/>
            <a:ext cx="8267700" cy="332422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Use the Add Point tool to plot each point on the coordinate plane.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5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Part A: Plot the point (2, 8).</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Part B: Plot the point (4,5).</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Part C: Plot the point (7,6).</a:t>
            </a:r>
            <a:endParaRPr b="0" i="0" sz="1400" u="none" cap="none" strike="noStrike">
              <a:solidFill>
                <a:srgbClr val="000000"/>
              </a:solidFill>
              <a:latin typeface="Arial"/>
              <a:ea typeface="Arial"/>
              <a:cs typeface="Arial"/>
              <a:sym typeface="Arial"/>
            </a:endParaRPr>
          </a:p>
        </p:txBody>
      </p:sp>
      <p:pic>
        <p:nvPicPr>
          <p:cNvPr id="224" name="Google Shape;224;p28"/>
          <p:cNvPicPr preferRelativeResize="0"/>
          <p:nvPr/>
        </p:nvPicPr>
        <p:blipFill rotWithShape="1">
          <a:blip r:embed="rId3">
            <a:alphaModFix/>
          </a:blip>
          <a:srcRect b="0" l="0" r="4353" t="0"/>
          <a:stretch/>
        </p:blipFill>
        <p:spPr>
          <a:xfrm>
            <a:off x="4700587" y="1795462"/>
            <a:ext cx="4324350" cy="4605337"/>
          </a:xfrm>
          <a:prstGeom prst="rect">
            <a:avLst/>
          </a:prstGeom>
          <a:noFill/>
          <a:ln>
            <a:noFill/>
          </a:ln>
        </p:spPr>
      </p:pic>
      <p:grpSp>
        <p:nvGrpSpPr>
          <p:cNvPr id="225" name="Google Shape;225;p28"/>
          <p:cNvGrpSpPr/>
          <p:nvPr/>
        </p:nvGrpSpPr>
        <p:grpSpPr>
          <a:xfrm>
            <a:off x="7259637" y="-30162"/>
            <a:ext cx="1939925" cy="1176337"/>
            <a:chOff x="7259637" y="-30162"/>
            <a:chExt cx="1939925" cy="1176337"/>
          </a:xfrm>
        </p:grpSpPr>
        <p:pic>
          <p:nvPicPr>
            <p:cNvPr id="226" name="Google Shape;226;p28"/>
            <p:cNvPicPr preferRelativeResize="0"/>
            <p:nvPr/>
          </p:nvPicPr>
          <p:blipFill rotWithShape="1">
            <a:blip r:embed="rId4">
              <a:alphaModFix/>
            </a:blip>
            <a:srcRect b="0" l="0" r="0" t="0"/>
            <a:stretch/>
          </p:blipFill>
          <p:spPr>
            <a:xfrm>
              <a:off x="7259637" y="-30162"/>
              <a:ext cx="1939925" cy="1176337"/>
            </a:xfrm>
            <a:prstGeom prst="rect">
              <a:avLst/>
            </a:prstGeom>
            <a:noFill/>
            <a:ln>
              <a:noFill/>
            </a:ln>
          </p:spPr>
        </p:pic>
        <p:sp>
          <p:nvSpPr>
            <p:cNvPr id="227" name="Google Shape;227;p28"/>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Calibri"/>
                <a:buNone/>
              </a:pPr>
              <a:r>
                <a:rPr b="1" i="0" lang="en-US" sz="4000" u="none" cap="none" strike="noStrike">
                  <a:solidFill>
                    <a:srgbClr val="FFFFFF"/>
                  </a:solidFill>
                  <a:latin typeface="Calibri"/>
                  <a:ea typeface="Calibri"/>
                  <a:cs typeface="Calibri"/>
                  <a:sym typeface="Calibri"/>
                </a:rPr>
                <a:t>#8</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29"/>
          <p:cNvSpPr txBox="1"/>
          <p:nvPr/>
        </p:nvSpPr>
        <p:spPr>
          <a:xfrm>
            <a:off x="609600" y="1371600"/>
            <a:ext cx="7810500" cy="22463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(1 point) The student correctly plots all three points on the coordinate grid.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Answer:</a:t>
            </a:r>
            <a:endParaRPr b="0" i="0" sz="1400" u="none" cap="none" strike="noStrike">
              <a:solidFill>
                <a:srgbClr val="000000"/>
              </a:solidFill>
              <a:latin typeface="Arial"/>
              <a:ea typeface="Arial"/>
              <a:cs typeface="Arial"/>
              <a:sym typeface="Arial"/>
            </a:endParaRPr>
          </a:p>
        </p:txBody>
      </p:sp>
      <p:grpSp>
        <p:nvGrpSpPr>
          <p:cNvPr id="233" name="Google Shape;233;p29"/>
          <p:cNvGrpSpPr/>
          <p:nvPr/>
        </p:nvGrpSpPr>
        <p:grpSpPr>
          <a:xfrm>
            <a:off x="2057400" y="2971800"/>
            <a:ext cx="3565525" cy="3565525"/>
            <a:chOff x="0" y="0"/>
            <a:chExt cx="2147483647" cy="2147483647"/>
          </a:xfrm>
        </p:grpSpPr>
        <p:pic>
          <p:nvPicPr>
            <p:cNvPr id="234" name="Google Shape;234;p29"/>
            <p:cNvPicPr preferRelativeResize="0"/>
            <p:nvPr/>
          </p:nvPicPr>
          <p:blipFill rotWithShape="1">
            <a:blip r:embed="rId3">
              <a:alphaModFix/>
            </a:blip>
            <a:srcRect b="0" l="0" r="0" t="0"/>
            <a:stretch/>
          </p:blipFill>
          <p:spPr>
            <a:xfrm>
              <a:off x="0" y="0"/>
              <a:ext cx="2147483647" cy="2147483647"/>
            </a:xfrm>
            <a:prstGeom prst="rect">
              <a:avLst/>
            </a:prstGeom>
            <a:noFill/>
            <a:ln>
              <a:noFill/>
            </a:ln>
          </p:spPr>
        </p:pic>
        <p:sp>
          <p:nvSpPr>
            <p:cNvPr id="235" name="Google Shape;235;p29"/>
            <p:cNvSpPr/>
            <p:nvPr/>
          </p:nvSpPr>
          <p:spPr>
            <a:xfrm>
              <a:off x="457989907" y="566989583"/>
              <a:ext cx="71709770" cy="70754022"/>
            </a:xfrm>
            <a:prstGeom prst="ellipse">
              <a:avLst/>
            </a:prstGeom>
            <a:solidFill>
              <a:schemeClr val="dk1"/>
            </a:solidFill>
            <a:ln cap="flat" cmpd="sng" w="25400">
              <a:solidFill>
                <a:srgbClr val="385D8A"/>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36" name="Google Shape;236;p29"/>
            <p:cNvSpPr/>
            <p:nvPr/>
          </p:nvSpPr>
          <p:spPr>
            <a:xfrm>
              <a:off x="747699239" y="1038364711"/>
              <a:ext cx="71710715" cy="70754022"/>
            </a:xfrm>
            <a:prstGeom prst="ellipse">
              <a:avLst/>
            </a:prstGeom>
            <a:solidFill>
              <a:schemeClr val="dk1"/>
            </a:solidFill>
            <a:ln cap="flat" cmpd="sng" w="25400">
              <a:solidFill>
                <a:srgbClr val="385D8A"/>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37" name="Google Shape;237;p29"/>
            <p:cNvSpPr/>
            <p:nvPr/>
          </p:nvSpPr>
          <p:spPr>
            <a:xfrm>
              <a:off x="1218118416" y="860523411"/>
              <a:ext cx="71710715" cy="70754022"/>
            </a:xfrm>
            <a:prstGeom prst="ellipse">
              <a:avLst/>
            </a:prstGeom>
            <a:solidFill>
              <a:schemeClr val="dk1"/>
            </a:solidFill>
            <a:ln cap="flat" cmpd="sng" w="25400">
              <a:solidFill>
                <a:srgbClr val="385D8A"/>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grpSp>
        <p:nvGrpSpPr>
          <p:cNvPr id="238" name="Google Shape;238;p29"/>
          <p:cNvGrpSpPr/>
          <p:nvPr/>
        </p:nvGrpSpPr>
        <p:grpSpPr>
          <a:xfrm>
            <a:off x="6345237" y="-30162"/>
            <a:ext cx="2865437" cy="1116012"/>
            <a:chOff x="6345237" y="-30162"/>
            <a:chExt cx="2865437" cy="1116012"/>
          </a:xfrm>
        </p:grpSpPr>
        <p:pic>
          <p:nvPicPr>
            <p:cNvPr id="239" name="Google Shape;239;p29"/>
            <p:cNvPicPr preferRelativeResize="0"/>
            <p:nvPr/>
          </p:nvPicPr>
          <p:blipFill rotWithShape="1">
            <a:blip r:embed="rId4">
              <a:alphaModFix/>
            </a:blip>
            <a:srcRect b="0" l="0" r="0" t="0"/>
            <a:stretch/>
          </p:blipFill>
          <p:spPr>
            <a:xfrm>
              <a:off x="6345237" y="-30162"/>
              <a:ext cx="2865437" cy="1116012"/>
            </a:xfrm>
            <a:prstGeom prst="rect">
              <a:avLst/>
            </a:prstGeom>
            <a:noFill/>
            <a:ln>
              <a:noFill/>
            </a:ln>
          </p:spPr>
        </p:pic>
        <p:sp>
          <p:nvSpPr>
            <p:cNvPr id="240" name="Google Shape;240;p29"/>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Calibri"/>
                <a:buNone/>
              </a:pPr>
              <a:r>
                <a:rPr b="1" i="0" lang="en-US" sz="3600" u="none" cap="none" strike="noStrike">
                  <a:solidFill>
                    <a:srgbClr val="FFFFFF"/>
                  </a:solidFill>
                  <a:latin typeface="Calibri"/>
                  <a:ea typeface="Calibri"/>
                  <a:cs typeface="Calibri"/>
                  <a:sym typeface="Calibri"/>
                </a:rPr>
                <a:t>#8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grpSp>
        <p:nvGrpSpPr>
          <p:cNvPr id="245" name="Google Shape;245;p30"/>
          <p:cNvGrpSpPr/>
          <p:nvPr/>
        </p:nvGrpSpPr>
        <p:grpSpPr>
          <a:xfrm>
            <a:off x="7259637" y="-30162"/>
            <a:ext cx="1939925" cy="1176337"/>
            <a:chOff x="7259637" y="-30162"/>
            <a:chExt cx="1939925" cy="1176337"/>
          </a:xfrm>
        </p:grpSpPr>
        <p:pic>
          <p:nvPicPr>
            <p:cNvPr id="246" name="Google Shape;246;p30"/>
            <p:cNvPicPr preferRelativeResize="0"/>
            <p:nvPr/>
          </p:nvPicPr>
          <p:blipFill rotWithShape="1">
            <a:blip r:embed="rId3">
              <a:alphaModFix/>
            </a:blip>
            <a:srcRect b="0" l="0" r="0" t="0"/>
            <a:stretch/>
          </p:blipFill>
          <p:spPr>
            <a:xfrm>
              <a:off x="7259637" y="-30162"/>
              <a:ext cx="1939925" cy="1176337"/>
            </a:xfrm>
            <a:prstGeom prst="rect">
              <a:avLst/>
            </a:prstGeom>
            <a:noFill/>
            <a:ln>
              <a:noFill/>
            </a:ln>
          </p:spPr>
        </p:pic>
        <p:sp>
          <p:nvSpPr>
            <p:cNvPr id="247" name="Google Shape;247;p30"/>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Calibri"/>
                <a:buNone/>
              </a:pPr>
              <a:r>
                <a:rPr b="1" i="0" lang="en-US" sz="4000" u="none" cap="none" strike="noStrike">
                  <a:solidFill>
                    <a:srgbClr val="FFFFFF"/>
                  </a:solidFill>
                  <a:latin typeface="Calibri"/>
                  <a:ea typeface="Calibri"/>
                  <a:cs typeface="Calibri"/>
                  <a:sym typeface="Calibri"/>
                </a:rPr>
                <a:t>#9</a:t>
              </a:r>
              <a:endParaRPr b="0" i="0" sz="1400" u="none" cap="none" strike="noStrike">
                <a:solidFill>
                  <a:srgbClr val="000000"/>
                </a:solidFill>
                <a:latin typeface="Arial"/>
                <a:ea typeface="Arial"/>
                <a:cs typeface="Arial"/>
                <a:sym typeface="Arial"/>
              </a:endParaRPr>
            </a:p>
          </p:txBody>
        </p:sp>
      </p:grpSp>
      <p:sp>
        <p:nvSpPr>
          <p:cNvPr id="248" name="Google Shape;248;p30"/>
          <p:cNvSpPr txBox="1"/>
          <p:nvPr>
            <p:ph idx="4294967295" type="body"/>
          </p:nvPr>
        </p:nvSpPr>
        <p:spPr>
          <a:xfrm>
            <a:off x="323850" y="1543050"/>
            <a:ext cx="4497387" cy="4583112"/>
          </a:xfrm>
          <a:prstGeom prst="rect">
            <a:avLst/>
          </a:prstGeom>
          <a:blipFill rotWithShape="1">
            <a:blip r:embed="rId4">
              <a:alphaModFix/>
            </a:blip>
            <a:stretch>
              <a:fillRect b="0" l="-2791" r="0" t="-1211"/>
            </a:stretch>
          </a:blip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SzPts val="3200"/>
              <a:buFont typeface="Arial"/>
              <a:buChar char="•"/>
            </a:pPr>
            <a:r>
              <a:rPr b="0" i="0" lang="en-US" sz="3200" u="none" cap="none" strike="noStrike">
                <a:latin typeface="Calibri"/>
                <a:ea typeface="Calibri"/>
                <a:cs typeface="Calibri"/>
                <a:sym typeface="Calibri"/>
              </a:rPr>
              <a:t> </a:t>
            </a:r>
            <a:endParaRPr/>
          </a:p>
        </p:txBody>
      </p:sp>
      <p:pic>
        <p:nvPicPr>
          <p:cNvPr id="249" name="Google Shape;249;p30"/>
          <p:cNvPicPr preferRelativeResize="0"/>
          <p:nvPr/>
        </p:nvPicPr>
        <p:blipFill rotWithShape="1">
          <a:blip r:embed="rId5">
            <a:alphaModFix/>
          </a:blip>
          <a:srcRect b="0" l="0" r="4353" t="0"/>
          <a:stretch/>
        </p:blipFill>
        <p:spPr>
          <a:xfrm>
            <a:off x="4819650" y="1600200"/>
            <a:ext cx="4324350" cy="4605337"/>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sp>
        <p:nvSpPr>
          <p:cNvPr id="254" name="Google Shape;254;p31"/>
          <p:cNvSpPr txBox="1"/>
          <p:nvPr/>
        </p:nvSpPr>
        <p:spPr>
          <a:xfrm>
            <a:off x="666750" y="1143000"/>
            <a:ext cx="7810500" cy="22463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(1 point) The student correctly plots both points on the coordinate grid.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Answer:</a:t>
            </a:r>
            <a:endParaRPr b="0" i="0" sz="1400" u="none" cap="none" strike="noStrike">
              <a:solidFill>
                <a:srgbClr val="000000"/>
              </a:solidFill>
              <a:latin typeface="Arial"/>
              <a:ea typeface="Arial"/>
              <a:cs typeface="Arial"/>
              <a:sym typeface="Arial"/>
            </a:endParaRPr>
          </a:p>
        </p:txBody>
      </p:sp>
      <p:grpSp>
        <p:nvGrpSpPr>
          <p:cNvPr id="255" name="Google Shape;255;p31"/>
          <p:cNvGrpSpPr/>
          <p:nvPr/>
        </p:nvGrpSpPr>
        <p:grpSpPr>
          <a:xfrm>
            <a:off x="6345237" y="-30162"/>
            <a:ext cx="2921000" cy="1116012"/>
            <a:chOff x="6345237" y="-30162"/>
            <a:chExt cx="2921000" cy="1116012"/>
          </a:xfrm>
        </p:grpSpPr>
        <p:pic>
          <p:nvPicPr>
            <p:cNvPr id="256" name="Google Shape;256;p31"/>
            <p:cNvPicPr preferRelativeResize="0"/>
            <p:nvPr/>
          </p:nvPicPr>
          <p:blipFill rotWithShape="1">
            <a:blip r:embed="rId3">
              <a:alphaModFix/>
            </a:blip>
            <a:srcRect b="0" l="0" r="0" t="0"/>
            <a:stretch/>
          </p:blipFill>
          <p:spPr>
            <a:xfrm>
              <a:off x="6345237" y="-30162"/>
              <a:ext cx="2921000" cy="1116012"/>
            </a:xfrm>
            <a:prstGeom prst="rect">
              <a:avLst/>
            </a:prstGeom>
            <a:noFill/>
            <a:ln>
              <a:noFill/>
            </a:ln>
          </p:spPr>
        </p:pic>
        <p:sp>
          <p:nvSpPr>
            <p:cNvPr id="257" name="Google Shape;257;p31"/>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Calibri"/>
                <a:buNone/>
              </a:pPr>
              <a:r>
                <a:rPr b="1" i="0" lang="en-US" sz="3600" u="none" cap="none" strike="noStrike">
                  <a:solidFill>
                    <a:srgbClr val="FFFFFF"/>
                  </a:solidFill>
                  <a:latin typeface="Calibri"/>
                  <a:ea typeface="Calibri"/>
                  <a:cs typeface="Calibri"/>
                  <a:sym typeface="Calibri"/>
                </a:rPr>
                <a:t> #9 Answer</a:t>
              </a:r>
              <a:endParaRPr b="0" i="0" sz="1400" u="none" cap="none" strike="noStrike">
                <a:solidFill>
                  <a:srgbClr val="000000"/>
                </a:solidFill>
                <a:latin typeface="Arial"/>
                <a:ea typeface="Arial"/>
                <a:cs typeface="Arial"/>
                <a:sym typeface="Arial"/>
              </a:endParaRPr>
            </a:p>
          </p:txBody>
        </p:sp>
      </p:grpSp>
      <p:pic>
        <p:nvPicPr>
          <p:cNvPr id="258" name="Google Shape;258;p31"/>
          <p:cNvPicPr preferRelativeResize="0"/>
          <p:nvPr/>
        </p:nvPicPr>
        <p:blipFill rotWithShape="1">
          <a:blip r:embed="rId4">
            <a:alphaModFix/>
          </a:blip>
          <a:srcRect b="0" l="0" r="4353" t="0"/>
          <a:stretch/>
        </p:blipFill>
        <p:spPr>
          <a:xfrm>
            <a:off x="2362200" y="2590800"/>
            <a:ext cx="3767137" cy="4011612"/>
          </a:xfrm>
          <a:prstGeom prst="rect">
            <a:avLst/>
          </a:prstGeom>
          <a:noFill/>
          <a:ln>
            <a:noFill/>
          </a:ln>
        </p:spPr>
      </p:pic>
      <p:sp>
        <p:nvSpPr>
          <p:cNvPr id="259" name="Google Shape;259;p31"/>
          <p:cNvSpPr/>
          <p:nvPr/>
        </p:nvSpPr>
        <p:spPr>
          <a:xfrm>
            <a:off x="4648200" y="4114800"/>
            <a:ext cx="76200" cy="76200"/>
          </a:xfrm>
          <a:prstGeom prst="ellipse">
            <a:avLst/>
          </a:prstGeom>
          <a:solidFill>
            <a:schemeClr val="accent1"/>
          </a:solidFill>
          <a:ln cap="flat" cmpd="sng" w="25400">
            <a:solidFill>
              <a:srgbClr val="385D8A"/>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0" name="Google Shape;260;p31"/>
          <p:cNvSpPr/>
          <p:nvPr/>
        </p:nvSpPr>
        <p:spPr>
          <a:xfrm>
            <a:off x="3787775" y="4403725"/>
            <a:ext cx="44450" cy="76200"/>
          </a:xfrm>
          <a:prstGeom prst="ellipse">
            <a:avLst/>
          </a:prstGeom>
          <a:solidFill>
            <a:schemeClr val="accent1"/>
          </a:solidFill>
          <a:ln cap="flat" cmpd="sng" w="25400">
            <a:solidFill>
              <a:srgbClr val="385D8A"/>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sp>
        <p:nvSpPr>
          <p:cNvPr id="265" name="Google Shape;265;p32"/>
          <p:cNvSpPr/>
          <p:nvPr/>
        </p:nvSpPr>
        <p:spPr>
          <a:xfrm>
            <a:off x="384175" y="1109662"/>
            <a:ext cx="8266112" cy="3614737"/>
          </a:xfrm>
          <a:prstGeom prst="rect">
            <a:avLst/>
          </a:prstGeom>
          <a:blipFill rotWithShape="1">
            <a:blip r:embed="rId3">
              <a:alphaModFix/>
            </a:blip>
            <a:stretch>
              <a:fillRect b="-1516" l="-1547" r="0" t="-1515"/>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pic>
        <p:nvPicPr>
          <p:cNvPr id="266" name="Google Shape;266;p32"/>
          <p:cNvPicPr preferRelativeResize="0"/>
          <p:nvPr/>
        </p:nvPicPr>
        <p:blipFill rotWithShape="1">
          <a:blip r:embed="rId4">
            <a:alphaModFix/>
          </a:blip>
          <a:srcRect b="0" l="0" r="4353" t="0"/>
          <a:stretch/>
        </p:blipFill>
        <p:spPr>
          <a:xfrm>
            <a:off x="4876800" y="1676400"/>
            <a:ext cx="3657600" cy="3894137"/>
          </a:xfrm>
          <a:prstGeom prst="rect">
            <a:avLst/>
          </a:prstGeom>
          <a:noFill/>
          <a:ln>
            <a:noFill/>
          </a:ln>
        </p:spPr>
      </p:pic>
      <p:grpSp>
        <p:nvGrpSpPr>
          <p:cNvPr id="267" name="Google Shape;267;p32"/>
          <p:cNvGrpSpPr/>
          <p:nvPr/>
        </p:nvGrpSpPr>
        <p:grpSpPr>
          <a:xfrm>
            <a:off x="7259637" y="-30162"/>
            <a:ext cx="1939925" cy="1176337"/>
            <a:chOff x="7259637" y="-30162"/>
            <a:chExt cx="1939925" cy="1176337"/>
          </a:xfrm>
        </p:grpSpPr>
        <p:pic>
          <p:nvPicPr>
            <p:cNvPr id="268" name="Google Shape;268;p32"/>
            <p:cNvPicPr preferRelativeResize="0"/>
            <p:nvPr/>
          </p:nvPicPr>
          <p:blipFill rotWithShape="1">
            <a:blip r:embed="rId5">
              <a:alphaModFix/>
            </a:blip>
            <a:srcRect b="0" l="0" r="0" t="0"/>
            <a:stretch/>
          </p:blipFill>
          <p:spPr>
            <a:xfrm>
              <a:off x="7259637" y="-30162"/>
              <a:ext cx="1939925" cy="1176337"/>
            </a:xfrm>
            <a:prstGeom prst="rect">
              <a:avLst/>
            </a:prstGeom>
            <a:noFill/>
            <a:ln>
              <a:noFill/>
            </a:ln>
          </p:spPr>
        </p:pic>
        <p:sp>
          <p:nvSpPr>
            <p:cNvPr id="269" name="Google Shape;269;p32"/>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Calibri"/>
                <a:buNone/>
              </a:pPr>
              <a:r>
                <a:rPr b="1" i="0" lang="en-US" sz="4000" u="none" cap="none" strike="noStrike">
                  <a:solidFill>
                    <a:srgbClr val="FFFFFF"/>
                  </a:solidFill>
                  <a:latin typeface="Calibri"/>
                  <a:ea typeface="Calibri"/>
                  <a:cs typeface="Calibri"/>
                  <a:sym typeface="Calibri"/>
                </a:rPr>
                <a:t>#10</a:t>
              </a:r>
              <a:endParaRPr b="0" i="0" sz="1400" u="none" cap="none" strike="noStrike">
                <a:solidFill>
                  <a:srgbClr val="000000"/>
                </a:solidFill>
                <a:latin typeface="Arial"/>
                <a:ea typeface="Arial"/>
                <a:cs typeface="Arial"/>
                <a:sym typeface="Arial"/>
              </a:endParaRPr>
            </a:p>
          </p:txBody>
        </p:sp>
      </p:grpSp>
      <p:sp>
        <p:nvSpPr>
          <p:cNvPr id="270" name="Google Shape;270;p32"/>
          <p:cNvSpPr txBox="1"/>
          <p:nvPr/>
        </p:nvSpPr>
        <p:spPr>
          <a:xfrm>
            <a:off x="4876800" y="1981200"/>
            <a:ext cx="152400" cy="3048000"/>
          </a:xfrm>
          <a:prstGeom prst="rect">
            <a:avLst/>
          </a:prstGeom>
          <a:solidFill>
            <a:schemeClr val="lt1"/>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FFFFFF"/>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FFFFFF"/>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271" name="Google Shape;271;p32"/>
          <p:cNvSpPr txBox="1"/>
          <p:nvPr/>
        </p:nvSpPr>
        <p:spPr>
          <a:xfrm>
            <a:off x="4813300" y="3659187"/>
            <a:ext cx="312737" cy="36988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1</a:t>
            </a:r>
            <a:endParaRPr b="0" i="0" sz="1400" u="none" cap="none" strike="noStrike">
              <a:solidFill>
                <a:srgbClr val="000000"/>
              </a:solidFill>
              <a:latin typeface="Arial"/>
              <a:ea typeface="Arial"/>
              <a:cs typeface="Arial"/>
              <a:sym typeface="Arial"/>
            </a:endParaRPr>
          </a:p>
        </p:txBody>
      </p:sp>
      <p:sp>
        <p:nvSpPr>
          <p:cNvPr id="272" name="Google Shape;272;p32"/>
          <p:cNvSpPr txBox="1"/>
          <p:nvPr/>
        </p:nvSpPr>
        <p:spPr>
          <a:xfrm>
            <a:off x="4752975" y="2549525"/>
            <a:ext cx="314325" cy="36988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2</a:t>
            </a:r>
            <a:endParaRPr b="0" i="0" sz="1400" u="none" cap="none" strike="noStrike">
              <a:solidFill>
                <a:srgbClr val="000000"/>
              </a:solidFill>
              <a:latin typeface="Arial"/>
              <a:ea typeface="Arial"/>
              <a:cs typeface="Arial"/>
              <a:sym typeface="Arial"/>
            </a:endParaRPr>
          </a:p>
        </p:txBody>
      </p:sp>
      <p:sp>
        <p:nvSpPr>
          <p:cNvPr id="273" name="Google Shape;273;p32"/>
          <p:cNvSpPr txBox="1"/>
          <p:nvPr/>
        </p:nvSpPr>
        <p:spPr>
          <a:xfrm>
            <a:off x="5334000" y="5105400"/>
            <a:ext cx="2743200" cy="304800"/>
          </a:xfrm>
          <a:prstGeom prst="rect">
            <a:avLst/>
          </a:prstGeom>
          <a:solidFill>
            <a:schemeClr val="lt1"/>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74" name="Google Shape;274;p32"/>
          <p:cNvSpPr txBox="1"/>
          <p:nvPr/>
        </p:nvSpPr>
        <p:spPr>
          <a:xfrm>
            <a:off x="6081712" y="5040312"/>
            <a:ext cx="312737" cy="36988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1</a:t>
            </a:r>
            <a:endParaRPr b="0" i="0" sz="1400" u="none" cap="none" strike="noStrike">
              <a:solidFill>
                <a:srgbClr val="000000"/>
              </a:solidFill>
              <a:latin typeface="Arial"/>
              <a:ea typeface="Arial"/>
              <a:cs typeface="Arial"/>
              <a:sym typeface="Arial"/>
            </a:endParaRPr>
          </a:p>
        </p:txBody>
      </p:sp>
      <p:sp>
        <p:nvSpPr>
          <p:cNvPr id="275" name="Google Shape;275;p32"/>
          <p:cNvSpPr txBox="1"/>
          <p:nvPr/>
        </p:nvSpPr>
        <p:spPr>
          <a:xfrm>
            <a:off x="7234237" y="5029200"/>
            <a:ext cx="312737" cy="36988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2</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sp>
        <p:nvSpPr>
          <p:cNvPr id="280" name="Google Shape;280;p33"/>
          <p:cNvSpPr txBox="1"/>
          <p:nvPr/>
        </p:nvSpPr>
        <p:spPr>
          <a:xfrm>
            <a:off x="666750" y="1143000"/>
            <a:ext cx="7810500" cy="22463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(1 point) The student correctly plots all three points on the coordinate grid.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Answer:</a:t>
            </a:r>
            <a:endParaRPr b="0" i="0" sz="1400" u="none" cap="none" strike="noStrike">
              <a:solidFill>
                <a:srgbClr val="000000"/>
              </a:solidFill>
              <a:latin typeface="Arial"/>
              <a:ea typeface="Arial"/>
              <a:cs typeface="Arial"/>
              <a:sym typeface="Arial"/>
            </a:endParaRPr>
          </a:p>
        </p:txBody>
      </p:sp>
      <p:pic>
        <p:nvPicPr>
          <p:cNvPr id="281" name="Google Shape;281;p33"/>
          <p:cNvPicPr preferRelativeResize="0"/>
          <p:nvPr/>
        </p:nvPicPr>
        <p:blipFill rotWithShape="1">
          <a:blip r:embed="rId3">
            <a:alphaModFix/>
          </a:blip>
          <a:srcRect b="0" l="0" r="0" t="0"/>
          <a:stretch/>
        </p:blipFill>
        <p:spPr>
          <a:xfrm>
            <a:off x="2133600" y="2819400"/>
            <a:ext cx="3473450" cy="3413125"/>
          </a:xfrm>
          <a:prstGeom prst="rect">
            <a:avLst/>
          </a:prstGeom>
          <a:noFill/>
          <a:ln>
            <a:noFill/>
          </a:ln>
        </p:spPr>
      </p:pic>
      <p:grpSp>
        <p:nvGrpSpPr>
          <p:cNvPr id="282" name="Google Shape;282;p33"/>
          <p:cNvGrpSpPr/>
          <p:nvPr/>
        </p:nvGrpSpPr>
        <p:grpSpPr>
          <a:xfrm>
            <a:off x="6345237" y="-30162"/>
            <a:ext cx="2981325" cy="1116012"/>
            <a:chOff x="6345237" y="-30162"/>
            <a:chExt cx="2981325" cy="1116012"/>
          </a:xfrm>
        </p:grpSpPr>
        <p:pic>
          <p:nvPicPr>
            <p:cNvPr id="283" name="Google Shape;283;p33"/>
            <p:cNvPicPr preferRelativeResize="0"/>
            <p:nvPr/>
          </p:nvPicPr>
          <p:blipFill rotWithShape="1">
            <a:blip r:embed="rId4">
              <a:alphaModFix/>
            </a:blip>
            <a:srcRect b="0" l="0" r="0" t="0"/>
            <a:stretch/>
          </p:blipFill>
          <p:spPr>
            <a:xfrm>
              <a:off x="6345237" y="-30162"/>
              <a:ext cx="2981325" cy="1116012"/>
            </a:xfrm>
            <a:prstGeom prst="rect">
              <a:avLst/>
            </a:prstGeom>
            <a:noFill/>
            <a:ln>
              <a:noFill/>
            </a:ln>
          </p:spPr>
        </p:pic>
        <p:sp>
          <p:nvSpPr>
            <p:cNvPr id="284" name="Google Shape;284;p33"/>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Calibri"/>
                <a:buNone/>
              </a:pPr>
              <a:r>
                <a:rPr b="1" i="0" lang="en-US" sz="3600" u="none" cap="none" strike="noStrike">
                  <a:solidFill>
                    <a:srgbClr val="FFFFFF"/>
                  </a:solidFill>
                  <a:latin typeface="Calibri"/>
                  <a:ea typeface="Calibri"/>
                  <a:cs typeface="Calibri"/>
                  <a:sym typeface="Calibri"/>
                </a:rPr>
                <a:t>#10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