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4D7D0CA-7A4A-4FE6-A71F-A2C78D44A7FC}">
  <a:tblStyle styleId="{D4D7D0CA-7A4A-4FE6-A71F-A2C78D44A7FC}"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 name="Google Shape;18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Grade 4 - Claim 4</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658813" y="60737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1" name="Google Shape;91;p13"/>
          <p:cNvPicPr preferRelativeResize="0"/>
          <p:nvPr/>
        </p:nvPicPr>
        <p:blipFill rotWithShape="1">
          <a:blip r:embed="rId4">
            <a:alphaModFix/>
          </a:blip>
          <a:srcRect b="0" l="0" r="0" t="0"/>
          <a:stretch/>
        </p:blipFill>
        <p:spPr>
          <a:xfrm>
            <a:off x="2551906" y="228600"/>
            <a:ext cx="4318000" cy="1463675"/>
          </a:xfrm>
          <a:prstGeom prst="rect">
            <a:avLst/>
          </a:prstGeom>
          <a:noFill/>
          <a:ln>
            <a:noFill/>
          </a:ln>
        </p:spPr>
      </p:pic>
      <p:sp>
        <p:nvSpPr>
          <p:cNvPr id="92" name="Google Shape;92;p13"/>
          <p:cNvSpPr txBox="1"/>
          <p:nvPr/>
        </p:nvSpPr>
        <p:spPr>
          <a:xfrm>
            <a:off x="824706" y="22828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000"/>
              <a:buFont typeface="Calibri"/>
              <a:buNone/>
            </a:pPr>
            <a:r>
              <a:rPr b="1" i="0" lang="en-US" sz="4000" u="none" cap="none" strike="noStrike">
                <a:solidFill>
                  <a:schemeClr val="dk1"/>
                </a:solidFill>
                <a:latin typeface="Calibri"/>
                <a:ea typeface="Calibri"/>
                <a:cs typeface="Calibri"/>
                <a:sym typeface="Calibri"/>
              </a:rPr>
              <a:t>Claim 4</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Smarter Balanced Sample Items</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Grade 4</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1676400" y="4343400"/>
            <a:ext cx="6109173"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FF0000"/>
                </a:solidFill>
                <a:latin typeface="Calibri"/>
                <a:ea typeface="Calibri"/>
                <a:cs typeface="Calibri"/>
                <a:sym typeface="Calibri"/>
              </a:rPr>
              <a:t>Modeling and Data Analysis</a:t>
            </a:r>
            <a:endParaRPr b="0" i="0" sz="4000" u="none" cap="none" strike="noStrike">
              <a:solidFill>
                <a:srgbClr val="FF0000"/>
              </a:solidFill>
              <a:latin typeface="Calibri"/>
              <a:ea typeface="Calibri"/>
              <a:cs typeface="Calibri"/>
              <a:sym typeface="Calibri"/>
            </a:endParaRPr>
          </a:p>
        </p:txBody>
      </p:sp>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457200" y="325971"/>
            <a:ext cx="4343400" cy="5997714"/>
          </a:xfrm>
          <a:prstGeom prst="rect">
            <a:avLst/>
          </a:prstGeom>
          <a:blipFill rotWithShape="1">
            <a:blip r:embed="rId3">
              <a:alphaModFix/>
            </a:blip>
            <a:stretch>
              <a:fillRect b="-3960" l="-2102" r="-3081" t="-809"/>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pic>
        <p:nvPicPr>
          <p:cNvPr id="101" name="Google Shape;101;p14"/>
          <p:cNvPicPr preferRelativeResize="0"/>
          <p:nvPr/>
        </p:nvPicPr>
        <p:blipFill rotWithShape="1">
          <a:blip r:embed="rId4">
            <a:alphaModFix/>
          </a:blip>
          <a:srcRect b="0" l="0" r="0" t="0"/>
          <a:stretch/>
        </p:blipFill>
        <p:spPr>
          <a:xfrm>
            <a:off x="5029200" y="1828800"/>
            <a:ext cx="4023360" cy="2615778"/>
          </a:xfrm>
          <a:prstGeom prst="rect">
            <a:avLst/>
          </a:prstGeom>
          <a:noFill/>
          <a:ln>
            <a:noFill/>
          </a:ln>
        </p:spPr>
      </p:pic>
      <p:sp>
        <p:nvSpPr>
          <p:cNvPr id="102" name="Google Shape;102;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a:off x="609600" y="1752600"/>
            <a:ext cx="7239000" cy="2431307"/>
          </a:xfrm>
          <a:prstGeom prst="rect">
            <a:avLst/>
          </a:prstGeom>
          <a:blipFill rotWithShape="1">
            <a:blip r:embed="rId3">
              <a:alphaModFix/>
            </a:blip>
            <a:stretch>
              <a:fillRect b="-2762" l="-1681" r="0" t="-225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09" name="Google Shape;109;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6"/>
          <p:cNvPicPr preferRelativeResize="0"/>
          <p:nvPr/>
        </p:nvPicPr>
        <p:blipFill rotWithShape="1">
          <a:blip r:embed="rId3">
            <a:alphaModFix/>
          </a:blip>
          <a:srcRect b="0" l="0" r="0" t="0"/>
          <a:stretch/>
        </p:blipFill>
        <p:spPr>
          <a:xfrm>
            <a:off x="5791200" y="2209800"/>
            <a:ext cx="2993443" cy="3383280"/>
          </a:xfrm>
          <a:prstGeom prst="rect">
            <a:avLst/>
          </a:prstGeom>
          <a:noFill/>
          <a:ln>
            <a:noFill/>
          </a:ln>
        </p:spPr>
      </p:pic>
      <p:sp>
        <p:nvSpPr>
          <p:cNvPr id="116" name="Google Shape;116;p16"/>
          <p:cNvSpPr txBox="1"/>
          <p:nvPr>
            <p:ph idx="1" type="body"/>
          </p:nvPr>
        </p:nvSpPr>
        <p:spPr>
          <a:xfrm>
            <a:off x="282615" y="914400"/>
            <a:ext cx="5486400" cy="563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Tyra wants to enclose a section of her lawn for her dog to be able to have an outdoor play area. She knows that if she uses the side of her house as one side of the play area, her dog will have a larger outdoor play area. Tyra’s plan for the play area includes the following: </a:t>
            </a:r>
            <a:endParaRPr/>
          </a:p>
          <a:p>
            <a:pPr indent="-342900" lvl="0" marL="342900" rtl="0" algn="l">
              <a:lnSpc>
                <a:spcPct val="100000"/>
              </a:lnSpc>
              <a:spcBef>
                <a:spcPts val="0"/>
              </a:spcBef>
              <a:spcAft>
                <a:spcPts val="0"/>
              </a:spcAft>
              <a:buClr>
                <a:schemeClr val="dk1"/>
              </a:buClr>
              <a:buSzPts val="2000"/>
              <a:buChar char="•"/>
            </a:pPr>
            <a:r>
              <a:rPr lang="en-US" sz="2000"/>
              <a:t>It will be in the shape of a rectangle. </a:t>
            </a:r>
            <a:endParaRPr/>
          </a:p>
          <a:p>
            <a:pPr indent="-342900" lvl="0" marL="342900" rtl="0" algn="l">
              <a:lnSpc>
                <a:spcPct val="100000"/>
              </a:lnSpc>
              <a:spcBef>
                <a:spcPts val="0"/>
              </a:spcBef>
              <a:spcAft>
                <a:spcPts val="0"/>
              </a:spcAft>
              <a:buClr>
                <a:schemeClr val="dk1"/>
              </a:buClr>
              <a:buSzPts val="2000"/>
              <a:buChar char="•"/>
            </a:pPr>
            <a:r>
              <a:rPr lang="en-US" sz="2000"/>
              <a:t>The side of the house will be used as one side of the rectangular area. </a:t>
            </a:r>
            <a:endParaRPr/>
          </a:p>
          <a:p>
            <a:pPr indent="-342900" lvl="0" marL="342900" rtl="0" algn="l">
              <a:lnSpc>
                <a:spcPct val="100000"/>
              </a:lnSpc>
              <a:spcBef>
                <a:spcPts val="0"/>
              </a:spcBef>
              <a:spcAft>
                <a:spcPts val="0"/>
              </a:spcAft>
              <a:buClr>
                <a:schemeClr val="dk1"/>
              </a:buClr>
              <a:buSzPts val="2000"/>
              <a:buChar char="•"/>
            </a:pPr>
            <a:r>
              <a:rPr lang="en-US" sz="2000"/>
              <a:t>She will use exactly 24 feet of fence material to </a:t>
            </a:r>
            <a:endParaRPr/>
          </a:p>
          <a:p>
            <a:pPr indent="-342900" lvl="0" marL="342900" rtl="0" algn="l">
              <a:lnSpc>
                <a:spcPct val="100000"/>
              </a:lnSpc>
              <a:spcBef>
                <a:spcPts val="0"/>
              </a:spcBef>
              <a:spcAft>
                <a:spcPts val="0"/>
              </a:spcAft>
              <a:buClr>
                <a:schemeClr val="dk1"/>
              </a:buClr>
              <a:buSzPts val="2000"/>
              <a:buChar char="•"/>
            </a:pPr>
            <a:r>
              <a:rPr lang="en-US" sz="2000"/>
              <a:t>enclose the play area. </a:t>
            </a:r>
            <a:endParaRPr/>
          </a:p>
          <a:p>
            <a:pPr indent="-342900" lvl="0" marL="342900" rtl="0" algn="l">
              <a:lnSpc>
                <a:spcPct val="100000"/>
              </a:lnSpc>
              <a:spcBef>
                <a:spcPts val="0"/>
              </a:spcBef>
              <a:spcAft>
                <a:spcPts val="0"/>
              </a:spcAft>
              <a:buClr>
                <a:schemeClr val="dk1"/>
              </a:buClr>
              <a:buSzPts val="2000"/>
              <a:buChar char="•"/>
            </a:pPr>
            <a:r>
              <a:rPr lang="en-US" sz="2000"/>
              <a:t>The length and width of the enclosure will be whole units. </a:t>
            </a:r>
            <a:endParaRPr sz="2000"/>
          </a:p>
          <a:p>
            <a:pPr indent="-342900" lvl="0" marL="342900" rtl="0" algn="l">
              <a:lnSpc>
                <a:spcPct val="100000"/>
              </a:lnSpc>
              <a:spcBef>
                <a:spcPts val="0"/>
              </a:spcBef>
              <a:spcAft>
                <a:spcPts val="0"/>
              </a:spcAft>
              <a:buClr>
                <a:schemeClr val="dk1"/>
              </a:buClr>
              <a:buSzPts val="2000"/>
              <a:buChar char="•"/>
            </a:pPr>
            <a:r>
              <a:rPr lang="en-US" sz="2000"/>
              <a:t>She wants the play area to be greater than 60 square feet. </a:t>
            </a:r>
            <a:endParaRPr/>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lang="en-US" sz="2000"/>
              <a:t>Use the Connect Line tool to create a rectangular play area that meets Tyra’s plan. 	</a:t>
            </a:r>
            <a:endParaRPr/>
          </a:p>
        </p:txBody>
      </p:sp>
      <p:sp>
        <p:nvSpPr>
          <p:cNvPr id="117" name="Google Shape;117;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p:nvPr/>
        </p:nvSpPr>
        <p:spPr>
          <a:xfrm>
            <a:off x="304800" y="1066800"/>
            <a:ext cx="838200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points) The student is able to construct a 4 by 16 or 8 by 8 rectangle using the side of the house.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Partial credit is possible for constructing a rectangle that uses exactly 24 feet of fencing, but doesn’t reflect using the side of the house as one of the sides, nor the area being greater than 60 square feet. Examples: 1 by 11, 2 by 10, 3 by 9, 4 by 8, 5 by 7, or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6 by 6</a:t>
            </a:r>
            <a:endParaRPr b="0" i="0" sz="2800" u="none" cap="none" strike="noStrike">
              <a:solidFill>
                <a:schemeClr val="dk1"/>
              </a:solidFill>
              <a:latin typeface="Calibri"/>
              <a:ea typeface="Calibri"/>
              <a:cs typeface="Calibri"/>
              <a:sym typeface="Calibri"/>
            </a:endParaRPr>
          </a:p>
        </p:txBody>
      </p:sp>
      <p:sp>
        <p:nvSpPr>
          <p:cNvPr id="124" name="Google Shape;124;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idx="1" type="body"/>
          </p:nvPr>
        </p:nvSpPr>
        <p:spPr>
          <a:xfrm>
            <a:off x="457200" y="990600"/>
            <a:ext cx="8229600" cy="5334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A group of 137 students and 15 adults go to a museum. The students and adults have to take the elevator up to the 6th floor. </a:t>
            </a:r>
            <a:endParaRPr/>
          </a:p>
          <a:p>
            <a:pPr indent="-342900" lvl="0" marL="342900" rtl="0" algn="l">
              <a:lnSpc>
                <a:spcPct val="100000"/>
              </a:lnSpc>
              <a:spcBef>
                <a:spcPts val="0"/>
              </a:spcBef>
              <a:spcAft>
                <a:spcPts val="0"/>
              </a:spcAft>
              <a:buClr>
                <a:schemeClr val="dk1"/>
              </a:buClr>
              <a:buSzPts val="2400"/>
              <a:buChar char="•"/>
            </a:pPr>
            <a:r>
              <a:rPr lang="en-US" sz="2400"/>
              <a:t>The elevator can hold a maximum of 12 people. </a:t>
            </a:r>
            <a:endParaRPr/>
          </a:p>
          <a:p>
            <a:pPr indent="-342900" lvl="0" marL="342900" rtl="0" algn="l">
              <a:lnSpc>
                <a:spcPct val="100000"/>
              </a:lnSpc>
              <a:spcBef>
                <a:spcPts val="0"/>
              </a:spcBef>
              <a:spcAft>
                <a:spcPts val="0"/>
              </a:spcAft>
              <a:buClr>
                <a:schemeClr val="dk1"/>
              </a:buClr>
              <a:buSzPts val="2400"/>
              <a:buChar char="•"/>
            </a:pPr>
            <a:r>
              <a:rPr lang="en-US" sz="2400"/>
              <a:t>At least one adult must ride with each group of students on the elevator. </a:t>
            </a:r>
            <a:endParaRPr/>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b="1" i="1" lang="en-US" sz="2400"/>
              <a:t>Part A: </a:t>
            </a:r>
            <a:endParaRPr sz="2400"/>
          </a:p>
          <a:p>
            <a:pPr indent="0" lvl="0" marL="0" rtl="0" algn="l">
              <a:lnSpc>
                <a:spcPct val="100000"/>
              </a:lnSpc>
              <a:spcBef>
                <a:spcPts val="0"/>
              </a:spcBef>
              <a:spcAft>
                <a:spcPts val="0"/>
              </a:spcAft>
              <a:buClr>
                <a:schemeClr val="dk1"/>
              </a:buClr>
              <a:buSzPts val="2400"/>
              <a:buNone/>
            </a:pPr>
            <a:r>
              <a:rPr lang="en-US" sz="2400"/>
              <a:t>What is the </a:t>
            </a:r>
            <a:r>
              <a:rPr b="1" lang="en-US" sz="2400"/>
              <a:t>fewest </a:t>
            </a:r>
            <a:r>
              <a:rPr lang="en-US" sz="2400"/>
              <a:t>number of elevator trips it will take to get all of the students and adults to the 6th floor? Enter your response in the first response box.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b="1" i="1" lang="en-US" sz="2400"/>
              <a:t>Part B: </a:t>
            </a:r>
            <a:endParaRPr sz="2400"/>
          </a:p>
          <a:p>
            <a:pPr indent="0" lvl="0" marL="0" rtl="0" algn="l">
              <a:lnSpc>
                <a:spcPct val="100000"/>
              </a:lnSpc>
              <a:spcBef>
                <a:spcPts val="0"/>
              </a:spcBef>
              <a:spcAft>
                <a:spcPts val="0"/>
              </a:spcAft>
              <a:buClr>
                <a:schemeClr val="dk1"/>
              </a:buClr>
              <a:buSzPts val="2400"/>
              <a:buNone/>
            </a:pPr>
            <a:r>
              <a:rPr lang="en-US" sz="2400"/>
              <a:t>What is the </a:t>
            </a:r>
            <a:r>
              <a:rPr b="1" lang="en-US" sz="2400"/>
              <a:t>fewest </a:t>
            </a:r>
            <a:r>
              <a:rPr lang="en-US" sz="2400"/>
              <a:t>number of people on the final elevator trip? </a:t>
            </a:r>
            <a:endParaRPr/>
          </a:p>
          <a:p>
            <a:pPr indent="0" lvl="0" marL="0" rtl="0" algn="l">
              <a:lnSpc>
                <a:spcPct val="100000"/>
              </a:lnSpc>
              <a:spcBef>
                <a:spcPts val="0"/>
              </a:spcBef>
              <a:spcAft>
                <a:spcPts val="0"/>
              </a:spcAft>
              <a:buClr>
                <a:schemeClr val="dk1"/>
              </a:buClr>
              <a:buSzPts val="2400"/>
              <a:buNone/>
            </a:pPr>
            <a:r>
              <a:rPr lang="en-US" sz="2400"/>
              <a:t>Enter your response in the second response box. </a:t>
            </a:r>
            <a:endParaRPr/>
          </a:p>
        </p:txBody>
      </p:sp>
      <p:sp>
        <p:nvSpPr>
          <p:cNvPr id="131" name="Google Shape;131;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9"/>
          <p:cNvSpPr/>
          <p:nvPr/>
        </p:nvSpPr>
        <p:spPr>
          <a:xfrm>
            <a:off x="533400" y="1295400"/>
            <a:ext cx="807720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points) The student correctly enters the minimum number of trips and the total number of people on the last elevator.</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Partial credit is possible for correctly entering the minimum number of trips or the total number of people on the last elevator.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13, 8</a:t>
            </a:r>
            <a:endParaRPr b="0" i="0" sz="2800" u="none" cap="none" strike="noStrike">
              <a:solidFill>
                <a:schemeClr val="dk1"/>
              </a:solidFill>
              <a:latin typeface="Calibri"/>
              <a:ea typeface="Calibri"/>
              <a:cs typeface="Calibri"/>
              <a:sym typeface="Calibri"/>
            </a:endParaRPr>
          </a:p>
        </p:txBody>
      </p:sp>
      <p:sp>
        <p:nvSpPr>
          <p:cNvPr id="138" name="Google Shape;138;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0"/>
          <p:cNvSpPr txBox="1"/>
          <p:nvPr>
            <p:ph idx="1" type="body"/>
          </p:nvPr>
        </p:nvSpPr>
        <p:spPr>
          <a:xfrm>
            <a:off x="457200" y="1066800"/>
            <a:ext cx="3429000" cy="5235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This line plot shows the amounts of rain, in inches, that fell each week for 8 weeks. Decide if each statement is True or False. Click True or False for each statement. 	</a:t>
            </a:r>
            <a:endParaRPr/>
          </a:p>
        </p:txBody>
      </p:sp>
      <p:graphicFrame>
        <p:nvGraphicFramePr>
          <p:cNvPr id="145" name="Google Shape;145;p20"/>
          <p:cNvGraphicFramePr/>
          <p:nvPr/>
        </p:nvGraphicFramePr>
        <p:xfrm>
          <a:off x="1066800" y="4267200"/>
          <a:ext cx="3000000" cy="3000000"/>
        </p:xfrm>
        <a:graphic>
          <a:graphicData uri="http://schemas.openxmlformats.org/drawingml/2006/table">
            <a:tbl>
              <a:tblPr bandRow="1" firstRow="1">
                <a:noFill/>
                <a:tableStyleId>{D4D7D0CA-7A4A-4FE6-A71F-A2C78D44A7FC}</a:tableStyleId>
              </a:tblPr>
              <a:tblGrid>
                <a:gridCol w="5257800"/>
                <a:gridCol w="838200"/>
                <a:gridCol w="838200"/>
              </a:tblGrid>
              <a:tr h="370850">
                <a:tc>
                  <a:txBody>
                    <a:bodyPr/>
                    <a:lstStyle/>
                    <a:p>
                      <a:pPr indent="0" lvl="0" marL="0" marR="0" rtl="0" algn="ctr">
                        <a:lnSpc>
                          <a:spcPct val="100000"/>
                        </a:lnSpc>
                        <a:spcBef>
                          <a:spcPts val="0"/>
                        </a:spcBef>
                        <a:spcAft>
                          <a:spcPts val="0"/>
                        </a:spcAft>
                        <a:buClr>
                          <a:srgbClr val="000000"/>
                        </a:buClr>
                        <a:buSzPts val="1800"/>
                        <a:buFont typeface="Arial"/>
                        <a:buNone/>
                      </a:pPr>
                      <a:r>
                        <a:rPr lang="en-US" sz="1800" u="none" cap="none" strike="noStrike">
                          <a:solidFill>
                            <a:schemeClr val="dk1"/>
                          </a:solidFill>
                        </a:rPr>
                        <a:t>Statement</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rPr lang="en-US" sz="1800" u="none" cap="none" strike="noStrike">
                          <a:solidFill>
                            <a:schemeClr val="dk1"/>
                          </a:solidFill>
                        </a:rPr>
                        <a:t>True</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rPr lang="en-US" sz="1800" u="none" cap="none" strike="noStrike">
                          <a:solidFill>
                            <a:schemeClr val="dk1"/>
                          </a:solidFill>
                        </a:rPr>
                        <a:t>False</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solidFill>
                            <a:schemeClr val="dk1"/>
                          </a:solidFill>
                        </a:rPr>
                        <a:t>The most rain that fell in one week is 4 inches.</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78800">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78800">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id="146" name="Google Shape;146;p20"/>
          <p:cNvPicPr preferRelativeResize="0"/>
          <p:nvPr/>
        </p:nvPicPr>
        <p:blipFill rotWithShape="1">
          <a:blip r:embed="rId3">
            <a:alphaModFix/>
          </a:blip>
          <a:srcRect b="0" l="0" r="0" t="0"/>
          <a:stretch/>
        </p:blipFill>
        <p:spPr>
          <a:xfrm>
            <a:off x="4191000" y="1529644"/>
            <a:ext cx="4568395" cy="2209800"/>
          </a:xfrm>
          <a:prstGeom prst="rect">
            <a:avLst/>
          </a:prstGeom>
          <a:noFill/>
          <a:ln>
            <a:noFill/>
          </a:ln>
        </p:spPr>
      </p:pic>
      <p:sp>
        <p:nvSpPr>
          <p:cNvPr id="147" name="Google Shape;147;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1"/>
          <p:cNvSpPr/>
          <p:nvPr/>
        </p:nvSpPr>
        <p:spPr>
          <a:xfrm>
            <a:off x="653256" y="14478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correctly identifies all three statements as true or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F, F, T</a:t>
            </a:r>
            <a:endParaRPr b="0" i="0" sz="2800" u="none" cap="none" strike="noStrike">
              <a:solidFill>
                <a:schemeClr val="dk1"/>
              </a:solidFill>
              <a:latin typeface="Calibri"/>
              <a:ea typeface="Calibri"/>
              <a:cs typeface="Calibri"/>
              <a:sym typeface="Calibri"/>
            </a:endParaRPr>
          </a:p>
        </p:txBody>
      </p:sp>
      <p:sp>
        <p:nvSpPr>
          <p:cNvPr id="154" name="Google Shape;154;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2"/>
          <p:cNvSpPr txBox="1"/>
          <p:nvPr>
            <p:ph idx="1" type="body"/>
          </p:nvPr>
        </p:nvSpPr>
        <p:spPr>
          <a:xfrm>
            <a:off x="457200" y="1066800"/>
            <a:ext cx="8153400" cy="5361106"/>
          </a:xfrm>
          <a:prstGeom prst="rect">
            <a:avLst/>
          </a:prstGeom>
          <a:blipFill rotWithShape="1">
            <a:blip r:embed="rId3">
              <a:alphaModFix/>
            </a:blip>
            <a:stretch>
              <a:fillRect b="-1249" l="-1194" r="0"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61" name="Google Shape;161;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3"/>
          <p:cNvSpPr/>
          <p:nvPr/>
        </p:nvSpPr>
        <p:spPr>
          <a:xfrm>
            <a:off x="533400" y="1143000"/>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correctly identifies the context that represents the multiplication equation as a multiplicative comparison.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a:t>
            </a:r>
            <a:endParaRPr b="0" i="0" sz="2800" u="none" cap="none" strike="noStrike">
              <a:solidFill>
                <a:schemeClr val="dk1"/>
              </a:solidFill>
              <a:latin typeface="Calibri"/>
              <a:ea typeface="Calibri"/>
              <a:cs typeface="Calibri"/>
              <a:sym typeface="Calibri"/>
            </a:endParaRPr>
          </a:p>
        </p:txBody>
      </p:sp>
      <p:sp>
        <p:nvSpPr>
          <p:cNvPr id="168" name="Google Shape;168;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txBox="1"/>
          <p:nvPr>
            <p:ph idx="1" type="body"/>
          </p:nvPr>
        </p:nvSpPr>
        <p:spPr>
          <a:xfrm>
            <a:off x="457200" y="1143000"/>
            <a:ext cx="8229600" cy="3810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720"/>
              <a:buNone/>
            </a:pPr>
            <a:r>
              <a:rPr lang="en-US" sz="2720"/>
              <a:t>A bag of 5 apples at the grocery store has a mass of 825 grams. The largest apple has a mass of 185 grams. </a:t>
            </a:r>
            <a:endParaRPr/>
          </a:p>
          <a:p>
            <a:pPr indent="0" lvl="0" marL="0" rtl="0" algn="l">
              <a:lnSpc>
                <a:spcPct val="90000"/>
              </a:lnSpc>
              <a:spcBef>
                <a:spcPts val="544"/>
              </a:spcBef>
              <a:spcAft>
                <a:spcPts val="0"/>
              </a:spcAft>
              <a:buClr>
                <a:schemeClr val="dk1"/>
              </a:buClr>
              <a:buSzPts val="2720"/>
              <a:buNone/>
            </a:pPr>
            <a:r>
              <a:t/>
            </a:r>
            <a:endParaRPr sz="2720"/>
          </a:p>
          <a:p>
            <a:pPr indent="0" lvl="0" marL="0" rtl="0" algn="l">
              <a:lnSpc>
                <a:spcPct val="90000"/>
              </a:lnSpc>
              <a:spcBef>
                <a:spcPts val="544"/>
              </a:spcBef>
              <a:spcAft>
                <a:spcPts val="0"/>
              </a:spcAft>
              <a:buClr>
                <a:schemeClr val="dk1"/>
              </a:buClr>
              <a:buSzPts val="2720"/>
              <a:buNone/>
            </a:pPr>
            <a:r>
              <a:t/>
            </a:r>
            <a:endParaRPr sz="2720"/>
          </a:p>
          <a:p>
            <a:pPr indent="0" lvl="0" marL="0" rtl="0" algn="l">
              <a:lnSpc>
                <a:spcPct val="90000"/>
              </a:lnSpc>
              <a:spcBef>
                <a:spcPts val="544"/>
              </a:spcBef>
              <a:spcAft>
                <a:spcPts val="0"/>
              </a:spcAft>
              <a:buClr>
                <a:schemeClr val="dk1"/>
              </a:buClr>
              <a:buSzPts val="2720"/>
              <a:buNone/>
            </a:pPr>
            <a:r>
              <a:t/>
            </a:r>
            <a:endParaRPr sz="2720"/>
          </a:p>
          <a:p>
            <a:pPr indent="0" lvl="0" marL="0" rtl="0" algn="l">
              <a:lnSpc>
                <a:spcPct val="90000"/>
              </a:lnSpc>
              <a:spcBef>
                <a:spcPts val="544"/>
              </a:spcBef>
              <a:spcAft>
                <a:spcPts val="0"/>
              </a:spcAft>
              <a:buClr>
                <a:schemeClr val="dk1"/>
              </a:buClr>
              <a:buSzPts val="2720"/>
              <a:buNone/>
            </a:pPr>
            <a:r>
              <a:rPr lang="en-US" sz="2720"/>
              <a:t>What is a reasonable estimate for the mass, in grams, of the smallest apple in the bag? Select Yes for each reasonable mass and No for each mass that is </a:t>
            </a:r>
            <a:r>
              <a:rPr b="1" lang="en-US" sz="2720"/>
              <a:t>not </a:t>
            </a:r>
            <a:r>
              <a:rPr lang="en-US" sz="2720"/>
              <a:t>reasonable. </a:t>
            </a:r>
            <a:endParaRPr/>
          </a:p>
          <a:p>
            <a:pPr indent="0" lvl="0" marL="0" rtl="0" algn="l">
              <a:lnSpc>
                <a:spcPct val="90000"/>
              </a:lnSpc>
              <a:spcBef>
                <a:spcPts val="544"/>
              </a:spcBef>
              <a:spcAft>
                <a:spcPts val="0"/>
              </a:spcAft>
              <a:buClr>
                <a:schemeClr val="dk1"/>
              </a:buClr>
              <a:buSzPts val="2720"/>
              <a:buNone/>
            </a:pPr>
            <a:r>
              <a:t/>
            </a:r>
            <a:endParaRPr sz="2720"/>
          </a:p>
          <a:p>
            <a:pPr indent="0" lvl="0" marL="0" rtl="0" algn="l">
              <a:lnSpc>
                <a:spcPct val="90000"/>
              </a:lnSpc>
              <a:spcBef>
                <a:spcPts val="544"/>
              </a:spcBef>
              <a:spcAft>
                <a:spcPts val="0"/>
              </a:spcAft>
              <a:buClr>
                <a:schemeClr val="dk1"/>
              </a:buClr>
              <a:buSzPts val="2720"/>
              <a:buNone/>
            </a:pPr>
            <a:r>
              <a:t/>
            </a:r>
            <a:endParaRPr sz="2720"/>
          </a:p>
          <a:p>
            <a:pPr indent="0" lvl="0" marL="0" rtl="0" algn="l">
              <a:lnSpc>
                <a:spcPct val="90000"/>
              </a:lnSpc>
              <a:spcBef>
                <a:spcPts val="544"/>
              </a:spcBef>
              <a:spcAft>
                <a:spcPts val="0"/>
              </a:spcAft>
              <a:buClr>
                <a:schemeClr val="dk1"/>
              </a:buClr>
              <a:buSzPts val="2720"/>
              <a:buNone/>
            </a:pPr>
            <a:r>
              <a:t/>
            </a:r>
            <a:endParaRPr sz="2720"/>
          </a:p>
        </p:txBody>
      </p:sp>
      <p:sp>
        <p:nvSpPr>
          <p:cNvPr id="175" name="Google Shape;175;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pic>
        <p:nvPicPr>
          <p:cNvPr id="176" name="Google Shape;176;p24"/>
          <p:cNvPicPr preferRelativeResize="0"/>
          <p:nvPr/>
        </p:nvPicPr>
        <p:blipFill rotWithShape="1">
          <a:blip r:embed="rId3">
            <a:alphaModFix/>
          </a:blip>
          <a:srcRect b="0" l="0" r="0" t="0"/>
          <a:stretch/>
        </p:blipFill>
        <p:spPr>
          <a:xfrm>
            <a:off x="990600" y="1981200"/>
            <a:ext cx="1209675" cy="1289786"/>
          </a:xfrm>
          <a:prstGeom prst="rect">
            <a:avLst/>
          </a:prstGeom>
          <a:noFill/>
          <a:ln>
            <a:noFill/>
          </a:ln>
        </p:spPr>
      </p:pic>
      <p:pic>
        <p:nvPicPr>
          <p:cNvPr id="177" name="Google Shape;177;p24"/>
          <p:cNvPicPr preferRelativeResize="0"/>
          <p:nvPr/>
        </p:nvPicPr>
        <p:blipFill rotWithShape="1">
          <a:blip r:embed="rId4">
            <a:alphaModFix/>
          </a:blip>
          <a:srcRect b="0" l="0" r="0" t="0"/>
          <a:stretch/>
        </p:blipFill>
        <p:spPr>
          <a:xfrm>
            <a:off x="3048000" y="4571999"/>
            <a:ext cx="3352800" cy="208020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480"/>
              <a:buNone/>
            </a:pPr>
            <a:r>
              <a:rPr b="1" lang="en-US" sz="2480"/>
              <a:t>Rubric: </a:t>
            </a:r>
            <a:endParaRPr/>
          </a:p>
          <a:p>
            <a:pPr indent="0" lvl="0" marL="0" rtl="0" algn="l">
              <a:lnSpc>
                <a:spcPct val="80000"/>
              </a:lnSpc>
              <a:spcBef>
                <a:spcPts val="496"/>
              </a:spcBef>
              <a:spcAft>
                <a:spcPts val="0"/>
              </a:spcAft>
              <a:buClr>
                <a:schemeClr val="dk1"/>
              </a:buClr>
              <a:buSzPts val="2480"/>
              <a:buNone/>
            </a:pPr>
            <a:r>
              <a:rPr lang="en-US" sz="2480"/>
              <a:t>(1 point) The student selects numbers that are reasonable estimates for the mass of the smallest apple. The student should select just 150 since an argument can be made that if the apples are fairly similar in size, then 150 is the only reasonable estimate, but if they vary a lot, then 100 would be reasonable as well. 200 would not be possible as that is larger than the largest apple, and 50 is not possible because that would require at least one other apple to be 197 grams.</a:t>
            </a:r>
            <a:endParaRPr/>
          </a:p>
          <a:p>
            <a:pPr indent="0" lvl="0" marL="0" rtl="0" algn="l">
              <a:lnSpc>
                <a:spcPct val="80000"/>
              </a:lnSpc>
              <a:spcBef>
                <a:spcPts val="496"/>
              </a:spcBef>
              <a:spcAft>
                <a:spcPts val="0"/>
              </a:spcAft>
              <a:buClr>
                <a:schemeClr val="dk1"/>
              </a:buClr>
              <a:buSzPts val="2480"/>
              <a:buNone/>
            </a:pPr>
            <a:r>
              <a:t/>
            </a:r>
            <a:endParaRPr b="1" sz="2480"/>
          </a:p>
          <a:p>
            <a:pPr indent="0" lvl="0" marL="0" rtl="0" algn="l">
              <a:lnSpc>
                <a:spcPct val="80000"/>
              </a:lnSpc>
              <a:spcBef>
                <a:spcPts val="496"/>
              </a:spcBef>
              <a:spcAft>
                <a:spcPts val="0"/>
              </a:spcAft>
              <a:buClr>
                <a:schemeClr val="dk1"/>
              </a:buClr>
              <a:buSzPts val="2480"/>
              <a:buNone/>
            </a:pPr>
            <a:r>
              <a:rPr b="1" lang="en-US" sz="2480"/>
              <a:t>Answer: </a:t>
            </a:r>
            <a:r>
              <a:rPr lang="en-US" sz="2480"/>
              <a:t>There are three correct response patterns: 100; 150; or 100,150</a:t>
            </a:r>
            <a:endParaRPr b="1" sz="2480"/>
          </a:p>
        </p:txBody>
      </p:sp>
      <p:sp>
        <p:nvSpPr>
          <p:cNvPr id="184" name="Google Shape;184;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#6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6"/>
          <p:cNvSpPr txBox="1"/>
          <p:nvPr>
            <p:ph idx="1" type="body"/>
          </p:nvPr>
        </p:nvSpPr>
        <p:spPr>
          <a:xfrm>
            <a:off x="381000" y="1189037"/>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720"/>
              <a:buNone/>
            </a:pPr>
            <a:r>
              <a:rPr lang="en-US" sz="2720"/>
              <a:t>Sarah is helping her dad make cookies for her class using a recipe they found online. Her dad asks, “Do you think one batch of cookies will be enough?” Select </a:t>
            </a:r>
            <a:r>
              <a:rPr b="1" lang="en-US" sz="2720"/>
              <a:t>all</a:t>
            </a:r>
            <a:r>
              <a:rPr lang="en-US" sz="2720"/>
              <a:t> of the information they need to answer the question.</a:t>
            </a:r>
            <a:endParaRPr/>
          </a:p>
          <a:p>
            <a:pPr indent="0" lvl="0" marL="0" rtl="0" algn="l">
              <a:lnSpc>
                <a:spcPct val="80000"/>
              </a:lnSpc>
              <a:spcBef>
                <a:spcPts val="544"/>
              </a:spcBef>
              <a:spcAft>
                <a:spcPts val="0"/>
              </a:spcAft>
              <a:buClr>
                <a:schemeClr val="dk1"/>
              </a:buClr>
              <a:buSzPts val="2720"/>
              <a:buNone/>
            </a:pPr>
            <a:r>
              <a:t/>
            </a:r>
            <a:endParaRPr sz="2720"/>
          </a:p>
          <a:p>
            <a:pPr indent="-514350" lvl="0" marL="514350" rtl="0" algn="l">
              <a:lnSpc>
                <a:spcPct val="80000"/>
              </a:lnSpc>
              <a:spcBef>
                <a:spcPts val="544"/>
              </a:spcBef>
              <a:spcAft>
                <a:spcPts val="0"/>
              </a:spcAft>
              <a:buClr>
                <a:schemeClr val="dk1"/>
              </a:buClr>
              <a:buSzPts val="2720"/>
              <a:buAutoNum type="alphaUcPeriod"/>
            </a:pPr>
            <a:r>
              <a:rPr lang="en-US" sz="2720"/>
              <a:t>The amount of flour in the recipe.</a:t>
            </a:r>
            <a:endParaRPr/>
          </a:p>
          <a:p>
            <a:pPr indent="-514350" lvl="0" marL="514350" rtl="0" algn="l">
              <a:lnSpc>
                <a:spcPct val="80000"/>
              </a:lnSpc>
              <a:spcBef>
                <a:spcPts val="544"/>
              </a:spcBef>
              <a:spcAft>
                <a:spcPts val="0"/>
              </a:spcAft>
              <a:buClr>
                <a:schemeClr val="dk1"/>
              </a:buClr>
              <a:buSzPts val="2720"/>
              <a:buAutoNum type="alphaUcPeriod"/>
            </a:pPr>
            <a:r>
              <a:rPr lang="en-US" sz="2720"/>
              <a:t>The number of cookies in one batch.</a:t>
            </a:r>
            <a:endParaRPr/>
          </a:p>
          <a:p>
            <a:pPr indent="-514350" lvl="0" marL="514350" rtl="0" algn="l">
              <a:lnSpc>
                <a:spcPct val="80000"/>
              </a:lnSpc>
              <a:spcBef>
                <a:spcPts val="544"/>
              </a:spcBef>
              <a:spcAft>
                <a:spcPts val="0"/>
              </a:spcAft>
              <a:buClr>
                <a:schemeClr val="dk1"/>
              </a:buClr>
              <a:buSzPts val="2720"/>
              <a:buAutoNum type="alphaUcPeriod"/>
            </a:pPr>
            <a:r>
              <a:rPr lang="en-US" sz="2720"/>
              <a:t>The number of students in the class.</a:t>
            </a:r>
            <a:endParaRPr/>
          </a:p>
          <a:p>
            <a:pPr indent="-514350" lvl="0" marL="514350" rtl="0" algn="l">
              <a:lnSpc>
                <a:spcPct val="80000"/>
              </a:lnSpc>
              <a:spcBef>
                <a:spcPts val="544"/>
              </a:spcBef>
              <a:spcAft>
                <a:spcPts val="0"/>
              </a:spcAft>
              <a:buClr>
                <a:schemeClr val="dk1"/>
              </a:buClr>
              <a:buSzPts val="2720"/>
              <a:buAutoNum type="alphaUcPeriod"/>
            </a:pPr>
            <a:r>
              <a:rPr lang="en-US" sz="2720"/>
              <a:t>The temperature of the oven for baking the cookies.</a:t>
            </a:r>
            <a:endParaRPr/>
          </a:p>
          <a:p>
            <a:pPr indent="-514350" lvl="0" marL="514350" rtl="0" algn="l">
              <a:lnSpc>
                <a:spcPct val="80000"/>
              </a:lnSpc>
              <a:spcBef>
                <a:spcPts val="544"/>
              </a:spcBef>
              <a:spcAft>
                <a:spcPts val="0"/>
              </a:spcAft>
              <a:buClr>
                <a:schemeClr val="dk1"/>
              </a:buClr>
              <a:buSzPts val="2720"/>
              <a:buAutoNum type="alphaUcPeriod"/>
            </a:pPr>
            <a:r>
              <a:rPr lang="en-US" sz="2720"/>
              <a:t>The number of cookies you can fit onto a cookies sheet.</a:t>
            </a:r>
            <a:endParaRPr sz="2720"/>
          </a:p>
        </p:txBody>
      </p:sp>
      <p:sp>
        <p:nvSpPr>
          <p:cNvPr id="191" name="Google Shape;191;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#7</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pieces of information.</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B and C</a:t>
            </a:r>
            <a:endParaRPr b="1" sz="2800"/>
          </a:p>
        </p:txBody>
      </p:sp>
      <p:sp>
        <p:nvSpPr>
          <p:cNvPr id="198" name="Google Shape;198;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#7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8"/>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Liam uses string to form a rectangle with length 100 feet and width 50 feet to estimate the area of a small pond.</a:t>
            </a:r>
            <a:endParaRPr/>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rPr lang="en-US" sz="2000"/>
              <a:t>Enter an estimate for the area of the pond in square feet in the response box.</a:t>
            </a:r>
            <a:endParaRPr/>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rPr lang="en-US" sz="2000"/>
              <a:t>Select a statement that supports your estimate.</a:t>
            </a:r>
            <a:endParaRPr/>
          </a:p>
          <a:p>
            <a:pPr indent="-514350" lvl="0" marL="514350" rtl="0" algn="l">
              <a:lnSpc>
                <a:spcPct val="100000"/>
              </a:lnSpc>
              <a:spcBef>
                <a:spcPts val="400"/>
              </a:spcBef>
              <a:spcAft>
                <a:spcPts val="0"/>
              </a:spcAft>
              <a:buClr>
                <a:schemeClr val="dk1"/>
              </a:buClr>
              <a:buSzPts val="2000"/>
              <a:buAutoNum type="alphaUcPeriod"/>
            </a:pPr>
            <a:r>
              <a:rPr lang="en-US" sz="2000"/>
              <a:t>The area of the rectangle is bigger than the area of the pond. </a:t>
            </a:r>
            <a:endParaRPr/>
          </a:p>
          <a:p>
            <a:pPr indent="-514350" lvl="0" marL="514350" rtl="0" algn="l">
              <a:lnSpc>
                <a:spcPct val="100000"/>
              </a:lnSpc>
              <a:spcBef>
                <a:spcPts val="400"/>
              </a:spcBef>
              <a:spcAft>
                <a:spcPts val="0"/>
              </a:spcAft>
              <a:buClr>
                <a:schemeClr val="dk1"/>
              </a:buClr>
              <a:buSzPts val="2000"/>
              <a:buAutoNum type="alphaUcPeriod"/>
            </a:pPr>
            <a:r>
              <a:rPr lang="en-US" sz="2000"/>
              <a:t>The area of the rectangle is smaller than the area of the pond. </a:t>
            </a:r>
            <a:endParaRPr/>
          </a:p>
          <a:p>
            <a:pPr indent="-514350" lvl="0" marL="514350" rtl="0" algn="l">
              <a:lnSpc>
                <a:spcPct val="100000"/>
              </a:lnSpc>
              <a:spcBef>
                <a:spcPts val="400"/>
              </a:spcBef>
              <a:spcAft>
                <a:spcPts val="0"/>
              </a:spcAft>
              <a:buClr>
                <a:schemeClr val="dk1"/>
              </a:buClr>
              <a:buSzPts val="2000"/>
              <a:buAutoNum type="alphaUcPeriod"/>
            </a:pPr>
            <a:r>
              <a:rPr lang="en-US" sz="2000"/>
              <a:t>The distance around the rectangle is bigger than the distance around the pond. </a:t>
            </a:r>
            <a:endParaRPr/>
          </a:p>
          <a:p>
            <a:pPr indent="-514350" lvl="0" marL="514350" rtl="0" algn="l">
              <a:lnSpc>
                <a:spcPct val="100000"/>
              </a:lnSpc>
              <a:spcBef>
                <a:spcPts val="400"/>
              </a:spcBef>
              <a:spcAft>
                <a:spcPts val="0"/>
              </a:spcAft>
              <a:buClr>
                <a:schemeClr val="dk1"/>
              </a:buClr>
              <a:buSzPts val="2000"/>
              <a:buAutoNum type="alphaUcPeriod"/>
            </a:pPr>
            <a:r>
              <a:rPr lang="en-US" sz="2000"/>
              <a:t>The distance around the rectangle is smaller than the distance around the pond.</a:t>
            </a:r>
            <a:endParaRPr/>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t/>
            </a:r>
            <a:endParaRPr sz="2000"/>
          </a:p>
        </p:txBody>
      </p:sp>
      <p:sp>
        <p:nvSpPr>
          <p:cNvPr id="205" name="Google Shape;205;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#8</a:t>
            </a:r>
            <a:endParaRPr b="1" i="0" sz="4000" u="none" cap="none" strike="noStrike">
              <a:solidFill>
                <a:schemeClr val="lt1"/>
              </a:solidFill>
              <a:latin typeface="Calibri"/>
              <a:ea typeface="Calibri"/>
              <a:cs typeface="Calibri"/>
              <a:sym typeface="Calibri"/>
            </a:endParaRPr>
          </a:p>
        </p:txBody>
      </p:sp>
      <p:pic>
        <p:nvPicPr>
          <p:cNvPr id="206" name="Google Shape;206;p28"/>
          <p:cNvPicPr preferRelativeResize="0"/>
          <p:nvPr/>
        </p:nvPicPr>
        <p:blipFill rotWithShape="1">
          <a:blip r:embed="rId3">
            <a:alphaModFix/>
          </a:blip>
          <a:srcRect b="0" l="0" r="0" t="0"/>
          <a:stretch/>
        </p:blipFill>
        <p:spPr>
          <a:xfrm>
            <a:off x="3551740" y="1828800"/>
            <a:ext cx="2620460" cy="15448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 </a:t>
            </a:r>
            <a:endParaRPr/>
          </a:p>
          <a:p>
            <a:pPr indent="0" lvl="0" marL="0" rtl="0" algn="l">
              <a:lnSpc>
                <a:spcPct val="100000"/>
              </a:lnSpc>
              <a:spcBef>
                <a:spcPts val="560"/>
              </a:spcBef>
              <a:spcAft>
                <a:spcPts val="0"/>
              </a:spcAft>
              <a:buClr>
                <a:schemeClr val="dk1"/>
              </a:buClr>
              <a:buSzPts val="2800"/>
              <a:buNone/>
            </a:pPr>
            <a:r>
              <a:rPr lang="en-US" sz="2800"/>
              <a:t>(1 point) The student enters a reasonable estimate and select the supporting reason.</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An estimate between 2500 and 5000; A</a:t>
            </a:r>
            <a:endParaRPr b="1" sz="2800"/>
          </a:p>
        </p:txBody>
      </p:sp>
      <p:sp>
        <p:nvSpPr>
          <p:cNvPr id="213" name="Google Shape;213;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#8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