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slide" Target="slides/slide5.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6" name="Google Shape;106;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16" name="Google Shape;116;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 name="Google Shape;117;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26" name="Google Shape;126;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 name="Google Shape;127;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 name="Shape 32"/>
        <p:cNvGrpSpPr/>
        <p:nvPr/>
      </p:nvGrpSpPr>
      <p:grpSpPr>
        <a:xfrm>
          <a:off x="0" y="0"/>
          <a:ext cx="0" cy="0"/>
          <a:chOff x="0" y="0"/>
          <a:chExt cx="0" cy="0"/>
        </a:xfrm>
      </p:grpSpPr>
      <p:sp>
        <p:nvSpPr>
          <p:cNvPr id="33" name="Google Shape;33;p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 name="Google Shape;34;p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5" name="Google Shape;35;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 name="Google Shape;40;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 name="Shape 44"/>
        <p:cNvGrpSpPr/>
        <p:nvPr/>
      </p:nvGrpSpPr>
      <p:grpSpPr>
        <a:xfrm>
          <a:off x="0" y="0"/>
          <a:ext cx="0" cy="0"/>
          <a:chOff x="0" y="0"/>
          <a:chExt cx="0" cy="0"/>
        </a:xfrm>
      </p:grpSpPr>
      <p:sp>
        <p:nvSpPr>
          <p:cNvPr id="45" name="Google Shape;45;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6" name="Google Shape;46;p7"/>
          <p:cNvSpPr/>
          <p:nvPr>
            <p:ph idx="2" type="pic"/>
          </p:nvPr>
        </p:nvSpPr>
        <p:spPr>
          <a:xfrm>
            <a:off x="1792288" y="612775"/>
            <a:ext cx="5486400" cy="4114800"/>
          </a:xfrm>
          <a:prstGeom prst="rect">
            <a:avLst/>
          </a:prstGeom>
          <a:noFill/>
          <a:ln>
            <a:noFill/>
          </a:ln>
        </p:spPr>
      </p:sp>
      <p:sp>
        <p:nvSpPr>
          <p:cNvPr id="47" name="Google Shape;47;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3" name="Google Shape;53;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4" name="Google Shape;54;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5" name="Google Shape;65;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6" name="Google Shape;66;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7" name="Google Shape;67;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8" name="Google Shape;68;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5" name="Google Shape;75;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 name="Shape 79"/>
        <p:cNvGrpSpPr/>
        <p:nvPr/>
      </p:nvGrpSpPr>
      <p:grpSpPr>
        <a:xfrm>
          <a:off x="0" y="0"/>
          <a:ext cx="0" cy="0"/>
          <a:chOff x="0" y="0"/>
          <a:chExt cx="0" cy="0"/>
        </a:xfrm>
      </p:grpSpPr>
      <p:sp>
        <p:nvSpPr>
          <p:cNvPr id="80" name="Google Shape;80;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15" name="Google Shape;15;p1"/>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Grade 4 -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J</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type="ctrTitle"/>
          </p:nvPr>
        </p:nvSpPr>
        <p:spPr>
          <a:xfrm>
            <a:off x="685800" y="2133600"/>
            <a:ext cx="7772400" cy="1905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Claim 1</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Smarter Balanced Sample Items</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Grade 4 - Target J</a:t>
            </a:r>
            <a:endParaRPr/>
          </a:p>
        </p:txBody>
      </p:sp>
      <p:sp>
        <p:nvSpPr>
          <p:cNvPr id="91" name="Google Shape;91;p13"/>
          <p:cNvSpPr txBox="1"/>
          <p:nvPr>
            <p:ph idx="1" type="subTitle"/>
          </p:nvPr>
        </p:nvSpPr>
        <p:spPr>
          <a:xfrm>
            <a:off x="1447800" y="4343400"/>
            <a:ext cx="6248400" cy="6096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Calibri"/>
                <a:ea typeface="Calibri"/>
                <a:cs typeface="Calibri"/>
                <a:sym typeface="Calibri"/>
              </a:rPr>
              <a:t>Represent and interpret data.</a:t>
            </a:r>
            <a:endParaRPr/>
          </a:p>
        </p:txBody>
      </p:sp>
      <p:sp>
        <p:nvSpPr>
          <p:cNvPr id="92" name="Google Shape;92;p13"/>
          <p:cNvSpPr txBox="1"/>
          <p:nvPr/>
        </p:nvSpPr>
        <p:spPr>
          <a:xfrm>
            <a:off x="519112"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3" name="Google Shape;93;p13"/>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4"/>
          <p:cNvSpPr/>
          <p:nvPr/>
        </p:nvSpPr>
        <p:spPr>
          <a:xfrm>
            <a:off x="688975" y="1219200"/>
            <a:ext cx="7997825" cy="2859087"/>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100" name="Google Shape;100;p14"/>
          <p:cNvPicPr preferRelativeResize="0"/>
          <p:nvPr/>
        </p:nvPicPr>
        <p:blipFill rotWithShape="1">
          <a:blip r:embed="rId3">
            <a:alphaModFix/>
          </a:blip>
          <a:srcRect b="0" l="0" r="0" t="0"/>
          <a:stretch/>
        </p:blipFill>
        <p:spPr>
          <a:xfrm>
            <a:off x="2400300" y="5141912"/>
            <a:ext cx="4572000" cy="1258887"/>
          </a:xfrm>
          <a:prstGeom prst="rect">
            <a:avLst/>
          </a:prstGeom>
          <a:noFill/>
          <a:ln>
            <a:noFill/>
          </a:ln>
        </p:spPr>
      </p:pic>
      <p:grpSp>
        <p:nvGrpSpPr>
          <p:cNvPr id="101" name="Google Shape;101;p14"/>
          <p:cNvGrpSpPr/>
          <p:nvPr/>
        </p:nvGrpSpPr>
        <p:grpSpPr>
          <a:xfrm>
            <a:off x="7259637" y="-30162"/>
            <a:ext cx="1939925" cy="1176337"/>
            <a:chOff x="7259637" y="-30162"/>
            <a:chExt cx="1939925" cy="1176337"/>
          </a:xfrm>
        </p:grpSpPr>
        <p:sp>
          <p:nvSpPr>
            <p:cNvPr id="102" name="Google Shape;102;p14"/>
            <p:cNvSpPr/>
            <p:nvPr/>
          </p:nvSpPr>
          <p:spPr>
            <a:xfrm>
              <a:off x="7259637" y="-30162"/>
              <a:ext cx="1939925" cy="1176337"/>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5"/>
          <p:cNvSpPr txBox="1"/>
          <p:nvPr/>
        </p:nvSpPr>
        <p:spPr>
          <a:xfrm>
            <a:off x="876300" y="1417637"/>
            <a:ext cx="78105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places all of the correct data points to complete the line plot with no incorrect or missing points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endParaRPr b="0" i="0" sz="1400" u="none" cap="none" strike="noStrike">
              <a:solidFill>
                <a:srgbClr val="000000"/>
              </a:solidFill>
              <a:latin typeface="Arial"/>
              <a:ea typeface="Arial"/>
              <a:cs typeface="Arial"/>
              <a:sym typeface="Arial"/>
            </a:endParaRPr>
          </a:p>
        </p:txBody>
      </p:sp>
      <p:pic>
        <p:nvPicPr>
          <p:cNvPr id="110" name="Google Shape;110;p15"/>
          <p:cNvPicPr preferRelativeResize="0"/>
          <p:nvPr/>
        </p:nvPicPr>
        <p:blipFill rotWithShape="1">
          <a:blip r:embed="rId3">
            <a:alphaModFix/>
          </a:blip>
          <a:srcRect b="0" l="0" r="0" t="0"/>
          <a:stretch/>
        </p:blipFill>
        <p:spPr>
          <a:xfrm>
            <a:off x="2252662" y="3160712"/>
            <a:ext cx="4876800" cy="1870075"/>
          </a:xfrm>
          <a:prstGeom prst="rect">
            <a:avLst/>
          </a:prstGeom>
          <a:noFill/>
          <a:ln>
            <a:noFill/>
          </a:ln>
        </p:spPr>
      </p:pic>
      <p:grpSp>
        <p:nvGrpSpPr>
          <p:cNvPr id="111" name="Google Shape;111;p15"/>
          <p:cNvGrpSpPr/>
          <p:nvPr/>
        </p:nvGrpSpPr>
        <p:grpSpPr>
          <a:xfrm>
            <a:off x="6345237" y="-30162"/>
            <a:ext cx="2865437" cy="1116012"/>
            <a:chOff x="6345237" y="-30162"/>
            <a:chExt cx="2865437" cy="1116012"/>
          </a:xfrm>
        </p:grpSpPr>
        <p:pic>
          <p:nvPicPr>
            <p:cNvPr id="112" name="Google Shape;112;p15"/>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113" name="Google Shape;113;p1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6"/>
          <p:cNvSpPr txBox="1"/>
          <p:nvPr/>
        </p:nvSpPr>
        <p:spPr>
          <a:xfrm>
            <a:off x="533400" y="1143000"/>
            <a:ext cx="8001000" cy="56943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A student measured how much rain fell each week. This line plot shows the amount of rain, in inches, that fell each week.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How much more rain, in inches, was there during the week with the greatest amount of rain than during the week with the least amount of rain? Enter your answer in the response box. </a:t>
            </a:r>
            <a:endParaRPr b="0" i="0" sz="1400" u="none" cap="none" strike="noStrike">
              <a:solidFill>
                <a:srgbClr val="000000"/>
              </a:solidFill>
              <a:latin typeface="Arial"/>
              <a:ea typeface="Arial"/>
              <a:cs typeface="Arial"/>
              <a:sym typeface="Arial"/>
            </a:endParaRPr>
          </a:p>
        </p:txBody>
      </p:sp>
      <p:pic>
        <p:nvPicPr>
          <p:cNvPr id="120" name="Google Shape;120;p16"/>
          <p:cNvPicPr preferRelativeResize="0"/>
          <p:nvPr/>
        </p:nvPicPr>
        <p:blipFill rotWithShape="1">
          <a:blip r:embed="rId3">
            <a:alphaModFix/>
          </a:blip>
          <a:srcRect b="0" l="0" r="0" t="0"/>
          <a:stretch/>
        </p:blipFill>
        <p:spPr>
          <a:xfrm>
            <a:off x="2362200" y="2667000"/>
            <a:ext cx="4216400" cy="2289175"/>
          </a:xfrm>
          <a:prstGeom prst="rect">
            <a:avLst/>
          </a:prstGeom>
          <a:noFill/>
          <a:ln>
            <a:noFill/>
          </a:ln>
        </p:spPr>
      </p:pic>
      <p:grpSp>
        <p:nvGrpSpPr>
          <p:cNvPr id="121" name="Google Shape;121;p16"/>
          <p:cNvGrpSpPr/>
          <p:nvPr/>
        </p:nvGrpSpPr>
        <p:grpSpPr>
          <a:xfrm>
            <a:off x="7259637" y="-30162"/>
            <a:ext cx="1939925" cy="1176337"/>
            <a:chOff x="7259637" y="-30162"/>
            <a:chExt cx="1939925" cy="1176337"/>
          </a:xfrm>
        </p:grpSpPr>
        <p:sp>
          <p:nvSpPr>
            <p:cNvPr id="122" name="Google Shape;122;p16"/>
            <p:cNvSpPr/>
            <p:nvPr/>
          </p:nvSpPr>
          <p:spPr>
            <a:xfrm>
              <a:off x="7259637" y="-30162"/>
              <a:ext cx="1939925" cy="1176337"/>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7"/>
          <p:cNvSpPr/>
          <p:nvPr/>
        </p:nvSpPr>
        <p:spPr>
          <a:xfrm>
            <a:off x="487362" y="1700212"/>
            <a:ext cx="7986712" cy="3395662"/>
          </a:xfrm>
          <a:prstGeom prst="rect">
            <a:avLst/>
          </a:prstGeom>
          <a:blipFill rotWithShape="1">
            <a:blip r:embed="rId3">
              <a:alphaModFix/>
            </a:blip>
            <a:stretch>
              <a:fillRect b="-547" l="-1549" r="-149" t="-1647"/>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grpSp>
        <p:nvGrpSpPr>
          <p:cNvPr id="130" name="Google Shape;130;p17"/>
          <p:cNvGrpSpPr/>
          <p:nvPr/>
        </p:nvGrpSpPr>
        <p:grpSpPr>
          <a:xfrm>
            <a:off x="6345237" y="-30162"/>
            <a:ext cx="2865437" cy="1116012"/>
            <a:chOff x="6345237" y="-30162"/>
            <a:chExt cx="2865437" cy="1116012"/>
          </a:xfrm>
        </p:grpSpPr>
        <p:pic>
          <p:nvPicPr>
            <p:cNvPr id="131" name="Google Shape;131;p17"/>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132" name="Google Shape;132;p1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