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y="68580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2F69921-4732-4C71-A7A9-E3B18B92BB41}">
  <a:tblStyle styleId="{52F69921-4732-4C71-A7A9-E3B18B92BB4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6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6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7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7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8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p8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9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9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10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" name="Google Shape;163;p10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11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4" name="Google Shape;174;p11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12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12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13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8" name="Google Shape;188;p13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14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14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5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15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3" name="Google Shape;203;p15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6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16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16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17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p17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8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18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8" name="Google Shape;228;p18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9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19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7" name="Google Shape;237;p19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0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20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20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p21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5" name="Google Shape;255;p21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22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4" name="Google Shape;264;p22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23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2" name="Google Shape;272;p23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24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" name="Google Shape;279;p24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5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p25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6" name="Google Shape;286;p25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6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p26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4" name="Google Shape;294;p26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7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p27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2" name="Google Shape;302;p27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8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8" name="Google Shape;308;p28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9" name="Google Shape;309;p28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9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p29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8" name="Google Shape;318;p29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0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p30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5" name="Google Shape;325;p30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1" name="Google Shape;331;p31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2" name="Google Shape;332;p31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9" name="Google Shape;339;p32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0" name="Google Shape;340;p32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6" name="Google Shape;346;p33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7" name="Google Shape;347;p33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5" name="Google Shape;355;p34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6" name="Google Shape;356;p34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5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3" name="Google Shape;363;p35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4" name="Google Shape;364;p35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9" name="Google Shape;49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46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Grade 4 -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Target 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3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17.png"/><Relationship Id="rId7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Relationship Id="rId4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png"/><Relationship Id="rId4" Type="http://schemas.openxmlformats.org/officeDocument/2006/relationships/image" Target="../media/image19.png"/><Relationship Id="rId5" Type="http://schemas.openxmlformats.org/officeDocument/2006/relationships/image" Target="../media/image3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png"/><Relationship Id="rId4" Type="http://schemas.openxmlformats.org/officeDocument/2006/relationships/image" Target="../media/image33.png"/><Relationship Id="rId5" Type="http://schemas.openxmlformats.org/officeDocument/2006/relationships/image" Target="../media/image2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2.png"/><Relationship Id="rId4" Type="http://schemas.openxmlformats.org/officeDocument/2006/relationships/image" Target="../media/image36.png"/><Relationship Id="rId5" Type="http://schemas.openxmlformats.org/officeDocument/2006/relationships/image" Target="../media/image3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1.png"/><Relationship Id="rId4" Type="http://schemas.openxmlformats.org/officeDocument/2006/relationships/image" Target="../media/image4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6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47700" y="1676400"/>
            <a:ext cx="77724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/>
              <a:t>Claim 1</a:t>
            </a:r>
            <a:br>
              <a:rPr b="1" lang="en-US"/>
            </a:br>
            <a:r>
              <a:rPr b="1" lang="en-US"/>
              <a:t>Smarter Balanced Sample Items</a:t>
            </a:r>
            <a:br>
              <a:rPr b="1" lang="en-US"/>
            </a:br>
            <a:r>
              <a:rPr b="1" lang="en-US"/>
              <a:t>Grade 4 - Target G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533400" y="3962400"/>
            <a:ext cx="81534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lang="en-US">
                <a:solidFill>
                  <a:srgbClr val="FF0000"/>
                </a:solidFill>
              </a:rPr>
              <a:t>Build fractions from unit fractions by applying and extending previous understandings of operations on whole numbers.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3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Questions courtesy of the Smarter Balanced Assessment Consortium Item Specifications – Version 3.0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/>
              <a:t>Example 1: </a:t>
            </a:r>
            <a:r>
              <a:rPr lang="en-US"/>
              <a:t>Enter the unknown number that makes the equation true.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/>
              <a:t>Example 2: </a:t>
            </a:r>
            <a:r>
              <a:rPr lang="en-US"/>
              <a:t>Enter the unknown number that makes the equation true.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b="1"/>
          </a:p>
        </p:txBody>
      </p:sp>
      <p:pic>
        <p:nvPicPr>
          <p:cNvPr id="102" name="Google Shape;10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2800" y="2895600"/>
            <a:ext cx="2065564" cy="109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55064" y="5486400"/>
            <a:ext cx="1988313" cy="1138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/>
          <p:nvPr/>
        </p:nvSpPr>
        <p:spPr>
          <a:xfrm>
            <a:off x="609600" y="1447800"/>
            <a:ext cx="78486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shows understanding of addition and subtraction of fractions by entering the correct sum or difference of two fractions with like denominators.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Answers: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55850" y="4419600"/>
            <a:ext cx="260350" cy="63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06650" y="5227638"/>
            <a:ext cx="260350" cy="639762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#2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/>
              <a:t>Example 1: </a:t>
            </a:r>
            <a:r>
              <a:rPr lang="en-US"/>
              <a:t>Enter the unknown number that makes the equation true.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/>
              <a:t>Example 2: </a:t>
            </a:r>
            <a:r>
              <a:rPr lang="en-US"/>
              <a:t>Enter the unknown number that makes the equation true.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b="1"/>
          </a:p>
        </p:txBody>
      </p:sp>
      <p:pic>
        <p:nvPicPr>
          <p:cNvPr id="120" name="Google Shape;12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6600" y="2895600"/>
            <a:ext cx="2390584" cy="1271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76600" y="5410200"/>
            <a:ext cx="2122329" cy="1076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/>
          <p:nvPr/>
        </p:nvSpPr>
        <p:spPr>
          <a:xfrm>
            <a:off x="647700" y="1600200"/>
            <a:ext cx="78486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shows understanding of addition and subtraction of fractions by entering the correct sum or difference of two fractions with like denominators.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03475" y="4572000"/>
            <a:ext cx="239713" cy="63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03475" y="5380038"/>
            <a:ext cx="239713" cy="639762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#2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/>
          <p:nvPr/>
        </p:nvSpPr>
        <p:spPr>
          <a:xfrm>
            <a:off x="685800" y="1219200"/>
            <a:ext cx="7772400" cy="117064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1452" l="-1643" r="-148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7" name="Google Shape;137;p18"/>
          <p:cNvGraphicFramePr/>
          <p:nvPr/>
        </p:nvGraphicFramePr>
        <p:xfrm>
          <a:off x="1524000" y="25146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{52F69921-4732-4C71-A7A9-E3B18B92BB41}</a:tableStyleId>
              </a:tblPr>
              <a:tblGrid>
                <a:gridCol w="2032000"/>
                <a:gridCol w="2032000"/>
                <a:gridCol w="2032000"/>
              </a:tblGrid>
              <a:tr h="536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8" name="Google Shape;138;p1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#3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/>
          <p:nvPr/>
        </p:nvSpPr>
        <p:spPr>
          <a:xfrm>
            <a:off x="647700" y="1600200"/>
            <a:ext cx="7848600" cy="2678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correctly identifies all three expressions as either equal or not equal to the given fraction.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Equal, Equal, Not Equal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#3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/>
          <p:nvPr/>
        </p:nvSpPr>
        <p:spPr>
          <a:xfrm>
            <a:off x="685800" y="1219200"/>
            <a:ext cx="7772400" cy="209640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643" r="-232" t="-261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#4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/>
          <p:nvPr/>
        </p:nvSpPr>
        <p:spPr>
          <a:xfrm>
            <a:off x="647700" y="1600200"/>
            <a:ext cx="7848600" cy="2246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correctly completes the equations provided.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2, 1, 4 and 4, 3, 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#4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/>
          <p:nvPr/>
        </p:nvSpPr>
        <p:spPr>
          <a:xfrm>
            <a:off x="685800" y="1219200"/>
            <a:ext cx="7772400" cy="435766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3072" l="-1644" r="0" t="-139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3000" y="3048000"/>
            <a:ext cx="3017838" cy="1052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00600" y="3025775"/>
            <a:ext cx="3017838" cy="1068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" y="4738688"/>
            <a:ext cx="3017838" cy="1052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800600" y="4705350"/>
            <a:ext cx="3017838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#5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3"/>
          <p:cNvSpPr/>
          <p:nvPr/>
        </p:nvSpPr>
        <p:spPr>
          <a:xfrm>
            <a:off x="647700" y="1600200"/>
            <a:ext cx="7848600" cy="2246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selects the correct visual representation of the decomposition of a fraction.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#5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#6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849" r="0" t="-174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"/>
          <p:cNvSpPr/>
          <p:nvPr/>
        </p:nvSpPr>
        <p:spPr>
          <a:xfrm>
            <a:off x="647700" y="1600200"/>
            <a:ext cx="7848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enters the correct fraction.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#6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5"/>
          <p:cNvSpPr txBox="1"/>
          <p:nvPr/>
        </p:nvSpPr>
        <p:spPr>
          <a:xfrm>
            <a:off x="2057400" y="2931090"/>
            <a:ext cx="377026" cy="6109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#7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6"/>
          <p:cNvSpPr txBox="1"/>
          <p:nvPr>
            <p:ph idx="1" type="body"/>
          </p:nvPr>
        </p:nvSpPr>
        <p:spPr>
          <a:xfrm>
            <a:off x="457200" y="1295400"/>
            <a:ext cx="8229600" cy="48307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76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7"/>
          <p:cNvSpPr/>
          <p:nvPr/>
        </p:nvSpPr>
        <p:spPr>
          <a:xfrm>
            <a:off x="647700" y="1600200"/>
            <a:ext cx="78486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enters the correct fraction.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6" name="Google Shape;20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93950" y="4498975"/>
            <a:ext cx="260350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93950" y="3657600"/>
            <a:ext cx="260350" cy="639763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#7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#8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8"/>
          <p:cNvSpPr txBox="1"/>
          <p:nvPr>
            <p:ph idx="1" type="body"/>
          </p:nvPr>
        </p:nvSpPr>
        <p:spPr>
          <a:xfrm>
            <a:off x="457200" y="1066800"/>
            <a:ext cx="8229600" cy="50593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78" r="-1106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9"/>
          <p:cNvSpPr/>
          <p:nvPr/>
        </p:nvSpPr>
        <p:spPr>
          <a:xfrm>
            <a:off x="647700" y="1600200"/>
            <a:ext cx="78486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enters the correct fraction.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98713" y="4540250"/>
            <a:ext cx="420687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98713" y="3703638"/>
            <a:ext cx="420687" cy="639762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#8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8494" y="1592225"/>
            <a:ext cx="3505200" cy="649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62400" y="2298913"/>
            <a:ext cx="4497389" cy="3416087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#9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0"/>
          <p:cNvSpPr txBox="1"/>
          <p:nvPr>
            <p:ph idx="1" type="body"/>
          </p:nvPr>
        </p:nvSpPr>
        <p:spPr>
          <a:xfrm>
            <a:off x="457200" y="1066800"/>
            <a:ext cx="3505200" cy="505936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-10478" l="-2606" r="-382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1"/>
          <p:cNvSpPr/>
          <p:nvPr/>
        </p:nvSpPr>
        <p:spPr>
          <a:xfrm>
            <a:off x="457200" y="1219200"/>
            <a:ext cx="8382000" cy="397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 A: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builds a model correctly represents a fraction addition or subtraction problem.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 B: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selects the correct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89113" y="2865438"/>
            <a:ext cx="420687" cy="63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89113" y="4572000"/>
            <a:ext cx="420687" cy="639763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#9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36680" y="1684762"/>
            <a:ext cx="3505200" cy="649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39360" y="2590801"/>
            <a:ext cx="4499840" cy="3316288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#10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2"/>
          <p:cNvSpPr txBox="1"/>
          <p:nvPr>
            <p:ph idx="1" type="body"/>
          </p:nvPr>
        </p:nvSpPr>
        <p:spPr>
          <a:xfrm>
            <a:off x="457200" y="1219200"/>
            <a:ext cx="3882160" cy="490696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-2351" r="-2820" t="-99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3"/>
          <p:cNvSpPr/>
          <p:nvPr/>
        </p:nvSpPr>
        <p:spPr>
          <a:xfrm>
            <a:off x="457200" y="1219200"/>
            <a:ext cx="8382000" cy="397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 A: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builds a model correctly represents a fraction addition or subtraction problem.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 B: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selects the correct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2600" y="2865438"/>
            <a:ext cx="260350" cy="63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2600" y="4583113"/>
            <a:ext cx="260350" cy="639762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#10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#11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4"/>
          <p:cNvSpPr txBox="1"/>
          <p:nvPr>
            <p:ph idx="1" type="body"/>
          </p:nvPr>
        </p:nvSpPr>
        <p:spPr>
          <a:xfrm>
            <a:off x="457200" y="1066800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77" r="-1034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pic>
        <p:nvPicPr>
          <p:cNvPr id="268" name="Google Shape;268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28800" y="3581399"/>
            <a:ext cx="5697972" cy="1877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5"/>
          <p:cNvSpPr/>
          <p:nvPr/>
        </p:nvSpPr>
        <p:spPr>
          <a:xfrm>
            <a:off x="457200" y="1219200"/>
            <a:ext cx="8382000" cy="203241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798" l="-1452" r="0" t="-270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#11 Answer</a:t>
            </a:r>
            <a:endParaRPr b="1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6"/>
          <p:cNvSpPr/>
          <p:nvPr/>
        </p:nvSpPr>
        <p:spPr>
          <a:xfrm>
            <a:off x="533400" y="1219200"/>
            <a:ext cx="8153400" cy="176073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568" r="0" t="-310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#12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7"/>
          <p:cNvSpPr/>
          <p:nvPr/>
        </p:nvSpPr>
        <p:spPr>
          <a:xfrm>
            <a:off x="609600" y="1600200"/>
            <a:ext cx="8191500" cy="2246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identifies the equivalent fraction or whole number which will make the equation true.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9" name="Google Shape;28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5000" y="3246438"/>
            <a:ext cx="381000" cy="639762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#12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#13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3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849" r="0" t="-174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sp>
        <p:nvSpPr>
          <p:cNvPr id="298" name="Google Shape;298;p38"/>
          <p:cNvSpPr/>
          <p:nvPr/>
        </p:nvSpPr>
        <p:spPr>
          <a:xfrm>
            <a:off x="4191000" y="3505200"/>
            <a:ext cx="457200" cy="4572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9"/>
          <p:cNvSpPr/>
          <p:nvPr/>
        </p:nvSpPr>
        <p:spPr>
          <a:xfrm>
            <a:off x="676275" y="1524000"/>
            <a:ext cx="7791450" cy="2678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identifies the equivalent fraction or whole number which will make the equation true.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3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#13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#14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40"/>
          <p:cNvSpPr txBox="1"/>
          <p:nvPr>
            <p:ph idx="1" type="body"/>
          </p:nvPr>
        </p:nvSpPr>
        <p:spPr>
          <a:xfrm>
            <a:off x="304801" y="913932"/>
            <a:ext cx="8229600" cy="50593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77" r="-1034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pic>
        <p:nvPicPr>
          <p:cNvPr id="313" name="Google Shape;313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6704" y="2017715"/>
            <a:ext cx="6124192" cy="2539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40"/>
          <p:cNvPicPr preferRelativeResize="0"/>
          <p:nvPr/>
        </p:nvPicPr>
        <p:blipFill rotWithShape="1">
          <a:blip r:embed="rId5">
            <a:alphaModFix/>
          </a:blip>
          <a:srcRect b="-1" l="0" r="0" t="27947"/>
          <a:stretch/>
        </p:blipFill>
        <p:spPr>
          <a:xfrm>
            <a:off x="1286704" y="4520852"/>
            <a:ext cx="6124192" cy="19196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1"/>
          <p:cNvSpPr/>
          <p:nvPr/>
        </p:nvSpPr>
        <p:spPr>
          <a:xfrm>
            <a:off x="676275" y="1524000"/>
            <a:ext cx="779145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 each) The student correctly identifies the expressions as Equal or Not Equal.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 Equal, Not Equal, Equal, Not Equal, Equal, Not Equal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4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#14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2"/>
          <p:cNvSpPr/>
          <p:nvPr/>
        </p:nvSpPr>
        <p:spPr>
          <a:xfrm>
            <a:off x="533400" y="1219200"/>
            <a:ext cx="8153400" cy="177234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568" r="0" t="-343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4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#15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3"/>
          <p:cNvSpPr/>
          <p:nvPr/>
        </p:nvSpPr>
        <p:spPr>
          <a:xfrm>
            <a:off x="609600" y="1600200"/>
            <a:ext cx="8191500" cy="2246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multiplies a fraction and a whole number and enters the correct product.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5" name="Google Shape;33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5475" y="3246438"/>
            <a:ext cx="401638" cy="639762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4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#15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4"/>
          <p:cNvSpPr/>
          <p:nvPr/>
        </p:nvSpPr>
        <p:spPr>
          <a:xfrm>
            <a:off x="533400" y="1219200"/>
            <a:ext cx="8153400" cy="203241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6000" l="-1568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4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#16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5"/>
          <p:cNvSpPr/>
          <p:nvPr/>
        </p:nvSpPr>
        <p:spPr>
          <a:xfrm>
            <a:off x="609600" y="1600200"/>
            <a:ext cx="81915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enters the correct product.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     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0" name="Google Shape;35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1675" y="2776538"/>
            <a:ext cx="400050" cy="63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57500" y="2776538"/>
            <a:ext cx="439738" cy="639762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4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#16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6"/>
          <p:cNvSpPr/>
          <p:nvPr/>
        </p:nvSpPr>
        <p:spPr>
          <a:xfrm>
            <a:off x="533400" y="1066800"/>
            <a:ext cx="4114800" cy="504849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807" l="-2367" r="-2959" t="-96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9" name="Google Shape;359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5975" y="2971800"/>
            <a:ext cx="4114800" cy="3176588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#17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7"/>
          <p:cNvSpPr/>
          <p:nvPr/>
        </p:nvSpPr>
        <p:spPr>
          <a:xfrm>
            <a:off x="457200" y="1219200"/>
            <a:ext cx="8382000" cy="397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 A: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correctly shades the model to represent the product.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 B: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student selects the correct product.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7" name="Google Shape;36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68475" y="2865438"/>
            <a:ext cx="441325" cy="63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98638" y="4572000"/>
            <a:ext cx="379412" cy="639763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4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#17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