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" name="Google Shape;166;p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4" name="Google Shape;174;p10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p1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3" name="Google Shape;193;p1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p1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4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1" name="Google Shape;211;p14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5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0" name="Google Shape;220;p15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6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8" name="Google Shape;228;p16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7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7" name="Google Shape;237;p17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8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18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9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5" name="Google Shape;255;p19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0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20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1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2" name="Google Shape;272;p21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2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0" name="Google Shape;280;p22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3:notes"/>
          <p:cNvSpPr txBox="1"/>
          <p:nvPr>
            <p:ph idx="1" type="body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9" name="Google Shape;289;p23:notes"/>
          <p:cNvSpPr/>
          <p:nvPr>
            <p:ph idx="2" type="sldImg"/>
          </p:nvPr>
        </p:nvSpPr>
        <p:spPr>
          <a:xfrm>
            <a:off x="1181100" y="696912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4 -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7.png"/><Relationship Id="rId6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16.png"/><Relationship Id="rId6" Type="http://schemas.openxmlformats.org/officeDocument/2006/relationships/image" Target="../media/image15.png"/><Relationship Id="rId7" Type="http://schemas.openxmlformats.org/officeDocument/2006/relationships/image" Target="../media/image25.png"/><Relationship Id="rId8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9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33.png"/><Relationship Id="rId5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22.png"/><Relationship Id="rId5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5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4.png"/><Relationship Id="rId5" Type="http://schemas.openxmlformats.org/officeDocument/2006/relationships/image" Target="../media/image3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Relationship Id="rId4" Type="http://schemas.openxmlformats.org/officeDocument/2006/relationships/image" Target="../media/image2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4.png"/><Relationship Id="rId4" Type="http://schemas.openxmlformats.org/officeDocument/2006/relationships/image" Target="../media/image37.png"/><Relationship Id="rId5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1.png"/><Relationship Id="rId4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Relationship Id="rId4" Type="http://schemas.openxmlformats.org/officeDocument/2006/relationships/image" Target="../media/image3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5.png"/><Relationship Id="rId4" Type="http://schemas.openxmlformats.org/officeDocument/2006/relationships/image" Target="../media/image4.png"/><Relationship Id="rId5" Type="http://schemas.openxmlformats.org/officeDocument/2006/relationships/image" Target="../media/image2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2.png"/><Relationship Id="rId4" Type="http://schemas.openxmlformats.org/officeDocument/2006/relationships/image" Target="../media/image24.png"/><Relationship Id="rId5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981200"/>
            <a:ext cx="77724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4 - Target F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762125" y="4343400"/>
            <a:ext cx="561975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Extend understanding of fraction equivalence and ordering.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0" name="Google Shape;100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" name="Google Shape;102;p14"/>
          <p:cNvSpPr txBox="1"/>
          <p:nvPr>
            <p:ph idx="4294967295" type="body"/>
          </p:nvPr>
        </p:nvSpPr>
        <p:spPr>
          <a:xfrm>
            <a:off x="323850" y="1085850"/>
            <a:ext cx="8362950" cy="504031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476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pic>
        <p:nvPicPr>
          <p:cNvPr id="103" name="Google Shape;103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0800" y="1295400"/>
            <a:ext cx="23368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33600" y="3429000"/>
            <a:ext cx="5062537" cy="298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/>
          <p:nvPr/>
        </p:nvSpPr>
        <p:spPr>
          <a:xfrm>
            <a:off x="876300" y="1417637"/>
            <a:ext cx="69723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identifies all of the fractions as equivalent or not equivalent.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Y, N,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" name="Google Shape;111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2" name="Google Shape;112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" name="Google Shape;113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/>
          <p:nvPr/>
        </p:nvSpPr>
        <p:spPr>
          <a:xfrm>
            <a:off x="2876550" y="2541587"/>
            <a:ext cx="3390900" cy="32559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6"/>
          <p:cNvSpPr txBox="1"/>
          <p:nvPr/>
        </p:nvSpPr>
        <p:spPr>
          <a:xfrm>
            <a:off x="647700" y="1371600"/>
            <a:ext cx="78486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True if the equation is true. Select False if the equation is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true.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1" name="Google Shape;121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2" name="Google Shape;122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 txBox="1"/>
          <p:nvPr/>
        </p:nvSpPr>
        <p:spPr>
          <a:xfrm>
            <a:off x="742950" y="1417637"/>
            <a:ext cx="76581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identifies all fraction equivalencies as True or False.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T, F, 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0" name="Google Shape;130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31" name="Google Shape;131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Google Shape;132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/>
          <p:nvPr/>
        </p:nvSpPr>
        <p:spPr>
          <a:xfrm>
            <a:off x="514350" y="1219200"/>
            <a:ext cx="826770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fraction of the whole is shaded in each model. Click in the chart to match each fraction to the model that shows an equivalent fraction.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1425" y="2408237"/>
            <a:ext cx="4578350" cy="3846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05200" y="2514600"/>
            <a:ext cx="731837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19600" y="2514600"/>
            <a:ext cx="731837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34000" y="2527300"/>
            <a:ext cx="731837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48400" y="2514600"/>
            <a:ext cx="731837" cy="733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" name="Google Shape;143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44" name="Google Shape;144;p1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9"/>
          <p:cNvSpPr txBox="1"/>
          <p:nvPr/>
        </p:nvSpPr>
        <p:spPr>
          <a:xfrm>
            <a:off x="742950" y="1417637"/>
            <a:ext cx="76581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makes all of the correct matches of equivalent fractions.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9800" y="3046412"/>
            <a:ext cx="3579812" cy="63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2" name="Google Shape;152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53" name="Google Shape;153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/>
          <p:nvPr/>
        </p:nvSpPr>
        <p:spPr>
          <a:xfrm>
            <a:off x="646112" y="1066800"/>
            <a:ext cx="7851775" cy="15605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548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" name="Google Shape;160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1" name="Google Shape;161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3" name="Google Shape;16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7700" y="1804987"/>
            <a:ext cx="1366837" cy="4906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1"/>
          <p:cNvSpPr txBox="1"/>
          <p:nvPr/>
        </p:nvSpPr>
        <p:spPr>
          <a:xfrm>
            <a:off x="723900" y="1417637"/>
            <a:ext cx="7696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all of the equivalent fractions.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D, 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9" name="Google Shape;169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0" name="Google Shape;170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" name="Google Shape;171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2"/>
          <p:cNvSpPr/>
          <p:nvPr/>
        </p:nvSpPr>
        <p:spPr>
          <a:xfrm>
            <a:off x="457200" y="1146175"/>
            <a:ext cx="8308975" cy="13049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5601" l="-1464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54362" y="2895600"/>
            <a:ext cx="2835275" cy="17748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9" name="Google Shape;179;p2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3"/>
          <p:cNvSpPr txBox="1"/>
          <p:nvPr/>
        </p:nvSpPr>
        <p:spPr>
          <a:xfrm>
            <a:off x="742950" y="1417637"/>
            <a:ext cx="76581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a fraction equivalent to the given fraction.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Scoring Note: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fraction given in the stem (     ) will not be accepted as a correct answer.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7400" y="3932237"/>
            <a:ext cx="239712" cy="63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91400" y="2667000"/>
            <a:ext cx="319087" cy="5381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8" name="Google Shape;188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9" name="Google Shape;189;p2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" name="Google Shape;190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/>
          <p:cNvSpPr/>
          <p:nvPr/>
        </p:nvSpPr>
        <p:spPr>
          <a:xfrm>
            <a:off x="688975" y="2114550"/>
            <a:ext cx="7693025" cy="7080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1202" l="-1659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6" name="Google Shape;196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7" name="Google Shape;197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5"/>
          <p:cNvSpPr txBox="1"/>
          <p:nvPr/>
        </p:nvSpPr>
        <p:spPr>
          <a:xfrm>
            <a:off x="762000" y="1676400"/>
            <a:ext cx="76581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a fraction equivalent to the given fraction.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Scoring Note: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fraction given in the stem (     ) will not be accepted as a correct answer.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Possible 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4" name="Google Shape;204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5" name="Google Shape;205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" name="Google Shape;206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7" name="Google Shape;207;p25"/>
          <p:cNvSpPr/>
          <p:nvPr/>
        </p:nvSpPr>
        <p:spPr>
          <a:xfrm>
            <a:off x="7296150" y="2925762"/>
            <a:ext cx="500062" cy="6096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5"/>
          <p:cNvSpPr txBox="1"/>
          <p:nvPr/>
        </p:nvSpPr>
        <p:spPr>
          <a:xfrm>
            <a:off x="3432175" y="4170362"/>
            <a:ext cx="371475" cy="61436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6"/>
          <p:cNvSpPr/>
          <p:nvPr/>
        </p:nvSpPr>
        <p:spPr>
          <a:xfrm>
            <a:off x="646112" y="927100"/>
            <a:ext cx="7851775" cy="67722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548" r="0" t="-80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4" name="Google Shape;214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15" name="Google Shape;215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" name="Google Shape;216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17" name="Google Shape;217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57412" y="1905000"/>
            <a:ext cx="4829175" cy="4046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23" name="Google Shape;223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4" name="Google Shape;224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5" name="Google Shape;225;p27"/>
          <p:cNvSpPr txBox="1"/>
          <p:nvPr>
            <p:ph idx="4294967295" type="body"/>
          </p:nvPr>
        </p:nvSpPr>
        <p:spPr>
          <a:xfrm>
            <a:off x="323850" y="1543050"/>
            <a:ext cx="8362950" cy="458311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478" r="-2290" t="-121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b="0" i="0" lang="en-US" sz="3200" u="none" cap="none" strike="noStrik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8"/>
          <p:cNvSpPr/>
          <p:nvPr/>
        </p:nvSpPr>
        <p:spPr>
          <a:xfrm>
            <a:off x="762000" y="1603375"/>
            <a:ext cx="7924800" cy="11271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535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00400" y="2698750"/>
            <a:ext cx="2743200" cy="26685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2" name="Google Shape;232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33" name="Google Shape;233;p2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4" name="Google Shape;234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9"/>
          <p:cNvSpPr txBox="1"/>
          <p:nvPr/>
        </p:nvSpPr>
        <p:spPr>
          <a:xfrm>
            <a:off x="609600" y="1828800"/>
            <a:ext cx="7900987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builds a model of an equivalent fraction.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7387" y="3505200"/>
            <a:ext cx="258762" cy="6397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1" name="Google Shape;241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42" name="Google Shape;242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3" name="Google Shape;243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0"/>
          <p:cNvSpPr txBox="1"/>
          <p:nvPr/>
        </p:nvSpPr>
        <p:spPr>
          <a:xfrm>
            <a:off x="647700" y="1066800"/>
            <a:ext cx="78486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True if the comparison is true. Select False if the comparison is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3825" y="2236787"/>
            <a:ext cx="3389312" cy="32559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0" name="Google Shape;250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51" name="Google Shape;251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2" name="Google Shape;252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1"/>
          <p:cNvSpPr txBox="1"/>
          <p:nvPr/>
        </p:nvSpPr>
        <p:spPr>
          <a:xfrm>
            <a:off x="723900" y="1417637"/>
            <a:ext cx="7696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identifies three fraction comparisons as either true or false.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F, F, T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8" name="Google Shape;258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59" name="Google Shape;259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0" name="Google Shape;260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2"/>
          <p:cNvSpPr txBox="1"/>
          <p:nvPr/>
        </p:nvSpPr>
        <p:spPr>
          <a:xfrm>
            <a:off x="647700" y="1066800"/>
            <a:ext cx="78486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the symbol (&lt;, &gt;, or = ) that correctly compares each pair of numbers.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6" name="Google Shape;266;p3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67" name="Google Shape;267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69" name="Google Shape;269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57337" y="2584450"/>
            <a:ext cx="6029325" cy="225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3"/>
          <p:cNvSpPr txBox="1"/>
          <p:nvPr/>
        </p:nvSpPr>
        <p:spPr>
          <a:xfrm>
            <a:off x="723900" y="1417637"/>
            <a:ext cx="76962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symbols.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=; &lt;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5" name="Google Shape;275;p3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76" name="Google Shape;276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7" name="Google Shape;277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00" y="2819400"/>
            <a:ext cx="5794375" cy="3733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3" name="Google Shape;283;p3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84" name="Google Shape;284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5" name="Google Shape;285;p3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86" name="Google Shape;286;p34"/>
          <p:cNvPicPr preferRelativeResize="0"/>
          <p:nvPr/>
        </p:nvPicPr>
        <p:blipFill rotWithShape="1">
          <a:blip r:embed="rId5">
            <a:alphaModFix/>
          </a:blip>
          <a:srcRect b="0" l="5857" r="0" t="0"/>
          <a:stretch/>
        </p:blipFill>
        <p:spPr>
          <a:xfrm>
            <a:off x="176212" y="990600"/>
            <a:ext cx="8869362" cy="1884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5"/>
          <p:cNvSpPr txBox="1"/>
          <p:nvPr/>
        </p:nvSpPr>
        <p:spPr>
          <a:xfrm>
            <a:off x="609600" y="1828800"/>
            <a:ext cx="7900987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 points) The student correctly shades the fraction models and chooses the correct comparison symbol (e.g., the left model shows    , the right model shows  and the symbol selected is &gt;).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Partial credit is possible for either shading the fraction models correctly, or for choosing the correct comparison symbol.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2" name="Google Shape;29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60887" y="3124200"/>
            <a:ext cx="323850" cy="54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10550" y="3124200"/>
            <a:ext cx="325437" cy="549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4" name="Google Shape;294;p3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95" name="Google Shape;295;p3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6" name="Google Shape;296;p3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