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A155023-3D39-452B-9C70-A0AC497CA76D}">
  <a:tblStyle styleId="{7A155023-3D39-452B-9C70-A0AC497CA76D}"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11" Type="http://schemas.openxmlformats.org/officeDocument/2006/relationships/slide" Target="slides/slide5.xml"/><Relationship Id="rId10" Type="http://schemas.openxmlformats.org/officeDocument/2006/relationships/slide" Target="slides/slide4.xml"/><Relationship Id="rId21" Type="http://schemas.openxmlformats.org/officeDocument/2006/relationships/slide" Target="slides/slide15.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1.xml"/><Relationship Id="rId19" Type="http://schemas.openxmlformats.org/officeDocument/2006/relationships/slide" Target="slides/slide13.xml"/><Relationship Id="rId6" Type="http://schemas.openxmlformats.org/officeDocument/2006/relationships/notesMaster" Target="notesMasters/notesMaster1.xml"/><Relationship Id="rId18" Type="http://schemas.openxmlformats.org/officeDocument/2006/relationships/slide" Target="slides/slide12.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4" name="Google Shape;4;n"/>
          <p:cNvSpPr txBox="1"/>
          <p:nvPr>
            <p:ph idx="10" type="dt"/>
          </p:nvPr>
        </p:nvSpPr>
        <p:spPr>
          <a:xfrm>
            <a:off x="3884612" y="0"/>
            <a:ext cx="2971800" cy="4572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n"/>
          <p:cNvSpPr txBox="1"/>
          <p:nvPr>
            <p:ph idx="11" type="ftr"/>
          </p:nvPr>
        </p:nvSpPr>
        <p:spPr>
          <a:xfrm>
            <a:off x="0" y="8685212"/>
            <a:ext cx="29718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86" name="Google Shape;86;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7" name="Google Shape;87;p1: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6" name="Google Shape;96;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05" name="Google Shape;105;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6" name="Google Shape;106;p3: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14" name="Google Shape;114;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5" name="Google Shape;115;p4: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24" name="Google Shape;124;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5" name="Google Shape;125;p5: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3" name="Google Shape;133;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3" name="Google Shape;143;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51" name="Google Shape;151;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2" name="Google Shape;152;p8: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61" name="Google Shape;161;p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2" name="Google Shape;162;p9: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0" name="Google Shape;170;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0" name="Google Shape;180;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8" name="Google Shape;188;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6" name="Google Shape;196;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4" name="Google Shape;204;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3" name="Google Shape;213;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 name="Shape 16"/>
        <p:cNvGrpSpPr/>
        <p:nvPr/>
      </p:nvGrpSpPr>
      <p:grpSpPr>
        <a:xfrm>
          <a:off x="0" y="0"/>
          <a:ext cx="0" cy="0"/>
          <a:chOff x="0" y="0"/>
          <a:chExt cx="0" cy="0"/>
        </a:xfrm>
      </p:grpSpPr>
      <p:sp>
        <p:nvSpPr>
          <p:cNvPr id="17" name="Google Shape;17;p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8" name="Google Shape;18;p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9" name="Google Shape;19;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1pPr>
            <a:lvl2pPr indent="0" lvl="1"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2pPr>
            <a:lvl3pPr indent="0" lvl="2"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3pPr>
            <a:lvl4pPr indent="0" lvl="3"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4pPr>
            <a:lvl5pPr indent="0" lvl="4"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5pPr>
            <a:lvl6pPr indent="0" lvl="5"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6pPr>
            <a:lvl7pPr indent="0" lvl="6"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7pPr>
            <a:lvl8pPr indent="0" lvl="7"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8pPr>
            <a:lvl9pPr indent="0" lvl="8"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 name="Shape 22"/>
        <p:cNvGrpSpPr/>
        <p:nvPr/>
      </p:nvGrpSpPr>
      <p:grpSpPr>
        <a:xfrm>
          <a:off x="0" y="0"/>
          <a:ext cx="0" cy="0"/>
          <a:chOff x="0" y="0"/>
          <a:chExt cx="0" cy="0"/>
        </a:xfrm>
      </p:grpSpPr>
      <p:sp>
        <p:nvSpPr>
          <p:cNvPr id="23" name="Google Shape;23;p3"/>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1pPr>
            <a:lvl2pPr indent="0" lvl="1"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2pPr>
            <a:lvl3pPr indent="0" lvl="2"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3pPr>
            <a:lvl4pPr indent="0" lvl="3"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4pPr>
            <a:lvl5pPr indent="0" lvl="4"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5pPr>
            <a:lvl6pPr indent="0" lvl="5"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6pPr>
            <a:lvl7pPr indent="0" lvl="6"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7pPr>
            <a:lvl8pPr indent="0" lvl="7"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8pPr>
            <a:lvl9pPr indent="0" lvl="8"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1pPr>
            <a:lvl2pPr indent="0" lvl="1"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2pPr>
            <a:lvl3pPr indent="0" lvl="2"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3pPr>
            <a:lvl4pPr indent="0" lvl="3"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4pPr>
            <a:lvl5pPr indent="0" lvl="4"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5pPr>
            <a:lvl6pPr indent="0" lvl="5"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6pPr>
            <a:lvl7pPr indent="0" lvl="6"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7pPr>
            <a:lvl8pPr indent="0" lvl="7"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8pPr>
            <a:lvl9pPr indent="0" lvl="8"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31" name="Shape 31"/>
        <p:cNvGrpSpPr/>
        <p:nvPr/>
      </p:nvGrpSpPr>
      <p:grpSpPr>
        <a:xfrm>
          <a:off x="0" y="0"/>
          <a:ext cx="0" cy="0"/>
          <a:chOff x="0" y="0"/>
          <a:chExt cx="0" cy="0"/>
        </a:xfrm>
      </p:grpSpPr>
      <p:sp>
        <p:nvSpPr>
          <p:cNvPr id="32" name="Google Shape;32;p5"/>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3" name="Google Shape;33;p5"/>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34" name="Google Shape;34;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1pPr>
            <a:lvl2pPr indent="0" lvl="1"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2pPr>
            <a:lvl3pPr indent="0" lvl="2"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3pPr>
            <a:lvl4pPr indent="0" lvl="3"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4pPr>
            <a:lvl5pPr indent="0" lvl="4"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5pPr>
            <a:lvl6pPr indent="0" lvl="5"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6pPr>
            <a:lvl7pPr indent="0" lvl="6"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7pPr>
            <a:lvl8pPr indent="0" lvl="7"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8pPr>
            <a:lvl9pPr indent="0" lvl="8"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37" name="Shape 37"/>
        <p:cNvGrpSpPr/>
        <p:nvPr/>
      </p:nvGrpSpPr>
      <p:grpSpPr>
        <a:xfrm>
          <a:off x="0" y="0"/>
          <a:ext cx="0" cy="0"/>
          <a:chOff x="0" y="0"/>
          <a:chExt cx="0" cy="0"/>
        </a:xfrm>
      </p:grpSpPr>
      <p:sp>
        <p:nvSpPr>
          <p:cNvPr id="38" name="Google Shape;38;p6"/>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9" name="Google Shape;39;p6"/>
          <p:cNvSpPr txBox="1"/>
          <p:nvPr>
            <p:ph idx="1" type="body"/>
          </p:nvPr>
        </p:nvSpPr>
        <p:spPr>
          <a:xfrm rot="5400000">
            <a:off x="2309019" y="-251619"/>
            <a:ext cx="4525962" cy="82296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40" name="Google Shape;40;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1pPr>
            <a:lvl2pPr indent="0" lvl="1"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2pPr>
            <a:lvl3pPr indent="0" lvl="2"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3pPr>
            <a:lvl4pPr indent="0" lvl="3"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4pPr>
            <a:lvl5pPr indent="0" lvl="4"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5pPr>
            <a:lvl6pPr indent="0" lvl="5"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6pPr>
            <a:lvl7pPr indent="0" lvl="6"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7pPr>
            <a:lvl8pPr indent="0" lvl="7"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8pPr>
            <a:lvl9pPr indent="0" lvl="8"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43" name="Shape 43"/>
        <p:cNvGrpSpPr/>
        <p:nvPr/>
      </p:nvGrpSpPr>
      <p:grpSpPr>
        <a:xfrm>
          <a:off x="0" y="0"/>
          <a:ext cx="0" cy="0"/>
          <a:chOff x="0" y="0"/>
          <a:chExt cx="0" cy="0"/>
        </a:xfrm>
      </p:grpSpPr>
      <p:sp>
        <p:nvSpPr>
          <p:cNvPr id="44" name="Google Shape;44;p7"/>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b="1" sz="20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5" name="Google Shape;45;p7"/>
          <p:cNvSpPr/>
          <p:nvPr>
            <p:ph idx="2" type="pic"/>
          </p:nvPr>
        </p:nvSpPr>
        <p:spPr>
          <a:xfrm>
            <a:off x="1792288" y="612775"/>
            <a:ext cx="5486400" cy="4114800"/>
          </a:xfrm>
          <a:prstGeom prst="rect">
            <a:avLst/>
          </a:prstGeom>
          <a:noFill/>
          <a:ln>
            <a:noFill/>
          </a:ln>
        </p:spPr>
      </p:sp>
      <p:sp>
        <p:nvSpPr>
          <p:cNvPr id="46" name="Google Shape;46;p7"/>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47" name="Google Shape;47;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1pPr>
            <a:lvl2pPr indent="0" lvl="1"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2pPr>
            <a:lvl3pPr indent="0" lvl="2"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3pPr>
            <a:lvl4pPr indent="0" lvl="3"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4pPr>
            <a:lvl5pPr indent="0" lvl="4"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5pPr>
            <a:lvl6pPr indent="0" lvl="5"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6pPr>
            <a:lvl7pPr indent="0" lvl="6"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7pPr>
            <a:lvl8pPr indent="0" lvl="7"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8pPr>
            <a:lvl9pPr indent="0" lvl="8"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0" name="Shape 50"/>
        <p:cNvGrpSpPr/>
        <p:nvPr/>
      </p:nvGrpSpPr>
      <p:grpSpPr>
        <a:xfrm>
          <a:off x="0" y="0"/>
          <a:ext cx="0" cy="0"/>
          <a:chOff x="0" y="0"/>
          <a:chExt cx="0" cy="0"/>
        </a:xfrm>
      </p:grpSpPr>
      <p:sp>
        <p:nvSpPr>
          <p:cNvPr id="51" name="Google Shape;51;p8"/>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b="1" sz="20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52" name="Google Shape;52;p8"/>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3" name="Google Shape;53;p8"/>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4" name="Google Shape;54;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1pPr>
            <a:lvl2pPr indent="0" lvl="1"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2pPr>
            <a:lvl3pPr indent="0" lvl="2"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3pPr>
            <a:lvl4pPr indent="0" lvl="3"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4pPr>
            <a:lvl5pPr indent="0" lvl="4"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5pPr>
            <a:lvl6pPr indent="0" lvl="5"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6pPr>
            <a:lvl7pPr indent="0" lvl="6"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7pPr>
            <a:lvl8pPr indent="0" lvl="7"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8pPr>
            <a:lvl9pPr indent="0" lvl="8"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7" name="Shape 57"/>
        <p:cNvGrpSpPr/>
        <p:nvPr/>
      </p:nvGrpSpPr>
      <p:grpSpPr>
        <a:xfrm>
          <a:off x="0" y="0"/>
          <a:ext cx="0" cy="0"/>
          <a:chOff x="0" y="0"/>
          <a:chExt cx="0" cy="0"/>
        </a:xfrm>
      </p:grpSpPr>
      <p:sp>
        <p:nvSpPr>
          <p:cNvPr id="58" name="Google Shape;58;p9"/>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59" name="Google Shape;59;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1pPr>
            <a:lvl2pPr indent="0" lvl="1"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2pPr>
            <a:lvl3pPr indent="0" lvl="2"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3pPr>
            <a:lvl4pPr indent="0" lvl="3"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4pPr>
            <a:lvl5pPr indent="0" lvl="4"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5pPr>
            <a:lvl6pPr indent="0" lvl="5"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6pPr>
            <a:lvl7pPr indent="0" lvl="6"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7pPr>
            <a:lvl8pPr indent="0" lvl="7"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8pPr>
            <a:lvl9pPr indent="0" lvl="8"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2" name="Shape 62"/>
        <p:cNvGrpSpPr/>
        <p:nvPr/>
      </p:nvGrpSpPr>
      <p:grpSpPr>
        <a:xfrm>
          <a:off x="0" y="0"/>
          <a:ext cx="0" cy="0"/>
          <a:chOff x="0" y="0"/>
          <a:chExt cx="0" cy="0"/>
        </a:xfrm>
      </p:grpSpPr>
      <p:sp>
        <p:nvSpPr>
          <p:cNvPr id="63" name="Google Shape;63;p10"/>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64" name="Google Shape;64;p10"/>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65" name="Google Shape;65;p10"/>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66" name="Google Shape;66;p10"/>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67" name="Google Shape;67;p10"/>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68" name="Google Shape;68;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1pPr>
            <a:lvl2pPr indent="0" lvl="1"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2pPr>
            <a:lvl3pPr indent="0" lvl="2"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3pPr>
            <a:lvl4pPr indent="0" lvl="3"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4pPr>
            <a:lvl5pPr indent="0" lvl="4"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5pPr>
            <a:lvl6pPr indent="0" lvl="5"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6pPr>
            <a:lvl7pPr indent="0" lvl="6"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7pPr>
            <a:lvl8pPr indent="0" lvl="7"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8pPr>
            <a:lvl9pPr indent="0" lvl="8"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71" name="Shape 71"/>
        <p:cNvGrpSpPr/>
        <p:nvPr/>
      </p:nvGrpSpPr>
      <p:grpSpPr>
        <a:xfrm>
          <a:off x="0" y="0"/>
          <a:ext cx="0" cy="0"/>
          <a:chOff x="0" y="0"/>
          <a:chExt cx="0" cy="0"/>
        </a:xfrm>
      </p:grpSpPr>
      <p:sp>
        <p:nvSpPr>
          <p:cNvPr id="72" name="Google Shape;72;p1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73" name="Google Shape;73;p11"/>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74" name="Google Shape;74;p11"/>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75" name="Google Shape;75;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1pPr>
            <a:lvl2pPr indent="0" lvl="1"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2pPr>
            <a:lvl3pPr indent="0" lvl="2"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3pPr>
            <a:lvl4pPr indent="0" lvl="3"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4pPr>
            <a:lvl5pPr indent="0" lvl="4"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5pPr>
            <a:lvl6pPr indent="0" lvl="5"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6pPr>
            <a:lvl7pPr indent="0" lvl="6"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7pPr>
            <a:lvl8pPr indent="0" lvl="7"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8pPr>
            <a:lvl9pPr indent="0" lvl="8"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8" name="Shape 78"/>
        <p:cNvGrpSpPr/>
        <p:nvPr/>
      </p:nvGrpSpPr>
      <p:grpSpPr>
        <a:xfrm>
          <a:off x="0" y="0"/>
          <a:ext cx="0" cy="0"/>
          <a:chOff x="0" y="0"/>
          <a:chExt cx="0" cy="0"/>
        </a:xfrm>
      </p:grpSpPr>
      <p:sp>
        <p:nvSpPr>
          <p:cNvPr id="79" name="Google Shape;79;p12"/>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b="1" sz="4000" cap="none"/>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80" name="Google Shape;80;p12"/>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81" name="Google Shape;81;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1pPr>
            <a:lvl2pPr indent="0" lvl="1"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2pPr>
            <a:lvl3pPr indent="0" lvl="2"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3pPr>
            <a:lvl4pPr indent="0" lvl="3"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4pPr>
            <a:lvl5pPr indent="0" lvl="4"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5pPr>
            <a:lvl6pPr indent="0" lvl="5"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6pPr>
            <a:lvl7pPr indent="0" lvl="6"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7pPr>
            <a:lvl8pPr indent="0" lvl="7"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8pPr>
            <a:lvl9pPr indent="0" lvl="8"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Arial"/>
                <a:ea typeface="Arial"/>
                <a:cs typeface="Arial"/>
                <a:sym typeface="Arial"/>
              </a:defRPr>
            </a:lvl1pPr>
            <a:lvl2pPr lvl="1"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Arial"/>
                <a:ea typeface="Arial"/>
                <a:cs typeface="Arial"/>
                <a:sym typeface="Arial"/>
              </a:defRPr>
            </a:lvl2pPr>
            <a:lvl3pPr lvl="2"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Arial"/>
                <a:ea typeface="Arial"/>
                <a:cs typeface="Arial"/>
                <a:sym typeface="Arial"/>
              </a:defRPr>
            </a:lvl3pPr>
            <a:lvl4pPr lvl="3"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Arial"/>
                <a:ea typeface="Arial"/>
                <a:cs typeface="Arial"/>
                <a:sym typeface="Arial"/>
              </a:defRPr>
            </a:lvl4pPr>
            <a:lvl5pPr lvl="4"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Arial"/>
                <a:ea typeface="Arial"/>
                <a:cs typeface="Arial"/>
                <a:sym typeface="Arial"/>
              </a:defRPr>
            </a:lvl5pPr>
            <a:lvl6pPr lvl="5"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Arial"/>
                <a:ea typeface="Arial"/>
                <a:cs typeface="Arial"/>
                <a:sym typeface="Arial"/>
              </a:defRPr>
            </a:lvl6pPr>
            <a:lvl7pPr lvl="6"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Arial"/>
                <a:ea typeface="Arial"/>
                <a:cs typeface="Arial"/>
                <a:sym typeface="Arial"/>
              </a:defRPr>
            </a:lvl7pPr>
            <a:lvl8pPr lvl="7"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Arial"/>
                <a:ea typeface="Arial"/>
                <a:cs typeface="Arial"/>
                <a:sym typeface="Arial"/>
              </a:defRPr>
            </a:lvl8pPr>
            <a:lvl9pPr lvl="8"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Arial"/>
                <a:ea typeface="Arial"/>
                <a:cs typeface="Arial"/>
                <a:sym typeface="Arial"/>
              </a:defRPr>
            </a:lvl9pPr>
          </a:lstStyle>
          <a:p/>
        </p:txBody>
      </p:sp>
      <p:sp>
        <p:nvSpPr>
          <p:cNvPr id="11" name="Google Shape;11;p1"/>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2" name="Google Shape;12;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98989"/>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3" name="Google Shape;13;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4" name="Google Shape;14;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1pPr>
            <a:lvl2pPr indent="0" lvl="1"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2pPr>
            <a:lvl3pPr indent="0" lvl="2"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3pPr>
            <a:lvl4pPr indent="0" lvl="3"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4pPr>
            <a:lvl5pPr indent="0" lvl="4"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5pPr>
            <a:lvl6pPr indent="0" lvl="5"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6pPr>
            <a:lvl7pPr indent="0" lvl="6"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7pPr>
            <a:lvl8pPr indent="0" lvl="7"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8pPr>
            <a:lvl9pPr indent="0" lvl="8"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sz="1400">
              <a:solidFill>
                <a:srgbClr val="000000"/>
              </a:solidFill>
            </a:endParaRPr>
          </a:p>
        </p:txBody>
      </p:sp>
      <p:sp>
        <p:nvSpPr>
          <p:cNvPr id="15" name="Google Shape;15;p1"/>
          <p:cNvSpPr/>
          <p:nvPr/>
        </p:nvSpPr>
        <p:spPr>
          <a:xfrm>
            <a:off x="0" y="0"/>
            <a:ext cx="5048700" cy="8286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0000"/>
              </a:buClr>
              <a:buSzPts val="2400"/>
              <a:buFont typeface="Arial"/>
              <a:buNone/>
            </a:pPr>
            <a:r>
              <a:rPr b="1" i="0" lang="en-US" sz="2400" u="none" cap="none" strike="noStrike">
                <a:solidFill>
                  <a:srgbClr val="FF0000"/>
                </a:solidFill>
                <a:latin typeface="Arial"/>
                <a:ea typeface="Arial"/>
                <a:cs typeface="Arial"/>
                <a:sym typeface="Arial"/>
              </a:rPr>
              <a:t>Grade 4 - Claim 1</a:t>
            </a:r>
            <a:r>
              <a:rPr lang="en-US"/>
              <a:t> </a:t>
            </a:r>
            <a:r>
              <a:rPr b="1" i="0" lang="en-US" sz="2400" u="none" cap="none" strike="noStrike">
                <a:solidFill>
                  <a:srgbClr val="FF0000"/>
                </a:solidFill>
                <a:latin typeface="Arial"/>
                <a:ea typeface="Arial"/>
                <a:cs typeface="Arial"/>
                <a:sym typeface="Arial"/>
              </a:rPr>
              <a:t>Target C</a:t>
            </a:r>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www.ccssmathactivities.com/" TargetMode="Externa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4.png"/><Relationship Id="rId4" Type="http://schemas.openxmlformats.org/officeDocument/2006/relationships/image" Target="../media/image9.png"/><Relationship Id="rId5"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3"/>
          <p:cNvSpPr txBox="1"/>
          <p:nvPr>
            <p:ph type="ctrTitle"/>
          </p:nvPr>
        </p:nvSpPr>
        <p:spPr>
          <a:xfrm>
            <a:off x="685800" y="2130425"/>
            <a:ext cx="7772400" cy="1470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400"/>
              <a:buFont typeface="Arial"/>
              <a:buNone/>
            </a:pPr>
            <a:r>
              <a:rPr b="1" i="0" lang="en-US" sz="4400" u="none">
                <a:solidFill>
                  <a:schemeClr val="dk1"/>
                </a:solidFill>
                <a:latin typeface="Arial"/>
                <a:ea typeface="Arial"/>
                <a:cs typeface="Arial"/>
                <a:sym typeface="Arial"/>
              </a:rPr>
              <a:t>Claim 1</a:t>
            </a:r>
            <a:br>
              <a:rPr b="1" i="0" lang="en-US" sz="4400" u="none">
                <a:solidFill>
                  <a:schemeClr val="dk1"/>
                </a:solidFill>
                <a:latin typeface="Arial"/>
                <a:ea typeface="Arial"/>
                <a:cs typeface="Arial"/>
                <a:sym typeface="Arial"/>
              </a:rPr>
            </a:br>
            <a:r>
              <a:rPr b="1" i="0" lang="en-US" sz="4400" u="none">
                <a:solidFill>
                  <a:schemeClr val="dk1"/>
                </a:solidFill>
                <a:latin typeface="Arial"/>
                <a:ea typeface="Arial"/>
                <a:cs typeface="Arial"/>
                <a:sym typeface="Arial"/>
              </a:rPr>
              <a:t>Smarter Balanced Sample Items</a:t>
            </a:r>
            <a:br>
              <a:rPr b="1" i="0" lang="en-US" sz="4400" u="none">
                <a:solidFill>
                  <a:schemeClr val="dk1"/>
                </a:solidFill>
                <a:latin typeface="Arial"/>
                <a:ea typeface="Arial"/>
                <a:cs typeface="Arial"/>
                <a:sym typeface="Arial"/>
              </a:rPr>
            </a:br>
            <a:r>
              <a:rPr b="1" i="0" lang="en-US" sz="4400" u="none">
                <a:solidFill>
                  <a:schemeClr val="dk1"/>
                </a:solidFill>
                <a:latin typeface="Arial"/>
                <a:ea typeface="Arial"/>
                <a:cs typeface="Arial"/>
                <a:sym typeface="Arial"/>
              </a:rPr>
              <a:t>Grade 4 - Target C</a:t>
            </a:r>
            <a:endParaRPr/>
          </a:p>
        </p:txBody>
      </p:sp>
      <p:sp>
        <p:nvSpPr>
          <p:cNvPr id="90" name="Google Shape;90;p1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rgbClr val="FF0000"/>
              </a:buClr>
              <a:buSzPts val="3200"/>
              <a:buNone/>
            </a:pPr>
            <a:r>
              <a:rPr b="1" i="0" lang="en-US" sz="3200" u="none">
                <a:solidFill>
                  <a:srgbClr val="FF0000"/>
                </a:solidFill>
                <a:latin typeface="Arial"/>
                <a:ea typeface="Arial"/>
                <a:cs typeface="Arial"/>
                <a:sym typeface="Arial"/>
              </a:rPr>
              <a:t>Generate and analyze patterns.</a:t>
            </a:r>
            <a:endParaRPr/>
          </a:p>
        </p:txBody>
      </p:sp>
      <p:sp>
        <p:nvSpPr>
          <p:cNvPr id="91" name="Google Shape;91;p13"/>
          <p:cNvSpPr txBox="1"/>
          <p:nvPr/>
        </p:nvSpPr>
        <p:spPr>
          <a:xfrm>
            <a:off x="469900" y="5959475"/>
            <a:ext cx="8202612" cy="78422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500"/>
              <a:buFont typeface="Arial"/>
              <a:buNone/>
            </a:pPr>
            <a:r>
              <a:rPr b="0" i="0" lang="en-US" sz="1500" u="none" cap="none" strike="noStrike">
                <a:solidFill>
                  <a:schemeClr val="dk1"/>
                </a:solidFill>
                <a:latin typeface="Arial"/>
                <a:ea typeface="Arial"/>
                <a:cs typeface="Arial"/>
                <a:sym typeface="Arial"/>
              </a:rPr>
              <a:t>Questions courtesy of the Smarter Balanced Assessment Consortium Item Specifications – Version 3.0</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500"/>
              <a:buFont typeface="Arial"/>
              <a:buNone/>
            </a:pPr>
            <a:r>
              <a:rPr b="0" i="0" lang="en-US" sz="1500" u="none" cap="none" strike="noStrike">
                <a:solidFill>
                  <a:schemeClr val="dk1"/>
                </a:solidFill>
                <a:latin typeface="Arial"/>
                <a:ea typeface="Arial"/>
                <a:cs typeface="Arial"/>
                <a:sym typeface="Arial"/>
              </a:rPr>
              <a:t>Slideshow organized by SMc Curriculum – </a:t>
            </a:r>
            <a:r>
              <a:rPr b="0" i="0" lang="en-US" sz="1500" u="sng" cap="none" strike="noStrike">
                <a:solidFill>
                  <a:schemeClr val="hlink"/>
                </a:solidFill>
                <a:latin typeface="Arial"/>
                <a:ea typeface="Arial"/>
                <a:cs typeface="Arial"/>
                <a:sym typeface="Arial"/>
                <a:hlinkClick r:id="rId3"/>
              </a:rPr>
              <a:t>www.ccssmathactivities.com</a:t>
            </a:r>
            <a:endParaRPr b="0" i="0" sz="15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Arial"/>
              <a:ea typeface="Arial"/>
              <a:cs typeface="Arial"/>
              <a:sym typeface="Arial"/>
            </a:endParaRPr>
          </a:p>
        </p:txBody>
      </p:sp>
      <p:pic>
        <p:nvPicPr>
          <p:cNvPr descr="Smc logo1" id="92" name="Google Shape;92;p13"/>
          <p:cNvPicPr preferRelativeResize="0"/>
          <p:nvPr/>
        </p:nvPicPr>
        <p:blipFill rotWithShape="1">
          <a:blip r:embed="rId4">
            <a:alphaModFix/>
          </a:blip>
          <a:srcRect b="0" l="0" r="0" t="0"/>
          <a:stretch/>
        </p:blipFill>
        <p:spPr>
          <a:xfrm>
            <a:off x="2298700" y="114300"/>
            <a:ext cx="4318000" cy="1463675"/>
          </a:xfrm>
          <a:prstGeom prst="rect">
            <a:avLst/>
          </a:prstGeom>
          <a:noFill/>
          <a:ln>
            <a:noFill/>
          </a:ln>
        </p:spPr>
      </p:pic>
      <p:sp>
        <p:nvSpPr>
          <p:cNvPr id="93" name="Google Shape;93;p13"/>
          <p:cNvSpPr/>
          <p:nvPr/>
        </p:nvSpPr>
        <p:spPr>
          <a:xfrm>
            <a:off x="76200" y="38100"/>
            <a:ext cx="2286000" cy="838200"/>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4"/>
          <p:cNvSpPr txBox="1"/>
          <p:nvPr/>
        </p:nvSpPr>
        <p:spPr>
          <a:xfrm>
            <a:off x="762000" y="1295400"/>
            <a:ext cx="7772400" cy="1384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rgbClr val="000000"/>
                </a:solidFill>
                <a:latin typeface="Arial"/>
                <a:ea typeface="Arial"/>
                <a:cs typeface="Arial"/>
                <a:sym typeface="Arial"/>
              </a:rPr>
              <a:t>A pattern is generated using this rule: Start with the number 7 as the first term and add 5. Enter numbers into the boxes to complete the table.</a:t>
            </a:r>
            <a:endParaRPr b="0" i="0" sz="1400" u="none" cap="none" strike="noStrike">
              <a:solidFill>
                <a:srgbClr val="000000"/>
              </a:solidFill>
              <a:latin typeface="Arial"/>
              <a:ea typeface="Arial"/>
              <a:cs typeface="Arial"/>
              <a:sym typeface="Arial"/>
            </a:endParaRPr>
          </a:p>
        </p:txBody>
      </p:sp>
      <p:graphicFrame>
        <p:nvGraphicFramePr>
          <p:cNvPr id="99" name="Google Shape;99;p14"/>
          <p:cNvGraphicFramePr/>
          <p:nvPr/>
        </p:nvGraphicFramePr>
        <p:xfrm>
          <a:off x="2743200" y="2895600"/>
          <a:ext cx="3000000" cy="3000000"/>
        </p:xfrm>
        <a:graphic>
          <a:graphicData uri="http://schemas.openxmlformats.org/drawingml/2006/table">
            <a:tbl>
              <a:tblPr>
                <a:noFill/>
                <a:tableStyleId>{7A155023-3D39-452B-9C70-A0AC497CA76D}</a:tableStyleId>
              </a:tblPr>
              <a:tblGrid>
                <a:gridCol w="1463675"/>
                <a:gridCol w="1462075"/>
              </a:tblGrid>
              <a:tr h="457200">
                <a:tc>
                  <a:txBody>
                    <a:bodyPr/>
                    <a:lstStyle/>
                    <a:p>
                      <a:pPr indent="0" lvl="0" marL="0" marR="0" rtl="0" algn="ctr">
                        <a:lnSpc>
                          <a:spcPct val="100000"/>
                        </a:lnSpc>
                        <a:spcBef>
                          <a:spcPts val="0"/>
                        </a:spcBef>
                        <a:spcAft>
                          <a:spcPts val="0"/>
                        </a:spcAft>
                        <a:buClr>
                          <a:schemeClr val="dk1"/>
                        </a:buClr>
                        <a:buSzPts val="2400"/>
                        <a:buFont typeface="Arial"/>
                        <a:buNone/>
                      </a:pPr>
                      <a:r>
                        <a:rPr b="1" i="0" lang="en-US" sz="2400" u="none" cap="none" strike="noStrike">
                          <a:solidFill>
                            <a:schemeClr val="dk1"/>
                          </a:solidFill>
                          <a:latin typeface="Arial"/>
                          <a:ea typeface="Arial"/>
                          <a:cs typeface="Arial"/>
                          <a:sym typeface="Arial"/>
                        </a:rPr>
                        <a:t>Term</a:t>
                      </a:r>
                      <a:endParaRPr sz="1400" u="none" cap="none" strike="noStrike"/>
                    </a:p>
                  </a:txBody>
                  <a:tcPr marT="45725" marB="45725" marR="91425" marL="914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400"/>
                        <a:buFont typeface="Arial"/>
                        <a:buNone/>
                      </a:pPr>
                      <a:r>
                        <a:rPr b="1" i="0" lang="en-US" sz="2400" u="none" cap="none" strike="noStrike">
                          <a:solidFill>
                            <a:schemeClr val="dk1"/>
                          </a:solidFill>
                          <a:latin typeface="Arial"/>
                          <a:ea typeface="Arial"/>
                          <a:cs typeface="Arial"/>
                          <a:sym typeface="Arial"/>
                        </a:rPr>
                        <a:t>Number</a:t>
                      </a:r>
                      <a:endParaRPr sz="1400" u="none" cap="none" strike="noStrike"/>
                    </a:p>
                  </a:txBody>
                  <a:tcPr marT="45725" marB="45725" marR="91425" marL="914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57200">
                <a:tc>
                  <a:txBody>
                    <a:bodyPr/>
                    <a:lstStyle/>
                    <a:p>
                      <a:pPr indent="0" lvl="0" marL="0" marR="0" rtl="0" algn="ctr">
                        <a:lnSpc>
                          <a:spcPct val="100000"/>
                        </a:lnSpc>
                        <a:spcBef>
                          <a:spcPts val="0"/>
                        </a:spcBef>
                        <a:spcAft>
                          <a:spcPts val="0"/>
                        </a:spcAft>
                        <a:buClr>
                          <a:schemeClr val="dk1"/>
                        </a:buClr>
                        <a:buSzPts val="2400"/>
                        <a:buFont typeface="Arial"/>
                        <a:buNone/>
                      </a:pPr>
                      <a:r>
                        <a:rPr b="0" i="0" lang="en-US" sz="2400" u="none" cap="none" strike="noStrike">
                          <a:solidFill>
                            <a:schemeClr val="dk1"/>
                          </a:solidFill>
                          <a:latin typeface="Arial"/>
                          <a:ea typeface="Arial"/>
                          <a:cs typeface="Arial"/>
                          <a:sym typeface="Arial"/>
                        </a:rPr>
                        <a:t>First</a:t>
                      </a:r>
                      <a:endParaRPr sz="1400" u="none" cap="none" strike="noStrike"/>
                    </a:p>
                  </a:txBody>
                  <a:tcPr marT="45725" marB="45725" marR="91425" marL="914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400"/>
                        <a:buFont typeface="Arial"/>
                        <a:buNone/>
                      </a:pPr>
                      <a:r>
                        <a:rPr b="0" i="0" lang="en-US" sz="2400" u="none" cap="none" strike="noStrike">
                          <a:solidFill>
                            <a:schemeClr val="dk1"/>
                          </a:solidFill>
                          <a:latin typeface="Arial"/>
                          <a:ea typeface="Arial"/>
                          <a:cs typeface="Arial"/>
                          <a:sym typeface="Arial"/>
                        </a:rPr>
                        <a:t>7</a:t>
                      </a:r>
                      <a:endParaRPr sz="1400" u="none" cap="none" strike="noStrike"/>
                    </a:p>
                  </a:txBody>
                  <a:tcPr marT="45725" marB="45725" marR="91425" marL="914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57200">
                <a:tc>
                  <a:txBody>
                    <a:bodyPr/>
                    <a:lstStyle/>
                    <a:p>
                      <a:pPr indent="0" lvl="0" marL="0" marR="0" rtl="0" algn="ctr">
                        <a:lnSpc>
                          <a:spcPct val="100000"/>
                        </a:lnSpc>
                        <a:spcBef>
                          <a:spcPts val="0"/>
                        </a:spcBef>
                        <a:spcAft>
                          <a:spcPts val="0"/>
                        </a:spcAft>
                        <a:buClr>
                          <a:schemeClr val="dk1"/>
                        </a:buClr>
                        <a:buSzPts val="2400"/>
                        <a:buFont typeface="Arial"/>
                        <a:buNone/>
                      </a:pPr>
                      <a:r>
                        <a:rPr b="0" i="0" lang="en-US" sz="2400" u="none" cap="none" strike="noStrike">
                          <a:solidFill>
                            <a:schemeClr val="dk1"/>
                          </a:solidFill>
                          <a:latin typeface="Arial"/>
                          <a:ea typeface="Arial"/>
                          <a:cs typeface="Arial"/>
                          <a:sym typeface="Arial"/>
                        </a:rPr>
                        <a:t>Second</a:t>
                      </a:r>
                      <a:endParaRPr sz="1400" u="none" cap="none" strike="noStrike"/>
                    </a:p>
                  </a:txBody>
                  <a:tcPr marT="45725" marB="45725" marR="91425" marL="914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Arial"/>
                        <a:ea typeface="Arial"/>
                        <a:cs typeface="Arial"/>
                        <a:sym typeface="Arial"/>
                      </a:endParaRPr>
                    </a:p>
                  </a:txBody>
                  <a:tcPr marT="45725" marB="45725" marR="91425" marL="914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57200">
                <a:tc>
                  <a:txBody>
                    <a:bodyPr/>
                    <a:lstStyle/>
                    <a:p>
                      <a:pPr indent="0" lvl="0" marL="0" marR="0" rtl="0" algn="ctr">
                        <a:lnSpc>
                          <a:spcPct val="100000"/>
                        </a:lnSpc>
                        <a:spcBef>
                          <a:spcPts val="0"/>
                        </a:spcBef>
                        <a:spcAft>
                          <a:spcPts val="0"/>
                        </a:spcAft>
                        <a:buClr>
                          <a:schemeClr val="dk1"/>
                        </a:buClr>
                        <a:buSzPts val="2400"/>
                        <a:buFont typeface="Arial"/>
                        <a:buNone/>
                      </a:pPr>
                      <a:r>
                        <a:rPr b="0" i="0" lang="en-US" sz="2400" u="none" cap="none" strike="noStrike">
                          <a:solidFill>
                            <a:schemeClr val="dk1"/>
                          </a:solidFill>
                          <a:latin typeface="Arial"/>
                          <a:ea typeface="Arial"/>
                          <a:cs typeface="Arial"/>
                          <a:sym typeface="Arial"/>
                        </a:rPr>
                        <a:t>Third</a:t>
                      </a:r>
                      <a:endParaRPr sz="1400" u="none" cap="none" strike="noStrike"/>
                    </a:p>
                  </a:txBody>
                  <a:tcPr marT="45725" marB="45725" marR="91425" marL="914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Arial"/>
                        <a:ea typeface="Arial"/>
                        <a:cs typeface="Arial"/>
                        <a:sym typeface="Arial"/>
                      </a:endParaRPr>
                    </a:p>
                  </a:txBody>
                  <a:tcPr marT="45725" marB="45725" marR="91425" marL="914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57200">
                <a:tc>
                  <a:txBody>
                    <a:bodyPr/>
                    <a:lstStyle/>
                    <a:p>
                      <a:pPr indent="0" lvl="0" marL="0" marR="0" rtl="0" algn="ctr">
                        <a:lnSpc>
                          <a:spcPct val="100000"/>
                        </a:lnSpc>
                        <a:spcBef>
                          <a:spcPts val="0"/>
                        </a:spcBef>
                        <a:spcAft>
                          <a:spcPts val="0"/>
                        </a:spcAft>
                        <a:buClr>
                          <a:schemeClr val="dk1"/>
                        </a:buClr>
                        <a:buSzPts val="2400"/>
                        <a:buFont typeface="Arial"/>
                        <a:buNone/>
                      </a:pPr>
                      <a:r>
                        <a:rPr b="0" i="0" lang="en-US" sz="2400" u="none" cap="none" strike="noStrike">
                          <a:solidFill>
                            <a:schemeClr val="dk1"/>
                          </a:solidFill>
                          <a:latin typeface="Arial"/>
                          <a:ea typeface="Arial"/>
                          <a:cs typeface="Arial"/>
                          <a:sym typeface="Arial"/>
                        </a:rPr>
                        <a:t>Fourth</a:t>
                      </a:r>
                      <a:endParaRPr sz="1400" u="none" cap="none" strike="noStrike"/>
                    </a:p>
                  </a:txBody>
                  <a:tcPr marT="45725" marB="45725" marR="91425" marL="914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Arial"/>
                        <a:ea typeface="Arial"/>
                        <a:cs typeface="Arial"/>
                        <a:sym typeface="Arial"/>
                      </a:endParaRPr>
                    </a:p>
                  </a:txBody>
                  <a:tcPr marT="45725" marB="45725" marR="91425" marL="914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57200">
                <a:tc>
                  <a:txBody>
                    <a:bodyPr/>
                    <a:lstStyle/>
                    <a:p>
                      <a:pPr indent="0" lvl="0" marL="0" marR="0" rtl="0" algn="ctr">
                        <a:lnSpc>
                          <a:spcPct val="100000"/>
                        </a:lnSpc>
                        <a:spcBef>
                          <a:spcPts val="0"/>
                        </a:spcBef>
                        <a:spcAft>
                          <a:spcPts val="0"/>
                        </a:spcAft>
                        <a:buClr>
                          <a:schemeClr val="dk1"/>
                        </a:buClr>
                        <a:buSzPts val="2400"/>
                        <a:buFont typeface="Arial"/>
                        <a:buNone/>
                      </a:pPr>
                      <a:r>
                        <a:rPr b="0" i="0" lang="en-US" sz="2400" u="none" cap="none" strike="noStrike">
                          <a:solidFill>
                            <a:schemeClr val="dk1"/>
                          </a:solidFill>
                          <a:latin typeface="Arial"/>
                          <a:ea typeface="Arial"/>
                          <a:cs typeface="Arial"/>
                          <a:sym typeface="Arial"/>
                        </a:rPr>
                        <a:t>Fifth</a:t>
                      </a:r>
                      <a:endParaRPr sz="1400" u="none" cap="none" strike="noStrike"/>
                    </a:p>
                  </a:txBody>
                  <a:tcPr marT="45725" marB="45725" marR="91425" marL="914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Arial"/>
                        <a:ea typeface="Arial"/>
                        <a:cs typeface="Arial"/>
                        <a:sym typeface="Arial"/>
                      </a:endParaRPr>
                    </a:p>
                  </a:txBody>
                  <a:tcPr marT="45725" marB="45725" marR="91425" marL="914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grpSp>
        <p:nvGrpSpPr>
          <p:cNvPr id="100" name="Google Shape;100;p14"/>
          <p:cNvGrpSpPr/>
          <p:nvPr/>
        </p:nvGrpSpPr>
        <p:grpSpPr>
          <a:xfrm>
            <a:off x="7259637" y="-30162"/>
            <a:ext cx="1939925" cy="1176337"/>
            <a:chOff x="7259637" y="-30162"/>
            <a:chExt cx="1939925" cy="1176337"/>
          </a:xfrm>
        </p:grpSpPr>
        <p:pic>
          <p:nvPicPr>
            <p:cNvPr id="101" name="Google Shape;101;p14"/>
            <p:cNvPicPr preferRelativeResize="0"/>
            <p:nvPr/>
          </p:nvPicPr>
          <p:blipFill rotWithShape="1">
            <a:blip r:embed="rId3">
              <a:alphaModFix/>
            </a:blip>
            <a:srcRect b="0" l="0" r="0" t="0"/>
            <a:stretch/>
          </p:blipFill>
          <p:spPr>
            <a:xfrm>
              <a:off x="7259637" y="-30162"/>
              <a:ext cx="1939925" cy="1176337"/>
            </a:xfrm>
            <a:prstGeom prst="rect">
              <a:avLst/>
            </a:prstGeom>
            <a:noFill/>
            <a:ln>
              <a:noFill/>
            </a:ln>
          </p:spPr>
        </p:pic>
        <p:sp>
          <p:nvSpPr>
            <p:cNvPr id="102" name="Google Shape;102;p14"/>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Arial"/>
                <a:buNone/>
              </a:pPr>
              <a:r>
                <a:rPr b="1" i="0" lang="en-US" sz="4000" u="none" cap="none" strike="noStrike">
                  <a:solidFill>
                    <a:srgbClr val="FFFFFF"/>
                  </a:solidFill>
                  <a:latin typeface="Arial"/>
                  <a:ea typeface="Arial"/>
                  <a:cs typeface="Arial"/>
                  <a:sym typeface="Arial"/>
                </a:rPr>
                <a:t>#1</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5"/>
          <p:cNvSpPr txBox="1"/>
          <p:nvPr/>
        </p:nvSpPr>
        <p:spPr>
          <a:xfrm>
            <a:off x="876300" y="1524000"/>
            <a:ext cx="7391400" cy="22463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Arial"/>
              <a:buNone/>
            </a:pPr>
            <a:r>
              <a:rPr b="1" i="0" lang="en-US" sz="2800" u="none" cap="none" strike="noStrike">
                <a:solidFill>
                  <a:schemeClr val="dk1"/>
                </a:solidFill>
                <a:latin typeface="Arial"/>
                <a:ea typeface="Arial"/>
                <a:cs typeface="Arial"/>
                <a:sym typeface="Arial"/>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(1 point) The student enters the correct numbers.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1" i="0" lang="en-US" sz="2800" u="none" cap="none" strike="noStrike">
                <a:solidFill>
                  <a:schemeClr val="dk1"/>
                </a:solidFill>
                <a:latin typeface="Arial"/>
                <a:ea typeface="Arial"/>
                <a:cs typeface="Arial"/>
                <a:sym typeface="Arial"/>
              </a:rPr>
              <a:t>Answer: </a:t>
            </a:r>
            <a:r>
              <a:rPr b="0" i="0" lang="en-US" sz="2800" u="none" cap="none" strike="noStrike">
                <a:solidFill>
                  <a:schemeClr val="dk1"/>
                </a:solidFill>
                <a:latin typeface="Arial"/>
                <a:ea typeface="Arial"/>
                <a:cs typeface="Arial"/>
                <a:sym typeface="Arial"/>
              </a:rPr>
              <a:t>12, 17, 22, 27</a:t>
            </a:r>
            <a:endParaRPr b="0" i="0" sz="1400" u="none" cap="none" strike="noStrike">
              <a:solidFill>
                <a:srgbClr val="000000"/>
              </a:solidFill>
              <a:latin typeface="Arial"/>
              <a:ea typeface="Arial"/>
              <a:cs typeface="Arial"/>
              <a:sym typeface="Arial"/>
            </a:endParaRPr>
          </a:p>
        </p:txBody>
      </p:sp>
      <p:grpSp>
        <p:nvGrpSpPr>
          <p:cNvPr id="109" name="Google Shape;109;p15"/>
          <p:cNvGrpSpPr/>
          <p:nvPr/>
        </p:nvGrpSpPr>
        <p:grpSpPr>
          <a:xfrm>
            <a:off x="6345237" y="-30162"/>
            <a:ext cx="2865437" cy="1116012"/>
            <a:chOff x="6345237" y="-30162"/>
            <a:chExt cx="2865437" cy="1116012"/>
          </a:xfrm>
        </p:grpSpPr>
        <p:pic>
          <p:nvPicPr>
            <p:cNvPr id="110" name="Google Shape;110;p15"/>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111" name="Google Shape;111;p15"/>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Arial"/>
                <a:buNone/>
              </a:pPr>
              <a:r>
                <a:rPr b="1" i="0" lang="en-US" sz="3600" u="none" cap="none" strike="noStrike">
                  <a:solidFill>
                    <a:srgbClr val="FFFFFF"/>
                  </a:solidFill>
                  <a:latin typeface="Arial"/>
                  <a:ea typeface="Arial"/>
                  <a:cs typeface="Arial"/>
                  <a:sym typeface="Arial"/>
                </a:rPr>
                <a:t>#1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16"/>
          <p:cNvSpPr txBox="1"/>
          <p:nvPr/>
        </p:nvSpPr>
        <p:spPr>
          <a:xfrm>
            <a:off x="533400" y="1371600"/>
            <a:ext cx="8077200" cy="1384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rgbClr val="000000"/>
                </a:solidFill>
                <a:latin typeface="Arial"/>
                <a:ea typeface="Arial"/>
                <a:cs typeface="Arial"/>
                <a:sym typeface="Arial"/>
              </a:rPr>
              <a:t>A shape pattern is generated by repeating the pattern of “Star, Circle, Circle.” Click in the table to show the first six terms of the pattern, starting with Star. 	</a:t>
            </a:r>
            <a:endParaRPr b="0" i="0" sz="1400" u="none" cap="none" strike="noStrike">
              <a:solidFill>
                <a:srgbClr val="000000"/>
              </a:solidFill>
              <a:latin typeface="Arial"/>
              <a:ea typeface="Arial"/>
              <a:cs typeface="Arial"/>
              <a:sym typeface="Arial"/>
            </a:endParaRPr>
          </a:p>
        </p:txBody>
      </p:sp>
      <p:graphicFrame>
        <p:nvGraphicFramePr>
          <p:cNvPr id="118" name="Google Shape;118;p16"/>
          <p:cNvGraphicFramePr/>
          <p:nvPr/>
        </p:nvGraphicFramePr>
        <p:xfrm>
          <a:off x="2286000" y="2971800"/>
          <a:ext cx="3000000" cy="3000000"/>
        </p:xfrm>
        <a:graphic>
          <a:graphicData uri="http://schemas.openxmlformats.org/drawingml/2006/table">
            <a:tbl>
              <a:tblPr>
                <a:noFill/>
                <a:tableStyleId>{7A155023-3D39-452B-9C70-A0AC497CA76D}</a:tableStyleId>
              </a:tblPr>
              <a:tblGrid>
                <a:gridCol w="2378075"/>
                <a:gridCol w="1004875"/>
                <a:gridCol w="1006475"/>
              </a:tblGrid>
              <a:tr h="457200">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Arial"/>
                        <a:ea typeface="Arial"/>
                        <a:cs typeface="Arial"/>
                        <a:sym typeface="Arial"/>
                      </a:endParaRPr>
                    </a:p>
                  </a:txBody>
                  <a:tcPr marT="45725" marB="45725" marR="91450" marL="91450" anchor="ctr">
                    <a:lnR cap="flat" cmpd="sng" w="12700">
                      <a:solidFill>
                        <a:schemeClr val="dk1"/>
                      </a:solidFill>
                      <a:prstDash val="solid"/>
                      <a:round/>
                      <a:headEnd len="sm" w="sm" type="none"/>
                      <a:tailEnd len="sm" w="sm" type="none"/>
                    </a:lnR>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400"/>
                        <a:buFont typeface="Arial"/>
                        <a:buNone/>
                      </a:pPr>
                      <a:r>
                        <a:rPr b="1" i="0" lang="en-US" sz="2400" u="none" cap="none" strike="noStrike">
                          <a:solidFill>
                            <a:schemeClr val="dk1"/>
                          </a:solidFill>
                          <a:latin typeface="Arial"/>
                          <a:ea typeface="Arial"/>
                          <a:cs typeface="Arial"/>
                          <a:sym typeface="Arial"/>
                        </a:rPr>
                        <a:t>Star</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400"/>
                        <a:buFont typeface="Arial"/>
                        <a:buNone/>
                      </a:pPr>
                      <a:r>
                        <a:rPr b="1" i="0" lang="en-US" sz="2400" u="none" cap="none" strike="noStrike">
                          <a:solidFill>
                            <a:schemeClr val="dk1"/>
                          </a:solidFill>
                          <a:latin typeface="Arial"/>
                          <a:ea typeface="Arial"/>
                          <a:cs typeface="Arial"/>
                          <a:sym typeface="Arial"/>
                        </a:rPr>
                        <a:t>Circle</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57200">
                <a:tc>
                  <a:txBody>
                    <a:bodyPr/>
                    <a:lstStyle/>
                    <a:p>
                      <a:pPr indent="0" lvl="0" marL="0" marR="0" rtl="0" algn="ctr">
                        <a:lnSpc>
                          <a:spcPct val="100000"/>
                        </a:lnSpc>
                        <a:spcBef>
                          <a:spcPts val="0"/>
                        </a:spcBef>
                        <a:spcAft>
                          <a:spcPts val="0"/>
                        </a:spcAft>
                        <a:buClr>
                          <a:schemeClr val="dk1"/>
                        </a:buClr>
                        <a:buSzPts val="2400"/>
                        <a:buFont typeface="Arial"/>
                        <a:buNone/>
                      </a:pPr>
                      <a:r>
                        <a:rPr b="0" i="0" lang="en-US" sz="2400" u="none" cap="none" strike="noStrike">
                          <a:solidFill>
                            <a:schemeClr val="dk1"/>
                          </a:solidFill>
                          <a:latin typeface="Arial"/>
                          <a:ea typeface="Arial"/>
                          <a:cs typeface="Arial"/>
                          <a:sym typeface="Arial"/>
                        </a:rPr>
                        <a:t>First Term</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57200">
                <a:tc>
                  <a:txBody>
                    <a:bodyPr/>
                    <a:lstStyle/>
                    <a:p>
                      <a:pPr indent="0" lvl="0" marL="0" marR="0" rtl="0" algn="ctr">
                        <a:lnSpc>
                          <a:spcPct val="100000"/>
                        </a:lnSpc>
                        <a:spcBef>
                          <a:spcPts val="0"/>
                        </a:spcBef>
                        <a:spcAft>
                          <a:spcPts val="0"/>
                        </a:spcAft>
                        <a:buClr>
                          <a:schemeClr val="dk1"/>
                        </a:buClr>
                        <a:buSzPts val="2400"/>
                        <a:buFont typeface="Arial"/>
                        <a:buNone/>
                      </a:pPr>
                      <a:r>
                        <a:rPr b="0" i="0" lang="en-US" sz="2400" u="none" cap="none" strike="noStrike">
                          <a:solidFill>
                            <a:schemeClr val="dk1"/>
                          </a:solidFill>
                          <a:latin typeface="Arial"/>
                          <a:ea typeface="Arial"/>
                          <a:cs typeface="Arial"/>
                          <a:sym typeface="Arial"/>
                        </a:rPr>
                        <a:t>Second Term</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57200">
                <a:tc>
                  <a:txBody>
                    <a:bodyPr/>
                    <a:lstStyle/>
                    <a:p>
                      <a:pPr indent="0" lvl="0" marL="0" marR="0" rtl="0" algn="ctr">
                        <a:lnSpc>
                          <a:spcPct val="100000"/>
                        </a:lnSpc>
                        <a:spcBef>
                          <a:spcPts val="0"/>
                        </a:spcBef>
                        <a:spcAft>
                          <a:spcPts val="0"/>
                        </a:spcAft>
                        <a:buClr>
                          <a:schemeClr val="dk1"/>
                        </a:buClr>
                        <a:buSzPts val="2400"/>
                        <a:buFont typeface="Arial"/>
                        <a:buNone/>
                      </a:pPr>
                      <a:r>
                        <a:rPr b="0" i="0" lang="en-US" sz="2400" u="none" cap="none" strike="noStrike">
                          <a:solidFill>
                            <a:schemeClr val="dk1"/>
                          </a:solidFill>
                          <a:latin typeface="Arial"/>
                          <a:ea typeface="Arial"/>
                          <a:cs typeface="Arial"/>
                          <a:sym typeface="Arial"/>
                        </a:rPr>
                        <a:t>Third Term</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57200">
                <a:tc>
                  <a:txBody>
                    <a:bodyPr/>
                    <a:lstStyle/>
                    <a:p>
                      <a:pPr indent="0" lvl="0" marL="0" marR="0" rtl="0" algn="ctr">
                        <a:lnSpc>
                          <a:spcPct val="100000"/>
                        </a:lnSpc>
                        <a:spcBef>
                          <a:spcPts val="0"/>
                        </a:spcBef>
                        <a:spcAft>
                          <a:spcPts val="0"/>
                        </a:spcAft>
                        <a:buClr>
                          <a:schemeClr val="dk1"/>
                        </a:buClr>
                        <a:buSzPts val="2400"/>
                        <a:buFont typeface="Arial"/>
                        <a:buNone/>
                      </a:pPr>
                      <a:r>
                        <a:rPr b="0" i="0" lang="en-US" sz="2400" u="none" cap="none" strike="noStrike">
                          <a:solidFill>
                            <a:schemeClr val="dk1"/>
                          </a:solidFill>
                          <a:latin typeface="Arial"/>
                          <a:ea typeface="Arial"/>
                          <a:cs typeface="Arial"/>
                          <a:sym typeface="Arial"/>
                        </a:rPr>
                        <a:t>Fourth Term</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57200">
                <a:tc>
                  <a:txBody>
                    <a:bodyPr/>
                    <a:lstStyle/>
                    <a:p>
                      <a:pPr indent="0" lvl="0" marL="0" marR="0" rtl="0" algn="ctr">
                        <a:lnSpc>
                          <a:spcPct val="100000"/>
                        </a:lnSpc>
                        <a:spcBef>
                          <a:spcPts val="0"/>
                        </a:spcBef>
                        <a:spcAft>
                          <a:spcPts val="0"/>
                        </a:spcAft>
                        <a:buClr>
                          <a:schemeClr val="dk1"/>
                        </a:buClr>
                        <a:buSzPts val="2400"/>
                        <a:buFont typeface="Arial"/>
                        <a:buNone/>
                      </a:pPr>
                      <a:r>
                        <a:rPr b="0" i="0" lang="en-US" sz="2400" u="none" cap="none" strike="noStrike">
                          <a:solidFill>
                            <a:schemeClr val="dk1"/>
                          </a:solidFill>
                          <a:latin typeface="Arial"/>
                          <a:ea typeface="Arial"/>
                          <a:cs typeface="Arial"/>
                          <a:sym typeface="Arial"/>
                        </a:rPr>
                        <a:t>Fifth Term</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57200">
                <a:tc>
                  <a:txBody>
                    <a:bodyPr/>
                    <a:lstStyle/>
                    <a:p>
                      <a:pPr indent="0" lvl="0" marL="0" marR="0" rtl="0" algn="ctr">
                        <a:lnSpc>
                          <a:spcPct val="100000"/>
                        </a:lnSpc>
                        <a:spcBef>
                          <a:spcPts val="0"/>
                        </a:spcBef>
                        <a:spcAft>
                          <a:spcPts val="0"/>
                        </a:spcAft>
                        <a:buClr>
                          <a:schemeClr val="dk1"/>
                        </a:buClr>
                        <a:buSzPts val="2400"/>
                        <a:buFont typeface="Arial"/>
                        <a:buNone/>
                      </a:pPr>
                      <a:r>
                        <a:rPr b="0" i="0" lang="en-US" sz="2400" u="none" cap="none" strike="noStrike">
                          <a:solidFill>
                            <a:schemeClr val="dk1"/>
                          </a:solidFill>
                          <a:latin typeface="Arial"/>
                          <a:ea typeface="Arial"/>
                          <a:cs typeface="Arial"/>
                          <a:sym typeface="Arial"/>
                        </a:rPr>
                        <a:t>Sixth Term</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grpSp>
        <p:nvGrpSpPr>
          <p:cNvPr id="119" name="Google Shape;119;p16"/>
          <p:cNvGrpSpPr/>
          <p:nvPr/>
        </p:nvGrpSpPr>
        <p:grpSpPr>
          <a:xfrm>
            <a:off x="7259637" y="-30162"/>
            <a:ext cx="1939925" cy="1176337"/>
            <a:chOff x="7259637" y="-30162"/>
            <a:chExt cx="1939925" cy="1176337"/>
          </a:xfrm>
        </p:grpSpPr>
        <p:pic>
          <p:nvPicPr>
            <p:cNvPr id="120" name="Google Shape;120;p16"/>
            <p:cNvPicPr preferRelativeResize="0"/>
            <p:nvPr/>
          </p:nvPicPr>
          <p:blipFill rotWithShape="1">
            <a:blip r:embed="rId3">
              <a:alphaModFix/>
            </a:blip>
            <a:srcRect b="0" l="0" r="0" t="0"/>
            <a:stretch/>
          </p:blipFill>
          <p:spPr>
            <a:xfrm>
              <a:off x="7259637" y="-30162"/>
              <a:ext cx="1939925" cy="1176337"/>
            </a:xfrm>
            <a:prstGeom prst="rect">
              <a:avLst/>
            </a:prstGeom>
            <a:noFill/>
            <a:ln>
              <a:noFill/>
            </a:ln>
          </p:spPr>
        </p:pic>
        <p:sp>
          <p:nvSpPr>
            <p:cNvPr id="121" name="Google Shape;121;p16"/>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Arial"/>
                <a:buNone/>
              </a:pPr>
              <a:r>
                <a:rPr b="1" i="0" lang="en-US" sz="4000" u="none" cap="none" strike="noStrike">
                  <a:solidFill>
                    <a:srgbClr val="FFFFFF"/>
                  </a:solidFill>
                  <a:latin typeface="Arial"/>
                  <a:ea typeface="Arial"/>
                  <a:cs typeface="Arial"/>
                  <a:sym typeface="Arial"/>
                </a:rPr>
                <a:t>#2</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17"/>
          <p:cNvSpPr txBox="1"/>
          <p:nvPr/>
        </p:nvSpPr>
        <p:spPr>
          <a:xfrm>
            <a:off x="647700" y="1417637"/>
            <a:ext cx="7848600" cy="22463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Arial"/>
              <a:buNone/>
            </a:pPr>
            <a:r>
              <a:rPr b="1" i="0" lang="en-US" sz="2800" u="none" cap="none" strike="noStrike">
                <a:solidFill>
                  <a:schemeClr val="dk1"/>
                </a:solidFill>
                <a:latin typeface="Arial"/>
                <a:ea typeface="Arial"/>
                <a:cs typeface="Arial"/>
                <a:sym typeface="Arial"/>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(1 point) The student correctly identifies the first six terms of the pattern.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1" i="0" lang="en-US" sz="2800" u="none" cap="none" strike="noStrike">
                <a:solidFill>
                  <a:schemeClr val="dk1"/>
                </a:solidFill>
                <a:latin typeface="Arial"/>
                <a:ea typeface="Arial"/>
                <a:cs typeface="Arial"/>
                <a:sym typeface="Arial"/>
              </a:rPr>
              <a:t>Answer: </a:t>
            </a:r>
            <a:r>
              <a:rPr b="0" i="0" lang="en-US" sz="2800" u="none" cap="none" strike="noStrike">
                <a:solidFill>
                  <a:schemeClr val="dk1"/>
                </a:solidFill>
                <a:latin typeface="Arial"/>
                <a:ea typeface="Arial"/>
                <a:cs typeface="Arial"/>
                <a:sym typeface="Arial"/>
              </a:rPr>
              <a:t>Star, Circle, Circle, Star, Circle, Circle</a:t>
            </a:r>
            <a:endParaRPr b="0" i="0" sz="1400" u="none" cap="none" strike="noStrike">
              <a:solidFill>
                <a:srgbClr val="000000"/>
              </a:solidFill>
              <a:latin typeface="Arial"/>
              <a:ea typeface="Arial"/>
              <a:cs typeface="Arial"/>
              <a:sym typeface="Arial"/>
            </a:endParaRPr>
          </a:p>
        </p:txBody>
      </p:sp>
      <p:grpSp>
        <p:nvGrpSpPr>
          <p:cNvPr id="128" name="Google Shape;128;p17"/>
          <p:cNvGrpSpPr/>
          <p:nvPr/>
        </p:nvGrpSpPr>
        <p:grpSpPr>
          <a:xfrm>
            <a:off x="6345237" y="-30162"/>
            <a:ext cx="2865437" cy="1116012"/>
            <a:chOff x="6345237" y="-30162"/>
            <a:chExt cx="2865437" cy="1116012"/>
          </a:xfrm>
        </p:grpSpPr>
        <p:pic>
          <p:nvPicPr>
            <p:cNvPr id="129" name="Google Shape;129;p17"/>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130" name="Google Shape;130;p17"/>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Arial"/>
                <a:buNone/>
              </a:pPr>
              <a:r>
                <a:rPr b="1" i="0" lang="en-US" sz="3600" u="none" cap="none" strike="noStrike">
                  <a:solidFill>
                    <a:srgbClr val="FFFFFF"/>
                  </a:solidFill>
                  <a:latin typeface="Arial"/>
                  <a:ea typeface="Arial"/>
                  <a:cs typeface="Arial"/>
                  <a:sym typeface="Arial"/>
                </a:rPr>
                <a:t>#2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18"/>
          <p:cNvSpPr txBox="1"/>
          <p:nvPr/>
        </p:nvSpPr>
        <p:spPr>
          <a:xfrm>
            <a:off x="533400" y="1489075"/>
            <a:ext cx="8153400" cy="193833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Arial"/>
                <a:ea typeface="Arial"/>
                <a:cs typeface="Arial"/>
                <a:sym typeface="Arial"/>
              </a:rPr>
              <a:t>A shape pattern is generated by repeating the pattern of “Star, Circle, Square, Triangle” as shown. </a:t>
            </a:r>
            <a:r>
              <a:rPr b="0" i="0" lang="en-US" sz="2400" u="none" cap="none" strike="noStrike">
                <a:solidFill>
                  <a:schemeClr val="dk1"/>
                </a:solidFill>
                <a:latin typeface="Arial"/>
                <a:ea typeface="Arial"/>
                <a:cs typeface="Arial"/>
                <a:sym typeface="Arial"/>
              </a:rPr>
              <a:t>This pattern continues for 100 terms. Select the shape that represents the 98th term.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Arial"/>
              <a:ea typeface="Arial"/>
              <a:cs typeface="Arial"/>
              <a:sym typeface="Arial"/>
            </a:endParaRPr>
          </a:p>
        </p:txBody>
      </p:sp>
      <p:pic>
        <p:nvPicPr>
          <p:cNvPr id="136" name="Google Shape;136;p18"/>
          <p:cNvPicPr preferRelativeResize="0"/>
          <p:nvPr/>
        </p:nvPicPr>
        <p:blipFill rotWithShape="1">
          <a:blip r:embed="rId3">
            <a:alphaModFix/>
          </a:blip>
          <a:srcRect b="58381" l="41667" r="18502" t="29087"/>
          <a:stretch/>
        </p:blipFill>
        <p:spPr>
          <a:xfrm>
            <a:off x="1997075" y="3349625"/>
            <a:ext cx="6216649" cy="1222376"/>
          </a:xfrm>
          <a:prstGeom prst="rect">
            <a:avLst/>
          </a:prstGeom>
          <a:noFill/>
          <a:ln>
            <a:noFill/>
          </a:ln>
        </p:spPr>
      </p:pic>
      <p:pic>
        <p:nvPicPr>
          <p:cNvPr id="137" name="Google Shape;137;p18"/>
          <p:cNvPicPr preferRelativeResize="0"/>
          <p:nvPr/>
        </p:nvPicPr>
        <p:blipFill rotWithShape="1">
          <a:blip r:embed="rId3">
            <a:alphaModFix/>
          </a:blip>
          <a:srcRect b="31088" l="41667" r="52776" t="49406"/>
          <a:stretch/>
        </p:blipFill>
        <p:spPr>
          <a:xfrm>
            <a:off x="533400" y="3995737"/>
            <a:ext cx="1006475" cy="2208212"/>
          </a:xfrm>
          <a:prstGeom prst="rect">
            <a:avLst/>
          </a:prstGeom>
          <a:noFill/>
          <a:ln>
            <a:noFill/>
          </a:ln>
        </p:spPr>
      </p:pic>
      <p:grpSp>
        <p:nvGrpSpPr>
          <p:cNvPr id="138" name="Google Shape;138;p18"/>
          <p:cNvGrpSpPr/>
          <p:nvPr/>
        </p:nvGrpSpPr>
        <p:grpSpPr>
          <a:xfrm>
            <a:off x="7259637" y="-30162"/>
            <a:ext cx="1939925" cy="1176337"/>
            <a:chOff x="7259637" y="-30162"/>
            <a:chExt cx="1939925" cy="1176337"/>
          </a:xfrm>
        </p:grpSpPr>
        <p:pic>
          <p:nvPicPr>
            <p:cNvPr id="139" name="Google Shape;139;p18"/>
            <p:cNvPicPr preferRelativeResize="0"/>
            <p:nvPr/>
          </p:nvPicPr>
          <p:blipFill rotWithShape="1">
            <a:blip r:embed="rId4">
              <a:alphaModFix/>
            </a:blip>
            <a:srcRect b="0" l="0" r="0" t="0"/>
            <a:stretch/>
          </p:blipFill>
          <p:spPr>
            <a:xfrm>
              <a:off x="7259637" y="-30162"/>
              <a:ext cx="1939925" cy="1176337"/>
            </a:xfrm>
            <a:prstGeom prst="rect">
              <a:avLst/>
            </a:prstGeom>
            <a:noFill/>
            <a:ln>
              <a:noFill/>
            </a:ln>
          </p:spPr>
        </p:pic>
        <p:sp>
          <p:nvSpPr>
            <p:cNvPr id="140" name="Google Shape;140;p18"/>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Arial"/>
                <a:buNone/>
              </a:pPr>
              <a:r>
                <a:rPr b="1" i="0" lang="en-US" sz="4000" u="none" cap="none" strike="noStrike">
                  <a:solidFill>
                    <a:srgbClr val="FFFFFF"/>
                  </a:solidFill>
                  <a:latin typeface="Arial"/>
                  <a:ea typeface="Arial"/>
                  <a:cs typeface="Arial"/>
                  <a:sym typeface="Arial"/>
                </a:rPr>
                <a:t>#3</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19"/>
          <p:cNvSpPr txBox="1"/>
          <p:nvPr/>
        </p:nvSpPr>
        <p:spPr>
          <a:xfrm>
            <a:off x="685800" y="1450975"/>
            <a:ext cx="8153400" cy="22463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rgbClr val="000000"/>
                </a:solidFill>
                <a:latin typeface="Arial"/>
                <a:ea typeface="Arial"/>
                <a:cs typeface="Arial"/>
                <a:sym typeface="Arial"/>
              </a:rPr>
              <a:t>Rubric: </a:t>
            </a:r>
            <a:endParaRPr b="0" i="0" sz="2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rgbClr val="000000"/>
                </a:solidFill>
                <a:latin typeface="Arial"/>
                <a:ea typeface="Arial"/>
                <a:cs typeface="Arial"/>
                <a:sym typeface="Arial"/>
              </a:rPr>
              <a:t>(1 point) </a:t>
            </a:r>
            <a:r>
              <a:rPr b="0" i="0" lang="en-US" sz="2800" u="none" cap="none" strike="noStrike">
                <a:solidFill>
                  <a:schemeClr val="dk1"/>
                </a:solidFill>
                <a:latin typeface="Arial"/>
                <a:ea typeface="Arial"/>
                <a:cs typeface="Arial"/>
                <a:sym typeface="Arial"/>
              </a:rPr>
              <a:t>The student correctly identifies the indicated term.</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1" i="0" lang="en-US" sz="2800" u="none" cap="none" strike="noStrike">
                <a:solidFill>
                  <a:schemeClr val="dk1"/>
                </a:solidFill>
                <a:latin typeface="Arial"/>
                <a:ea typeface="Arial"/>
                <a:cs typeface="Arial"/>
                <a:sym typeface="Arial"/>
              </a:rPr>
              <a:t>Answer: </a:t>
            </a:r>
            <a:r>
              <a:rPr b="0" i="0" lang="en-US" sz="2800" u="none" cap="none" strike="noStrike">
                <a:solidFill>
                  <a:schemeClr val="dk1"/>
                </a:solidFill>
                <a:latin typeface="Arial"/>
                <a:ea typeface="Arial"/>
                <a:cs typeface="Arial"/>
                <a:sym typeface="Arial"/>
              </a:rPr>
              <a:t>B</a:t>
            </a:r>
            <a:endParaRPr b="0" i="0" sz="1400" u="none" cap="none" strike="noStrike">
              <a:solidFill>
                <a:srgbClr val="000000"/>
              </a:solidFill>
              <a:latin typeface="Arial"/>
              <a:ea typeface="Arial"/>
              <a:cs typeface="Arial"/>
              <a:sym typeface="Arial"/>
            </a:endParaRPr>
          </a:p>
        </p:txBody>
      </p:sp>
      <p:grpSp>
        <p:nvGrpSpPr>
          <p:cNvPr id="146" name="Google Shape;146;p19"/>
          <p:cNvGrpSpPr/>
          <p:nvPr/>
        </p:nvGrpSpPr>
        <p:grpSpPr>
          <a:xfrm>
            <a:off x="6345237" y="-30162"/>
            <a:ext cx="2865437" cy="1116012"/>
            <a:chOff x="6345237" y="-30162"/>
            <a:chExt cx="2865437" cy="1116012"/>
          </a:xfrm>
        </p:grpSpPr>
        <p:pic>
          <p:nvPicPr>
            <p:cNvPr id="147" name="Google Shape;147;p19"/>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148" name="Google Shape;148;p19"/>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Arial"/>
                <a:buNone/>
              </a:pPr>
              <a:r>
                <a:rPr b="1" i="0" lang="en-US" sz="3600" u="none" cap="none" strike="noStrike">
                  <a:solidFill>
                    <a:srgbClr val="FFFFFF"/>
                  </a:solidFill>
                  <a:latin typeface="Arial"/>
                  <a:ea typeface="Arial"/>
                  <a:cs typeface="Arial"/>
                  <a:sym typeface="Arial"/>
                </a:rPr>
                <a:t>#3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0"/>
          <p:cNvSpPr txBox="1"/>
          <p:nvPr/>
        </p:nvSpPr>
        <p:spPr>
          <a:xfrm>
            <a:off x="685800" y="1417637"/>
            <a:ext cx="8001000" cy="1384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rgbClr val="000000"/>
                </a:solidFill>
                <a:latin typeface="Arial"/>
                <a:ea typeface="Arial"/>
                <a:cs typeface="Arial"/>
                <a:sym typeface="Arial"/>
              </a:rPr>
              <a:t>A pattern is generated using this rule: Start with the number 5 as the first term and add 2. Select True or False for each statement about the pattern. 	</a:t>
            </a:r>
            <a:endParaRPr b="0" i="0" sz="1400" u="none" cap="none" strike="noStrike">
              <a:solidFill>
                <a:srgbClr val="000000"/>
              </a:solidFill>
              <a:latin typeface="Arial"/>
              <a:ea typeface="Arial"/>
              <a:cs typeface="Arial"/>
              <a:sym typeface="Arial"/>
            </a:endParaRPr>
          </a:p>
        </p:txBody>
      </p:sp>
      <p:graphicFrame>
        <p:nvGraphicFramePr>
          <p:cNvPr id="155" name="Google Shape;155;p20"/>
          <p:cNvGraphicFramePr/>
          <p:nvPr/>
        </p:nvGraphicFramePr>
        <p:xfrm>
          <a:off x="1143000" y="2895600"/>
          <a:ext cx="3000000" cy="3000000"/>
        </p:xfrm>
        <a:graphic>
          <a:graphicData uri="http://schemas.openxmlformats.org/drawingml/2006/table">
            <a:tbl>
              <a:tblPr>
                <a:noFill/>
                <a:tableStyleId>{7A155023-3D39-452B-9C70-A0AC497CA76D}</a:tableStyleId>
              </a:tblPr>
              <a:tblGrid>
                <a:gridCol w="4389425"/>
                <a:gridCol w="1004875"/>
                <a:gridCol w="1006475"/>
              </a:tblGrid>
              <a:tr h="457200">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Arial"/>
                        <a:ea typeface="Arial"/>
                        <a:cs typeface="Arial"/>
                        <a:sym typeface="Arial"/>
                      </a:endParaRPr>
                    </a:p>
                  </a:txBody>
                  <a:tcPr marT="45700" marB="45700" marR="91450" marL="91450" anchor="ctr">
                    <a:lnR cap="flat" cmpd="sng" w="12700">
                      <a:solidFill>
                        <a:schemeClr val="dk1"/>
                      </a:solidFill>
                      <a:prstDash val="solid"/>
                      <a:round/>
                      <a:headEnd len="sm" w="sm" type="none"/>
                      <a:tailEnd len="sm" w="sm" type="none"/>
                    </a:lnR>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400"/>
                        <a:buFont typeface="Arial"/>
                        <a:buNone/>
                      </a:pPr>
                      <a:r>
                        <a:rPr b="1" i="0" lang="en-US" sz="2400" u="none" cap="none" strike="noStrike">
                          <a:solidFill>
                            <a:schemeClr val="dk1"/>
                          </a:solidFill>
                          <a:latin typeface="Arial"/>
                          <a:ea typeface="Arial"/>
                          <a:cs typeface="Arial"/>
                          <a:sym typeface="Arial"/>
                        </a:rPr>
                        <a:t>True</a:t>
                      </a:r>
                      <a:endParaRPr sz="1400" u="none" cap="none" strike="noStrike"/>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400"/>
                        <a:buFont typeface="Arial"/>
                        <a:buNone/>
                      </a:pPr>
                      <a:r>
                        <a:rPr b="1" i="0" lang="en-US" sz="2400" u="none" cap="none" strike="noStrike">
                          <a:solidFill>
                            <a:schemeClr val="dk1"/>
                          </a:solidFill>
                          <a:latin typeface="Arial"/>
                          <a:ea typeface="Arial"/>
                          <a:cs typeface="Arial"/>
                          <a:sym typeface="Arial"/>
                        </a:rPr>
                        <a:t>False</a:t>
                      </a:r>
                      <a:endParaRPr sz="1400" u="none" cap="none" strike="noStrike"/>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822325">
                <a:tc>
                  <a:txBody>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Arial"/>
                          <a:ea typeface="Arial"/>
                          <a:cs typeface="Arial"/>
                          <a:sym typeface="Arial"/>
                        </a:rPr>
                        <a:t>The terms alternate between even and odd numbers. </a:t>
                      </a:r>
                      <a:endParaRPr sz="1400" u="none" cap="none" strike="noStrike"/>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Arial"/>
                        <a:ea typeface="Arial"/>
                        <a:cs typeface="Arial"/>
                        <a:sym typeface="Arial"/>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Arial"/>
                        <a:ea typeface="Arial"/>
                        <a:cs typeface="Arial"/>
                        <a:sym typeface="Arial"/>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823900">
                <a:tc>
                  <a:txBody>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Arial"/>
                          <a:ea typeface="Arial"/>
                          <a:cs typeface="Arial"/>
                          <a:sym typeface="Arial"/>
                        </a:rPr>
                        <a:t>Each term is greater than the term before it. </a:t>
                      </a:r>
                      <a:endParaRPr sz="1400" u="none" cap="none" strike="noStrike"/>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Arial"/>
                        <a:ea typeface="Arial"/>
                        <a:cs typeface="Arial"/>
                        <a:sym typeface="Arial"/>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Arial"/>
                        <a:ea typeface="Arial"/>
                        <a:cs typeface="Arial"/>
                        <a:sym typeface="Arial"/>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822325">
                <a:tc>
                  <a:txBody>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Arial"/>
                          <a:ea typeface="Arial"/>
                          <a:cs typeface="Arial"/>
                          <a:sym typeface="Arial"/>
                        </a:rPr>
                        <a:t>All possible multiples of 5 are terms in the pattern. </a:t>
                      </a:r>
                      <a:endParaRPr sz="1400" u="none" cap="none" strike="noStrike"/>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Arial"/>
                        <a:ea typeface="Arial"/>
                        <a:cs typeface="Arial"/>
                        <a:sym typeface="Arial"/>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Arial"/>
                        <a:ea typeface="Arial"/>
                        <a:cs typeface="Arial"/>
                        <a:sym typeface="Arial"/>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grpSp>
        <p:nvGrpSpPr>
          <p:cNvPr id="156" name="Google Shape;156;p20"/>
          <p:cNvGrpSpPr/>
          <p:nvPr/>
        </p:nvGrpSpPr>
        <p:grpSpPr>
          <a:xfrm>
            <a:off x="7259637" y="-30162"/>
            <a:ext cx="1939925" cy="1176337"/>
            <a:chOff x="7259637" y="-30162"/>
            <a:chExt cx="1939925" cy="1176337"/>
          </a:xfrm>
        </p:grpSpPr>
        <p:pic>
          <p:nvPicPr>
            <p:cNvPr id="157" name="Google Shape;157;p20"/>
            <p:cNvPicPr preferRelativeResize="0"/>
            <p:nvPr/>
          </p:nvPicPr>
          <p:blipFill rotWithShape="1">
            <a:blip r:embed="rId3">
              <a:alphaModFix/>
            </a:blip>
            <a:srcRect b="0" l="0" r="0" t="0"/>
            <a:stretch/>
          </p:blipFill>
          <p:spPr>
            <a:xfrm>
              <a:off x="7259637" y="-30162"/>
              <a:ext cx="1939925" cy="1176337"/>
            </a:xfrm>
            <a:prstGeom prst="rect">
              <a:avLst/>
            </a:prstGeom>
            <a:noFill/>
            <a:ln>
              <a:noFill/>
            </a:ln>
          </p:spPr>
        </p:pic>
        <p:sp>
          <p:nvSpPr>
            <p:cNvPr id="158" name="Google Shape;158;p20"/>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Arial"/>
                <a:buNone/>
              </a:pPr>
              <a:r>
                <a:rPr b="1" i="0" lang="en-US" sz="4000" u="none" cap="none" strike="noStrike">
                  <a:solidFill>
                    <a:srgbClr val="FFFFFF"/>
                  </a:solidFill>
                  <a:latin typeface="Arial"/>
                  <a:ea typeface="Arial"/>
                  <a:cs typeface="Arial"/>
                  <a:sym typeface="Arial"/>
                </a:rPr>
                <a:t>#4</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21"/>
          <p:cNvSpPr txBox="1"/>
          <p:nvPr/>
        </p:nvSpPr>
        <p:spPr>
          <a:xfrm>
            <a:off x="663575" y="1600200"/>
            <a:ext cx="8001000" cy="22463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rgbClr val="000000"/>
                </a:solidFill>
                <a:latin typeface="Arial"/>
                <a:ea typeface="Arial"/>
                <a:cs typeface="Arial"/>
                <a:sym typeface="Arial"/>
              </a:rPr>
              <a:t>Rubric: </a:t>
            </a:r>
            <a:endParaRPr b="0" i="0" sz="2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rgbClr val="000000"/>
                </a:solidFill>
                <a:latin typeface="Arial"/>
                <a:ea typeface="Arial"/>
                <a:cs typeface="Arial"/>
                <a:sym typeface="Arial"/>
              </a:rPr>
              <a:t>(1 point) </a:t>
            </a:r>
            <a:r>
              <a:rPr b="0" i="0" lang="en-US" sz="2800" u="none" cap="none" strike="noStrike">
                <a:solidFill>
                  <a:schemeClr val="dk1"/>
                </a:solidFill>
                <a:latin typeface="Arial"/>
                <a:ea typeface="Arial"/>
                <a:cs typeface="Arial"/>
                <a:sym typeface="Arial"/>
              </a:rPr>
              <a:t>The student correctly identifies all three statements as True or False.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1" i="0" lang="en-US" sz="2800" u="none" cap="none" strike="noStrike">
                <a:solidFill>
                  <a:schemeClr val="dk1"/>
                </a:solidFill>
                <a:latin typeface="Arial"/>
                <a:ea typeface="Arial"/>
                <a:cs typeface="Arial"/>
                <a:sym typeface="Arial"/>
              </a:rPr>
              <a:t>Answer: </a:t>
            </a:r>
            <a:r>
              <a:rPr b="0" i="0" lang="en-US" sz="2800" u="none" cap="none" strike="noStrike">
                <a:solidFill>
                  <a:schemeClr val="dk1"/>
                </a:solidFill>
                <a:latin typeface="Arial"/>
                <a:ea typeface="Arial"/>
                <a:cs typeface="Arial"/>
                <a:sym typeface="Arial"/>
              </a:rPr>
              <a:t>F, T, F 	</a:t>
            </a:r>
            <a:endParaRPr b="0" i="0" sz="1400" u="none" cap="none" strike="noStrike">
              <a:solidFill>
                <a:srgbClr val="000000"/>
              </a:solidFill>
              <a:latin typeface="Arial"/>
              <a:ea typeface="Arial"/>
              <a:cs typeface="Arial"/>
              <a:sym typeface="Arial"/>
            </a:endParaRPr>
          </a:p>
        </p:txBody>
      </p:sp>
      <p:grpSp>
        <p:nvGrpSpPr>
          <p:cNvPr id="165" name="Google Shape;165;p21"/>
          <p:cNvGrpSpPr/>
          <p:nvPr/>
        </p:nvGrpSpPr>
        <p:grpSpPr>
          <a:xfrm>
            <a:off x="6345237" y="-30162"/>
            <a:ext cx="2865437" cy="1116012"/>
            <a:chOff x="6345237" y="-30162"/>
            <a:chExt cx="2865437" cy="1116012"/>
          </a:xfrm>
        </p:grpSpPr>
        <p:pic>
          <p:nvPicPr>
            <p:cNvPr id="166" name="Google Shape;166;p21"/>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167" name="Google Shape;167;p21"/>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Arial"/>
                <a:buNone/>
              </a:pPr>
              <a:r>
                <a:rPr b="1" i="0" lang="en-US" sz="3600" u="none" cap="none" strike="noStrike">
                  <a:solidFill>
                    <a:srgbClr val="FFFFFF"/>
                  </a:solidFill>
                  <a:latin typeface="Arial"/>
                  <a:ea typeface="Arial"/>
                  <a:cs typeface="Arial"/>
                  <a:sym typeface="Arial"/>
                </a:rPr>
                <a:t>#4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22"/>
          <p:cNvSpPr txBox="1"/>
          <p:nvPr/>
        </p:nvSpPr>
        <p:spPr>
          <a:xfrm>
            <a:off x="152400" y="1143000"/>
            <a:ext cx="3276600" cy="378618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Arial"/>
              <a:buNone/>
            </a:pPr>
            <a:r>
              <a:rPr b="0" i="0" lang="en-US" sz="2400" u="none" cap="none" strike="noStrike">
                <a:solidFill>
                  <a:schemeClr val="dk1"/>
                </a:solidFill>
                <a:latin typeface="Arial"/>
                <a:ea typeface="Arial"/>
                <a:cs typeface="Arial"/>
                <a:sym typeface="Arial"/>
              </a:rPr>
              <a:t>The first four terms of a shape pattern are shown. Each term is generated by following the same rule. Decide whether each statement can be used to describe the dot pattern shown. Select Yes or No for each statement.</a:t>
            </a:r>
            <a:endParaRPr b="0" i="0" sz="1400" u="none" cap="none" strike="noStrike">
              <a:solidFill>
                <a:srgbClr val="000000"/>
              </a:solidFill>
              <a:latin typeface="Arial"/>
              <a:ea typeface="Arial"/>
              <a:cs typeface="Arial"/>
              <a:sym typeface="Arial"/>
            </a:endParaRPr>
          </a:p>
        </p:txBody>
      </p:sp>
      <p:grpSp>
        <p:nvGrpSpPr>
          <p:cNvPr id="173" name="Google Shape;173;p22"/>
          <p:cNvGrpSpPr/>
          <p:nvPr/>
        </p:nvGrpSpPr>
        <p:grpSpPr>
          <a:xfrm>
            <a:off x="7259637" y="-30162"/>
            <a:ext cx="1939925" cy="1176337"/>
            <a:chOff x="7259637" y="-30162"/>
            <a:chExt cx="1939925" cy="1176337"/>
          </a:xfrm>
        </p:grpSpPr>
        <p:pic>
          <p:nvPicPr>
            <p:cNvPr id="174" name="Google Shape;174;p22"/>
            <p:cNvPicPr preferRelativeResize="0"/>
            <p:nvPr/>
          </p:nvPicPr>
          <p:blipFill rotWithShape="1">
            <a:blip r:embed="rId3">
              <a:alphaModFix/>
            </a:blip>
            <a:srcRect b="0" l="0" r="0" t="0"/>
            <a:stretch/>
          </p:blipFill>
          <p:spPr>
            <a:xfrm>
              <a:off x="7259637" y="-30162"/>
              <a:ext cx="1939925" cy="1176337"/>
            </a:xfrm>
            <a:prstGeom prst="rect">
              <a:avLst/>
            </a:prstGeom>
            <a:noFill/>
            <a:ln>
              <a:noFill/>
            </a:ln>
          </p:spPr>
        </p:pic>
        <p:sp>
          <p:nvSpPr>
            <p:cNvPr id="175" name="Google Shape;175;p22"/>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Arial"/>
                <a:buNone/>
              </a:pPr>
              <a:r>
                <a:rPr b="1" i="0" lang="en-US" sz="4000" u="none" cap="none" strike="noStrike">
                  <a:solidFill>
                    <a:srgbClr val="FFFFFF"/>
                  </a:solidFill>
                  <a:latin typeface="Arial"/>
                  <a:ea typeface="Arial"/>
                  <a:cs typeface="Arial"/>
                  <a:sym typeface="Arial"/>
                </a:rPr>
                <a:t>#5</a:t>
              </a:r>
              <a:endParaRPr b="0" i="0" sz="1400" u="none" cap="none" strike="noStrike">
                <a:solidFill>
                  <a:srgbClr val="000000"/>
                </a:solidFill>
                <a:latin typeface="Arial"/>
                <a:ea typeface="Arial"/>
                <a:cs typeface="Arial"/>
                <a:sym typeface="Arial"/>
              </a:endParaRPr>
            </a:p>
          </p:txBody>
        </p:sp>
      </p:grpSp>
      <p:pic>
        <p:nvPicPr>
          <p:cNvPr id="176" name="Google Shape;176;p22"/>
          <p:cNvPicPr preferRelativeResize="0"/>
          <p:nvPr/>
        </p:nvPicPr>
        <p:blipFill rotWithShape="1">
          <a:blip r:embed="rId4">
            <a:alphaModFix/>
          </a:blip>
          <a:srcRect b="0" l="0" r="0" t="0"/>
          <a:stretch/>
        </p:blipFill>
        <p:spPr>
          <a:xfrm>
            <a:off x="3657600" y="1295400"/>
            <a:ext cx="5029200" cy="1539875"/>
          </a:xfrm>
          <a:prstGeom prst="rect">
            <a:avLst/>
          </a:prstGeom>
          <a:noFill/>
          <a:ln>
            <a:noFill/>
          </a:ln>
        </p:spPr>
      </p:pic>
      <p:pic>
        <p:nvPicPr>
          <p:cNvPr id="177" name="Google Shape;177;p22"/>
          <p:cNvPicPr preferRelativeResize="0"/>
          <p:nvPr/>
        </p:nvPicPr>
        <p:blipFill rotWithShape="1">
          <a:blip r:embed="rId5">
            <a:alphaModFix/>
          </a:blip>
          <a:srcRect b="0" l="0" r="0" t="0"/>
          <a:stretch/>
        </p:blipFill>
        <p:spPr>
          <a:xfrm>
            <a:off x="3429000" y="3124200"/>
            <a:ext cx="5561012" cy="217328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23"/>
          <p:cNvSpPr txBox="1"/>
          <p:nvPr/>
        </p:nvSpPr>
        <p:spPr>
          <a:xfrm>
            <a:off x="663575" y="1600200"/>
            <a:ext cx="8001000" cy="22463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rgbClr val="000000"/>
                </a:solidFill>
                <a:latin typeface="Arial"/>
                <a:ea typeface="Arial"/>
                <a:cs typeface="Arial"/>
                <a:sym typeface="Arial"/>
              </a:rPr>
              <a:t>Rubric: </a:t>
            </a:r>
            <a:endParaRPr b="0" i="0" sz="2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rgbClr val="000000"/>
                </a:solidFill>
                <a:latin typeface="Arial"/>
                <a:ea typeface="Arial"/>
                <a:cs typeface="Arial"/>
                <a:sym typeface="Arial"/>
              </a:rPr>
              <a:t>(1 point) </a:t>
            </a:r>
            <a:r>
              <a:rPr b="0" i="0" lang="en-US" sz="2800" u="none" cap="none" strike="noStrike">
                <a:solidFill>
                  <a:schemeClr val="dk1"/>
                </a:solidFill>
                <a:latin typeface="Arial"/>
                <a:ea typeface="Arial"/>
                <a:cs typeface="Arial"/>
                <a:sym typeface="Arial"/>
              </a:rPr>
              <a:t>The student correctly selects yes or no for each method.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1" i="0" lang="en-US" sz="2800" u="none" cap="none" strike="noStrike">
                <a:solidFill>
                  <a:schemeClr val="dk1"/>
                </a:solidFill>
                <a:latin typeface="Arial"/>
                <a:ea typeface="Arial"/>
                <a:cs typeface="Arial"/>
                <a:sym typeface="Arial"/>
              </a:rPr>
              <a:t>Answer: </a:t>
            </a:r>
            <a:r>
              <a:rPr b="0" i="0" lang="en-US" sz="2800" u="none" cap="none" strike="noStrike">
                <a:solidFill>
                  <a:schemeClr val="dk1"/>
                </a:solidFill>
                <a:latin typeface="Arial"/>
                <a:ea typeface="Arial"/>
                <a:cs typeface="Arial"/>
                <a:sym typeface="Arial"/>
              </a:rPr>
              <a:t>N, Y, Y</a:t>
            </a:r>
            <a:endParaRPr b="0" i="0" sz="1400" u="none" cap="none" strike="noStrike">
              <a:solidFill>
                <a:srgbClr val="000000"/>
              </a:solidFill>
              <a:latin typeface="Arial"/>
              <a:ea typeface="Arial"/>
              <a:cs typeface="Arial"/>
              <a:sym typeface="Arial"/>
            </a:endParaRPr>
          </a:p>
        </p:txBody>
      </p:sp>
      <p:grpSp>
        <p:nvGrpSpPr>
          <p:cNvPr id="183" name="Google Shape;183;p23"/>
          <p:cNvGrpSpPr/>
          <p:nvPr/>
        </p:nvGrpSpPr>
        <p:grpSpPr>
          <a:xfrm>
            <a:off x="6345237" y="-30162"/>
            <a:ext cx="2865437" cy="1116012"/>
            <a:chOff x="6345237" y="-30162"/>
            <a:chExt cx="2865437" cy="1116012"/>
          </a:xfrm>
        </p:grpSpPr>
        <p:pic>
          <p:nvPicPr>
            <p:cNvPr id="184" name="Google Shape;184;p23"/>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185" name="Google Shape;185;p23"/>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Arial"/>
                <a:buNone/>
              </a:pPr>
              <a:r>
                <a:rPr b="1" i="0" lang="en-US" sz="3600" u="none" cap="none" strike="noStrike">
                  <a:solidFill>
                    <a:srgbClr val="FFFFFF"/>
                  </a:solidFill>
                  <a:latin typeface="Arial"/>
                  <a:ea typeface="Arial"/>
                  <a:cs typeface="Arial"/>
                  <a:sym typeface="Arial"/>
                </a:rPr>
                <a:t>#5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24"/>
          <p:cNvSpPr txBox="1"/>
          <p:nvPr/>
        </p:nvSpPr>
        <p:spPr>
          <a:xfrm>
            <a:off x="446087" y="1371600"/>
            <a:ext cx="8229600" cy="255428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3200"/>
              <a:buFont typeface="Arial"/>
              <a:buNone/>
            </a:pPr>
            <a:r>
              <a:rPr b="0" i="0" lang="en-US" sz="3200" u="none" cap="none" strike="noStrike">
                <a:solidFill>
                  <a:schemeClr val="dk1"/>
                </a:solidFill>
                <a:latin typeface="Arial"/>
                <a:ea typeface="Arial"/>
                <a:cs typeface="Arial"/>
                <a:sym typeface="Arial"/>
              </a:rPr>
              <a:t>A pattern is generated using this rule: Start with 42 and add 5. Enter one number in each response box that makes this sentence correct: The ones digit for every term in the pattern is either ___ or ___. 	</a:t>
            </a:r>
            <a:endParaRPr b="0" i="0" sz="1400" u="none" cap="none" strike="noStrike">
              <a:solidFill>
                <a:srgbClr val="000000"/>
              </a:solidFill>
              <a:latin typeface="Arial"/>
              <a:ea typeface="Arial"/>
              <a:cs typeface="Arial"/>
              <a:sym typeface="Arial"/>
            </a:endParaRPr>
          </a:p>
        </p:txBody>
      </p:sp>
      <p:grpSp>
        <p:nvGrpSpPr>
          <p:cNvPr id="191" name="Google Shape;191;p24"/>
          <p:cNvGrpSpPr/>
          <p:nvPr/>
        </p:nvGrpSpPr>
        <p:grpSpPr>
          <a:xfrm>
            <a:off x="7259637" y="-30162"/>
            <a:ext cx="1939925" cy="1176337"/>
            <a:chOff x="7259637" y="-30162"/>
            <a:chExt cx="1939925" cy="1176337"/>
          </a:xfrm>
        </p:grpSpPr>
        <p:pic>
          <p:nvPicPr>
            <p:cNvPr id="192" name="Google Shape;192;p24"/>
            <p:cNvPicPr preferRelativeResize="0"/>
            <p:nvPr/>
          </p:nvPicPr>
          <p:blipFill rotWithShape="1">
            <a:blip r:embed="rId3">
              <a:alphaModFix/>
            </a:blip>
            <a:srcRect b="0" l="0" r="0" t="0"/>
            <a:stretch/>
          </p:blipFill>
          <p:spPr>
            <a:xfrm>
              <a:off x="7259637" y="-30162"/>
              <a:ext cx="1939925" cy="1176337"/>
            </a:xfrm>
            <a:prstGeom prst="rect">
              <a:avLst/>
            </a:prstGeom>
            <a:noFill/>
            <a:ln>
              <a:noFill/>
            </a:ln>
          </p:spPr>
        </p:pic>
        <p:sp>
          <p:nvSpPr>
            <p:cNvPr id="193" name="Google Shape;193;p24"/>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Arial"/>
                <a:buNone/>
              </a:pPr>
              <a:r>
                <a:rPr b="1" i="0" lang="en-US" sz="4000" u="none" cap="none" strike="noStrike">
                  <a:solidFill>
                    <a:srgbClr val="FFFFFF"/>
                  </a:solidFill>
                  <a:latin typeface="Arial"/>
                  <a:ea typeface="Arial"/>
                  <a:cs typeface="Arial"/>
                  <a:sym typeface="Arial"/>
                </a:rPr>
                <a:t>#6</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25"/>
          <p:cNvSpPr txBox="1"/>
          <p:nvPr/>
        </p:nvSpPr>
        <p:spPr>
          <a:xfrm>
            <a:off x="663575" y="1600200"/>
            <a:ext cx="8001000" cy="22463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rgbClr val="000000"/>
                </a:solidFill>
                <a:latin typeface="Arial"/>
                <a:ea typeface="Arial"/>
                <a:cs typeface="Arial"/>
                <a:sym typeface="Arial"/>
              </a:rPr>
              <a:t>Rubric: </a:t>
            </a:r>
            <a:endParaRPr b="0" i="0" sz="2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rgbClr val="000000"/>
                </a:solidFill>
                <a:latin typeface="Arial"/>
                <a:ea typeface="Arial"/>
                <a:cs typeface="Arial"/>
                <a:sym typeface="Arial"/>
              </a:rPr>
              <a:t>(1 point) </a:t>
            </a:r>
            <a:r>
              <a:rPr b="0" i="0" lang="en-US" sz="2800" u="none" cap="none" strike="noStrike">
                <a:solidFill>
                  <a:schemeClr val="dk1"/>
                </a:solidFill>
                <a:latin typeface="Arial"/>
                <a:ea typeface="Arial"/>
                <a:cs typeface="Arial"/>
                <a:sym typeface="Arial"/>
              </a:rPr>
              <a:t>The student correctly names the values between which the identified place’s digits alternate.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1" i="0" lang="en-US" sz="2800" u="none" cap="none" strike="noStrike">
                <a:solidFill>
                  <a:schemeClr val="dk1"/>
                </a:solidFill>
                <a:latin typeface="Arial"/>
                <a:ea typeface="Arial"/>
                <a:cs typeface="Arial"/>
                <a:sym typeface="Arial"/>
              </a:rPr>
              <a:t>Answer: </a:t>
            </a:r>
            <a:r>
              <a:rPr b="0" i="0" lang="en-US" sz="2800" u="none" cap="none" strike="noStrike">
                <a:solidFill>
                  <a:schemeClr val="dk1"/>
                </a:solidFill>
                <a:latin typeface="Arial"/>
                <a:ea typeface="Arial"/>
                <a:cs typeface="Arial"/>
                <a:sym typeface="Arial"/>
              </a:rPr>
              <a:t>2, 7</a:t>
            </a:r>
            <a:endParaRPr b="0" i="0" sz="1400" u="none" cap="none" strike="noStrike">
              <a:solidFill>
                <a:srgbClr val="000000"/>
              </a:solidFill>
              <a:latin typeface="Arial"/>
              <a:ea typeface="Arial"/>
              <a:cs typeface="Arial"/>
              <a:sym typeface="Arial"/>
            </a:endParaRPr>
          </a:p>
        </p:txBody>
      </p:sp>
      <p:grpSp>
        <p:nvGrpSpPr>
          <p:cNvPr id="199" name="Google Shape;199;p25"/>
          <p:cNvGrpSpPr/>
          <p:nvPr/>
        </p:nvGrpSpPr>
        <p:grpSpPr>
          <a:xfrm>
            <a:off x="6345237" y="-30162"/>
            <a:ext cx="2865437" cy="1116012"/>
            <a:chOff x="6345237" y="-30162"/>
            <a:chExt cx="2865437" cy="1116012"/>
          </a:xfrm>
        </p:grpSpPr>
        <p:pic>
          <p:nvPicPr>
            <p:cNvPr id="200" name="Google Shape;200;p25"/>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201" name="Google Shape;201;p25"/>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Arial"/>
                <a:buNone/>
              </a:pPr>
              <a:r>
                <a:rPr b="1" i="0" lang="en-US" sz="3600" u="none" cap="none" strike="noStrike">
                  <a:solidFill>
                    <a:srgbClr val="FFFFFF"/>
                  </a:solidFill>
                  <a:latin typeface="Arial"/>
                  <a:ea typeface="Arial"/>
                  <a:cs typeface="Arial"/>
                  <a:sym typeface="Arial"/>
                </a:rPr>
                <a:t>#6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26"/>
          <p:cNvSpPr txBox="1"/>
          <p:nvPr/>
        </p:nvSpPr>
        <p:spPr>
          <a:xfrm>
            <a:off x="471487" y="1393825"/>
            <a:ext cx="8229600" cy="489267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Arial"/>
              <a:buNone/>
            </a:pPr>
            <a:r>
              <a:rPr b="0" i="0" lang="en-US" sz="2400" u="none" cap="none" strike="noStrike">
                <a:solidFill>
                  <a:schemeClr val="dk1"/>
                </a:solidFill>
                <a:latin typeface="Arial"/>
                <a:ea typeface="Arial"/>
                <a:cs typeface="Arial"/>
                <a:sym typeface="Arial"/>
              </a:rPr>
              <a:t>A pattern is generated using this rule: Start with the number 7 as the first term and add 5.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Arial"/>
              <a:buNone/>
            </a:pPr>
            <a:r>
              <a:rPr b="1" i="0" lang="en-US" sz="2400" u="none" cap="none" strike="noStrike">
                <a:solidFill>
                  <a:schemeClr val="dk1"/>
                </a:solidFill>
                <a:latin typeface="Arial"/>
                <a:ea typeface="Arial"/>
                <a:cs typeface="Arial"/>
                <a:sym typeface="Arial"/>
              </a:rPr>
              <a:t>Part A: </a:t>
            </a:r>
            <a:r>
              <a:rPr b="0" i="0" lang="en-US" sz="2400" u="none" cap="none" strike="noStrike">
                <a:solidFill>
                  <a:schemeClr val="dk1"/>
                </a:solidFill>
                <a:latin typeface="Arial"/>
                <a:ea typeface="Arial"/>
                <a:cs typeface="Arial"/>
                <a:sym typeface="Arial"/>
              </a:rPr>
              <a:t>Drag numbers into the boxes to show the next six terms of this pattern.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Arial"/>
              <a:buNone/>
            </a:pPr>
            <a:r>
              <a:rPr b="1" i="0" lang="en-US" sz="2400" u="none" cap="none" strike="noStrike">
                <a:solidFill>
                  <a:schemeClr val="dk1"/>
                </a:solidFill>
                <a:latin typeface="Arial"/>
                <a:ea typeface="Arial"/>
                <a:cs typeface="Arial"/>
                <a:sym typeface="Arial"/>
              </a:rPr>
              <a:t>Part B: </a:t>
            </a:r>
            <a:r>
              <a:rPr b="0" i="0" lang="en-US" sz="2400" u="none" cap="none" strike="noStrike">
                <a:solidFill>
                  <a:schemeClr val="dk1"/>
                </a:solidFill>
                <a:latin typeface="Arial"/>
                <a:ea typeface="Arial"/>
                <a:cs typeface="Arial"/>
                <a:sym typeface="Arial"/>
              </a:rPr>
              <a:t>Based on what you observe about the first seven terms, which numbers below are also in the pattern? Select </a:t>
            </a:r>
            <a:r>
              <a:rPr b="1" i="0" lang="en-US" sz="2400" u="none" cap="none" strike="noStrike">
                <a:solidFill>
                  <a:schemeClr val="dk1"/>
                </a:solidFill>
                <a:latin typeface="Arial"/>
                <a:ea typeface="Arial"/>
                <a:cs typeface="Arial"/>
                <a:sym typeface="Arial"/>
              </a:rPr>
              <a:t>all </a:t>
            </a:r>
            <a:r>
              <a:rPr b="0" i="0" lang="en-US" sz="2400" u="none" cap="none" strike="noStrike">
                <a:solidFill>
                  <a:schemeClr val="dk1"/>
                </a:solidFill>
                <a:latin typeface="Arial"/>
                <a:ea typeface="Arial"/>
                <a:cs typeface="Arial"/>
                <a:sym typeface="Arial"/>
              </a:rPr>
              <a:t>of the numbers that are in the pattern.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2400"/>
              <a:buFont typeface="Arial"/>
              <a:buNone/>
            </a:pPr>
            <a:r>
              <a:rPr b="0" i="0" lang="en-US" sz="2400" u="none" cap="none" strike="noStrike">
                <a:solidFill>
                  <a:schemeClr val="dk1"/>
                </a:solidFill>
                <a:latin typeface="Arial"/>
                <a:ea typeface="Arial"/>
                <a:cs typeface="Arial"/>
                <a:sym typeface="Arial"/>
              </a:rPr>
              <a:t>377     955     1022     9992</a:t>
            </a:r>
            <a:endParaRPr b="0" i="0" sz="1400" u="none" cap="none" strike="noStrike">
              <a:solidFill>
                <a:srgbClr val="000000"/>
              </a:solidFill>
              <a:latin typeface="Arial"/>
              <a:ea typeface="Arial"/>
              <a:cs typeface="Arial"/>
              <a:sym typeface="Arial"/>
            </a:endParaRPr>
          </a:p>
        </p:txBody>
      </p:sp>
      <p:graphicFrame>
        <p:nvGraphicFramePr>
          <p:cNvPr id="207" name="Google Shape;207;p26"/>
          <p:cNvGraphicFramePr/>
          <p:nvPr/>
        </p:nvGraphicFramePr>
        <p:xfrm>
          <a:off x="1462087" y="2438400"/>
          <a:ext cx="3000000" cy="3000000"/>
        </p:xfrm>
        <a:graphic>
          <a:graphicData uri="http://schemas.openxmlformats.org/drawingml/2006/table">
            <a:tbl>
              <a:tblPr>
                <a:noFill/>
                <a:tableStyleId>{7A155023-3D39-452B-9C70-A0AC497CA76D}</a:tableStyleId>
              </a:tblPr>
              <a:tblGrid>
                <a:gridCol w="871525"/>
                <a:gridCol w="869950"/>
                <a:gridCol w="871525"/>
                <a:gridCol w="869950"/>
                <a:gridCol w="871525"/>
                <a:gridCol w="869950"/>
                <a:gridCol w="1023925"/>
              </a:tblGrid>
              <a:tr h="396875">
                <a:tc>
                  <a:txBody>
                    <a:bodyPr/>
                    <a:lstStyle/>
                    <a:p>
                      <a:pPr indent="0" lvl="0" marL="0" marR="0" rtl="0" algn="ctr">
                        <a:lnSpc>
                          <a:spcPct val="100000"/>
                        </a:lnSpc>
                        <a:spcBef>
                          <a:spcPts val="0"/>
                        </a:spcBef>
                        <a:spcAft>
                          <a:spcPts val="0"/>
                        </a:spcAft>
                        <a:buClr>
                          <a:schemeClr val="dk1"/>
                        </a:buClr>
                        <a:buSzPts val="2000"/>
                        <a:buFont typeface="Arial"/>
                        <a:buNone/>
                      </a:pPr>
                      <a:r>
                        <a:rPr b="0" i="0" lang="en-US" sz="2000" u="none" cap="none" strike="noStrike">
                          <a:solidFill>
                            <a:schemeClr val="dk1"/>
                          </a:solidFill>
                          <a:latin typeface="Arial"/>
                          <a:ea typeface="Arial"/>
                          <a:cs typeface="Arial"/>
                          <a:sym typeface="Arial"/>
                        </a:rPr>
                        <a:t>7</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639750">
                <a:tc>
                  <a:txBody>
                    <a:bodyPr/>
                    <a:lstStyle/>
                    <a:p>
                      <a:pPr indent="0" lvl="0" marL="0" marR="0" rtl="0" algn="ctr">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First term</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Second term</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Third term</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Fourth term</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Fifth term</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Sixth term</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Seventh term</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grpSp>
        <p:nvGrpSpPr>
          <p:cNvPr id="208" name="Google Shape;208;p26"/>
          <p:cNvGrpSpPr/>
          <p:nvPr/>
        </p:nvGrpSpPr>
        <p:grpSpPr>
          <a:xfrm>
            <a:off x="7259637" y="-30162"/>
            <a:ext cx="1939925" cy="1176337"/>
            <a:chOff x="7259637" y="-30162"/>
            <a:chExt cx="1939925" cy="1176337"/>
          </a:xfrm>
        </p:grpSpPr>
        <p:pic>
          <p:nvPicPr>
            <p:cNvPr id="209" name="Google Shape;209;p26"/>
            <p:cNvPicPr preferRelativeResize="0"/>
            <p:nvPr/>
          </p:nvPicPr>
          <p:blipFill rotWithShape="1">
            <a:blip r:embed="rId3">
              <a:alphaModFix/>
            </a:blip>
            <a:srcRect b="0" l="0" r="0" t="0"/>
            <a:stretch/>
          </p:blipFill>
          <p:spPr>
            <a:xfrm>
              <a:off x="7259637" y="-30162"/>
              <a:ext cx="1939925" cy="1176337"/>
            </a:xfrm>
            <a:prstGeom prst="rect">
              <a:avLst/>
            </a:prstGeom>
            <a:noFill/>
            <a:ln>
              <a:noFill/>
            </a:ln>
          </p:spPr>
        </p:pic>
        <p:sp>
          <p:nvSpPr>
            <p:cNvPr id="210" name="Google Shape;210;p26"/>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Arial"/>
                <a:buNone/>
              </a:pPr>
              <a:r>
                <a:rPr b="1" i="0" lang="en-US" sz="4000" u="none" cap="none" strike="noStrike">
                  <a:solidFill>
                    <a:srgbClr val="FFFFFF"/>
                  </a:solidFill>
                  <a:latin typeface="Arial"/>
                  <a:ea typeface="Arial"/>
                  <a:cs typeface="Arial"/>
                  <a:sym typeface="Arial"/>
                </a:rPr>
                <a:t>#7</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27"/>
          <p:cNvSpPr txBox="1"/>
          <p:nvPr/>
        </p:nvSpPr>
        <p:spPr>
          <a:xfrm>
            <a:off x="663575" y="1600200"/>
            <a:ext cx="8001000" cy="44005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rgbClr val="000000"/>
                </a:solidFill>
                <a:latin typeface="Arial"/>
                <a:ea typeface="Arial"/>
                <a:cs typeface="Arial"/>
                <a:sym typeface="Arial"/>
              </a:rPr>
              <a:t>Rubric: </a:t>
            </a:r>
            <a:endParaRPr b="0" i="0" sz="2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1" i="0" lang="en-US" sz="2800" u="none" cap="none" strike="noStrike">
                <a:solidFill>
                  <a:schemeClr val="dk1"/>
                </a:solidFill>
                <a:latin typeface="Arial"/>
                <a:ea typeface="Arial"/>
                <a:cs typeface="Arial"/>
                <a:sym typeface="Arial"/>
              </a:rPr>
              <a:t>Part A: </a:t>
            </a:r>
            <a:r>
              <a:rPr b="0" i="0" lang="en-US" sz="2800" u="none" cap="none" strike="noStrike">
                <a:solidFill>
                  <a:schemeClr val="dk1"/>
                </a:solidFill>
                <a:latin typeface="Arial"/>
                <a:ea typeface="Arial"/>
                <a:cs typeface="Arial"/>
                <a:sym typeface="Arial"/>
              </a:rPr>
              <a:t>(1 point) The student correctly names the next six terms of the pattern.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1" i="0" lang="en-US" sz="2800" u="none" cap="none" strike="noStrike">
                <a:solidFill>
                  <a:schemeClr val="dk1"/>
                </a:solidFill>
                <a:latin typeface="Arial"/>
                <a:ea typeface="Arial"/>
                <a:cs typeface="Arial"/>
                <a:sym typeface="Arial"/>
              </a:rPr>
              <a:t>Answer: </a:t>
            </a:r>
            <a:r>
              <a:rPr b="0" i="0" lang="en-US" sz="2800" u="none" cap="none" strike="noStrike">
                <a:solidFill>
                  <a:schemeClr val="dk1"/>
                </a:solidFill>
                <a:latin typeface="Arial"/>
                <a:ea typeface="Arial"/>
                <a:cs typeface="Arial"/>
                <a:sym typeface="Arial"/>
              </a:rPr>
              <a:t>12, 17, 22, 27, 32, 37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1" i="0" lang="en-US" sz="2800" u="none" cap="none" strike="noStrike">
                <a:solidFill>
                  <a:schemeClr val="dk1"/>
                </a:solidFill>
                <a:latin typeface="Arial"/>
                <a:ea typeface="Arial"/>
                <a:cs typeface="Arial"/>
                <a:sym typeface="Arial"/>
              </a:rPr>
              <a:t>Part B: </a:t>
            </a:r>
            <a:r>
              <a:rPr b="0" i="0" lang="en-US" sz="2800" u="none" cap="none" strike="noStrike">
                <a:solidFill>
                  <a:schemeClr val="dk1"/>
                </a:solidFill>
                <a:latin typeface="Arial"/>
                <a:ea typeface="Arial"/>
                <a:cs typeface="Arial"/>
                <a:sym typeface="Arial"/>
              </a:rPr>
              <a:t>(1 point) The student correctly identifies other terms from the pattern.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1" i="0" lang="en-US" sz="2800" u="none" cap="none" strike="noStrike">
                <a:solidFill>
                  <a:schemeClr val="dk1"/>
                </a:solidFill>
                <a:latin typeface="Arial"/>
                <a:ea typeface="Arial"/>
                <a:cs typeface="Arial"/>
                <a:sym typeface="Arial"/>
              </a:rPr>
              <a:t>Answer: </a:t>
            </a:r>
            <a:r>
              <a:rPr b="0" i="0" lang="en-US" sz="2800" u="none" cap="none" strike="noStrike">
                <a:solidFill>
                  <a:schemeClr val="dk1"/>
                </a:solidFill>
                <a:latin typeface="Arial"/>
                <a:ea typeface="Arial"/>
                <a:cs typeface="Arial"/>
                <a:sym typeface="Arial"/>
              </a:rPr>
              <a:t>377, 1022, 9992</a:t>
            </a:r>
            <a:endParaRPr b="0" i="0" sz="1400" u="none" cap="none" strike="noStrike">
              <a:solidFill>
                <a:srgbClr val="000000"/>
              </a:solidFill>
              <a:latin typeface="Arial"/>
              <a:ea typeface="Arial"/>
              <a:cs typeface="Arial"/>
              <a:sym typeface="Arial"/>
            </a:endParaRPr>
          </a:p>
        </p:txBody>
      </p:sp>
      <p:grpSp>
        <p:nvGrpSpPr>
          <p:cNvPr id="216" name="Google Shape;216;p27"/>
          <p:cNvGrpSpPr/>
          <p:nvPr/>
        </p:nvGrpSpPr>
        <p:grpSpPr>
          <a:xfrm>
            <a:off x="6345237" y="-30162"/>
            <a:ext cx="2865437" cy="1116012"/>
            <a:chOff x="6345237" y="-30162"/>
            <a:chExt cx="2865437" cy="1116012"/>
          </a:xfrm>
        </p:grpSpPr>
        <p:pic>
          <p:nvPicPr>
            <p:cNvPr id="217" name="Google Shape;217;p27"/>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218" name="Google Shape;218;p27"/>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Arial"/>
                <a:buNone/>
              </a:pPr>
              <a:r>
                <a:rPr b="1" i="0" lang="en-US" sz="3600" u="none" cap="none" strike="noStrike">
                  <a:solidFill>
                    <a:srgbClr val="FFFFFF"/>
                  </a:solidFill>
                  <a:latin typeface="Arial"/>
                  <a:ea typeface="Arial"/>
                  <a:cs typeface="Arial"/>
                  <a:sym typeface="Arial"/>
                </a:rPr>
                <a:t>#7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