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59C93C8-B716-409A-96A4-E63280771D24}">
  <a:tblStyle styleId="{D59C93C8-B716-409A-96A4-E63280771D24}"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 name="Google Shape;87;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6" name="Google Shape;96;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4" name="Google Shape;104;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2" name="Google Shape;112;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0" name="Google Shape;120;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8" name="Google Shape;128;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9" name="Google Shape;139;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7" name="Google Shape;147;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5" name="Google Shape;155;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3" name="Google Shape;163;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1" name="Google Shape;171;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9" name="Google Shape;179;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8" name="Google Shape;188;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6" name="Google Shape;196;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4" name="Google Shape;204;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2" name="Google Shape;212;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0" name="Google Shape;220;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8" name="Google Shape;228;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7" name="Google Shape;237;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5" name="Google Shape;245;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3" name="Google Shape;253;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1" name="Google Shape;261;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9" name="Google Shape;269;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7" name="Google Shape;277;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6" name="Google Shape;286;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4" name="Google Shape;24;p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2" name="Shape 32"/>
        <p:cNvGrpSpPr/>
        <p:nvPr/>
      </p:nvGrpSpPr>
      <p:grpSpPr>
        <a:xfrm>
          <a:off x="0" y="0"/>
          <a:ext cx="0" cy="0"/>
          <a:chOff x="0" y="0"/>
          <a:chExt cx="0" cy="0"/>
        </a:xfrm>
      </p:grpSpPr>
      <p:sp>
        <p:nvSpPr>
          <p:cNvPr id="33" name="Google Shape;33;p5"/>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4" name="Google Shape;34;p5"/>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5" name="Google Shape;35;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8" name="Shape 38"/>
        <p:cNvGrpSpPr/>
        <p:nvPr/>
      </p:nvGrpSpPr>
      <p:grpSpPr>
        <a:xfrm>
          <a:off x="0" y="0"/>
          <a:ext cx="0" cy="0"/>
          <a:chOff x="0" y="0"/>
          <a:chExt cx="0" cy="0"/>
        </a:xfrm>
      </p:grpSpPr>
      <p:sp>
        <p:nvSpPr>
          <p:cNvPr id="39" name="Google Shape;39;p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0" name="Google Shape;40;p6"/>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41" name="Google Shape;41;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4" name="Shape 44"/>
        <p:cNvGrpSpPr/>
        <p:nvPr/>
      </p:nvGrpSpPr>
      <p:grpSpPr>
        <a:xfrm>
          <a:off x="0" y="0"/>
          <a:ext cx="0" cy="0"/>
          <a:chOff x="0" y="0"/>
          <a:chExt cx="0" cy="0"/>
        </a:xfrm>
      </p:grpSpPr>
      <p:sp>
        <p:nvSpPr>
          <p:cNvPr id="45" name="Google Shape;45;p7"/>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6" name="Google Shape;46;p7"/>
          <p:cNvSpPr/>
          <p:nvPr>
            <p:ph idx="2" type="pic"/>
          </p:nvPr>
        </p:nvSpPr>
        <p:spPr>
          <a:xfrm>
            <a:off x="1792288" y="612775"/>
            <a:ext cx="5486400" cy="4114800"/>
          </a:xfrm>
          <a:prstGeom prst="rect">
            <a:avLst/>
          </a:prstGeom>
          <a:noFill/>
          <a:ln>
            <a:noFill/>
          </a:ln>
        </p:spPr>
      </p:sp>
      <p:sp>
        <p:nvSpPr>
          <p:cNvPr id="47" name="Google Shape;47;p7"/>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48" name="Google Shape;48;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1" name="Shape 51"/>
        <p:cNvGrpSpPr/>
        <p:nvPr/>
      </p:nvGrpSpPr>
      <p:grpSpPr>
        <a:xfrm>
          <a:off x="0" y="0"/>
          <a:ext cx="0" cy="0"/>
          <a:chOff x="0" y="0"/>
          <a:chExt cx="0" cy="0"/>
        </a:xfrm>
      </p:grpSpPr>
      <p:sp>
        <p:nvSpPr>
          <p:cNvPr id="52" name="Google Shape;52;p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3" name="Google Shape;53;p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4" name="Google Shape;54;p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5" name="Google Shape;55;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8" name="Shape 58"/>
        <p:cNvGrpSpPr/>
        <p:nvPr/>
      </p:nvGrpSpPr>
      <p:grpSpPr>
        <a:xfrm>
          <a:off x="0" y="0"/>
          <a:ext cx="0" cy="0"/>
          <a:chOff x="0" y="0"/>
          <a:chExt cx="0" cy="0"/>
        </a:xfrm>
      </p:grpSpPr>
      <p:sp>
        <p:nvSpPr>
          <p:cNvPr id="59" name="Google Shape;59;p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0" name="Google Shape;60;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3" name="Shape 63"/>
        <p:cNvGrpSpPr/>
        <p:nvPr/>
      </p:nvGrpSpPr>
      <p:grpSpPr>
        <a:xfrm>
          <a:off x="0" y="0"/>
          <a:ext cx="0" cy="0"/>
          <a:chOff x="0" y="0"/>
          <a:chExt cx="0" cy="0"/>
        </a:xfrm>
      </p:grpSpPr>
      <p:sp>
        <p:nvSpPr>
          <p:cNvPr id="64" name="Google Shape;64;p1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5" name="Google Shape;65;p10"/>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66" name="Google Shape;66;p10"/>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67" name="Google Shape;67;p10"/>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68" name="Google Shape;68;p10"/>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69" name="Google Shape;69;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2" name="Shape 72"/>
        <p:cNvGrpSpPr/>
        <p:nvPr/>
      </p:nvGrpSpPr>
      <p:grpSpPr>
        <a:xfrm>
          <a:off x="0" y="0"/>
          <a:ext cx="0" cy="0"/>
          <a:chOff x="0" y="0"/>
          <a:chExt cx="0" cy="0"/>
        </a:xfrm>
      </p:grpSpPr>
      <p:sp>
        <p:nvSpPr>
          <p:cNvPr id="73" name="Google Shape;73;p1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4" name="Google Shape;74;p1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75" name="Google Shape;75;p1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9" name="Shape 79"/>
        <p:cNvGrpSpPr/>
        <p:nvPr/>
      </p:nvGrpSpPr>
      <p:grpSpPr>
        <a:xfrm>
          <a:off x="0" y="0"/>
          <a:ext cx="0" cy="0"/>
          <a:chOff x="0" y="0"/>
          <a:chExt cx="0" cy="0"/>
        </a:xfrm>
      </p:grpSpPr>
      <p:sp>
        <p:nvSpPr>
          <p:cNvPr id="80" name="Google Shape;80;p1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1" sz="4000"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1" name="Google Shape;81;p1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9pPr>
          </a:lstStyle>
          <a:p/>
        </p:txBody>
      </p:sp>
      <p:sp>
        <p:nvSpPr>
          <p:cNvPr id="11" name="Google Shape;11;p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98989"/>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1400">
              <a:solidFill>
                <a:srgbClr val="000000"/>
              </a:solidFill>
            </a:endParaRPr>
          </a:p>
        </p:txBody>
      </p:sp>
      <p:sp>
        <p:nvSpPr>
          <p:cNvPr id="15" name="Google Shape;15;p1"/>
          <p:cNvSpPr/>
          <p:nvPr/>
        </p:nvSpPr>
        <p:spPr>
          <a:xfrm>
            <a:off x="0" y="0"/>
            <a:ext cx="2517775" cy="8286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0000"/>
              </a:buClr>
              <a:buSzPts val="2400"/>
              <a:buFont typeface="Arial"/>
              <a:buNone/>
            </a:pPr>
            <a:r>
              <a:rPr b="1" i="0" lang="en-US" sz="2400" u="none" cap="none" strike="noStrike">
                <a:solidFill>
                  <a:srgbClr val="FF0000"/>
                </a:solidFill>
                <a:latin typeface="Arial"/>
                <a:ea typeface="Arial"/>
                <a:cs typeface="Arial"/>
                <a:sym typeface="Arial"/>
              </a:rPr>
              <a:t>Grade 4 - Claim 1</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0000"/>
              </a:buClr>
              <a:buSzPts val="2400"/>
              <a:buFont typeface="Arial"/>
              <a:buNone/>
            </a:pPr>
            <a:r>
              <a:rPr b="1" i="0" lang="en-US" sz="2400" u="none" cap="none" strike="noStrike">
                <a:solidFill>
                  <a:srgbClr val="FF0000"/>
                </a:solidFill>
                <a:latin typeface="Arial"/>
                <a:ea typeface="Arial"/>
                <a:cs typeface="Arial"/>
                <a:sym typeface="Arial"/>
              </a:rPr>
              <a:t>Target B</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ccssmathactivities.com/" TargetMode="Externa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8.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0.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3"/>
          <p:cNvSpPr txBox="1"/>
          <p:nvPr>
            <p:ph type="ctrTitle"/>
          </p:nvPr>
        </p:nvSpPr>
        <p:spPr>
          <a:xfrm>
            <a:off x="685800" y="1981200"/>
            <a:ext cx="7772400" cy="14700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Arial"/>
              <a:buNone/>
            </a:pPr>
            <a:r>
              <a:rPr b="1" i="0" lang="en-US" sz="4400" u="none">
                <a:solidFill>
                  <a:schemeClr val="dk1"/>
                </a:solidFill>
                <a:latin typeface="Arial"/>
                <a:ea typeface="Arial"/>
                <a:cs typeface="Arial"/>
                <a:sym typeface="Arial"/>
              </a:rPr>
              <a:t>Claim 1</a:t>
            </a:r>
            <a:br>
              <a:rPr b="1" i="0" lang="en-US" sz="4400" u="none">
                <a:solidFill>
                  <a:schemeClr val="dk1"/>
                </a:solidFill>
                <a:latin typeface="Arial"/>
                <a:ea typeface="Arial"/>
                <a:cs typeface="Arial"/>
                <a:sym typeface="Arial"/>
              </a:rPr>
            </a:br>
            <a:r>
              <a:rPr b="1" i="0" lang="en-US" sz="4400" u="none">
                <a:solidFill>
                  <a:schemeClr val="dk1"/>
                </a:solidFill>
                <a:latin typeface="Arial"/>
                <a:ea typeface="Arial"/>
                <a:cs typeface="Arial"/>
                <a:sym typeface="Arial"/>
              </a:rPr>
              <a:t>Smarter Balanced Sample Items</a:t>
            </a:r>
            <a:br>
              <a:rPr b="1" i="0" lang="en-US" sz="4400" u="none">
                <a:solidFill>
                  <a:schemeClr val="dk1"/>
                </a:solidFill>
                <a:latin typeface="Arial"/>
                <a:ea typeface="Arial"/>
                <a:cs typeface="Arial"/>
                <a:sym typeface="Arial"/>
              </a:rPr>
            </a:br>
            <a:r>
              <a:rPr b="1" i="0" lang="en-US" sz="4400" u="none">
                <a:solidFill>
                  <a:schemeClr val="dk1"/>
                </a:solidFill>
                <a:latin typeface="Arial"/>
                <a:ea typeface="Arial"/>
                <a:cs typeface="Arial"/>
                <a:sym typeface="Arial"/>
              </a:rPr>
              <a:t>Grade 4 - Target B</a:t>
            </a:r>
            <a:endParaRPr/>
          </a:p>
        </p:txBody>
      </p:sp>
      <p:sp>
        <p:nvSpPr>
          <p:cNvPr id="90" name="Google Shape;90;p13"/>
          <p:cNvSpPr txBox="1"/>
          <p:nvPr>
            <p:ph idx="1" type="subTitle"/>
          </p:nvPr>
        </p:nvSpPr>
        <p:spPr>
          <a:xfrm>
            <a:off x="2514600" y="4191000"/>
            <a:ext cx="4114800" cy="10668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FF0000"/>
              </a:buClr>
              <a:buSzPts val="3200"/>
              <a:buNone/>
            </a:pPr>
            <a:r>
              <a:rPr b="1" i="0" lang="en-US" sz="3200" u="none">
                <a:solidFill>
                  <a:srgbClr val="FF0000"/>
                </a:solidFill>
                <a:latin typeface="Arial"/>
                <a:ea typeface="Arial"/>
                <a:cs typeface="Arial"/>
                <a:sym typeface="Arial"/>
              </a:rPr>
              <a:t>Gain familiarity with factors and multiples.</a:t>
            </a:r>
            <a:endParaRPr/>
          </a:p>
        </p:txBody>
      </p:sp>
      <p:sp>
        <p:nvSpPr>
          <p:cNvPr id="91" name="Google Shape;91;p13"/>
          <p:cNvSpPr txBox="1"/>
          <p:nvPr/>
        </p:nvSpPr>
        <p:spPr>
          <a:xfrm>
            <a:off x="519112" y="5959475"/>
            <a:ext cx="8104187" cy="78422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500"/>
              <a:buFont typeface="Arial"/>
              <a:buNone/>
            </a:pPr>
            <a:r>
              <a:rPr b="0" i="0" lang="en-US" sz="1500" u="none" cap="none" strike="noStrike">
                <a:solidFill>
                  <a:schemeClr val="dk1"/>
                </a:solidFill>
                <a:latin typeface="Arial"/>
                <a:ea typeface="Arial"/>
                <a:cs typeface="Arial"/>
                <a:sym typeface="Arial"/>
              </a:rPr>
              <a:t>Questions courtesy of the Smarter Balanced Assessment Consortium Item Specifications – Version 3.0</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500"/>
              <a:buFont typeface="Arial"/>
              <a:buNone/>
            </a:pPr>
            <a:r>
              <a:rPr b="0" i="0" lang="en-US" sz="1500" u="none" cap="none" strike="noStrike">
                <a:solidFill>
                  <a:schemeClr val="dk1"/>
                </a:solidFill>
                <a:latin typeface="Arial"/>
                <a:ea typeface="Arial"/>
                <a:cs typeface="Arial"/>
                <a:sym typeface="Arial"/>
              </a:rPr>
              <a:t>Slideshow organized by SMc Curriculum – </a:t>
            </a:r>
            <a:r>
              <a:rPr b="0" i="0" lang="en-US" sz="1500" u="sng" cap="none" strike="noStrike">
                <a:solidFill>
                  <a:schemeClr val="hlink"/>
                </a:solidFill>
                <a:latin typeface="Arial"/>
                <a:ea typeface="Arial"/>
                <a:cs typeface="Arial"/>
                <a:sym typeface="Arial"/>
                <a:hlinkClick r:id="rId3"/>
              </a:rPr>
              <a:t>www.ccssmathactivities.com</a:t>
            </a:r>
            <a:endParaRPr b="0" i="0" sz="15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Arial"/>
              <a:ea typeface="Arial"/>
              <a:cs typeface="Arial"/>
              <a:sym typeface="Arial"/>
            </a:endParaRPr>
          </a:p>
        </p:txBody>
      </p:sp>
      <p:pic>
        <p:nvPicPr>
          <p:cNvPr descr="Smc logo1" id="92" name="Google Shape;92;p13"/>
          <p:cNvPicPr preferRelativeResize="0"/>
          <p:nvPr/>
        </p:nvPicPr>
        <p:blipFill rotWithShape="1">
          <a:blip r:embed="rId4">
            <a:alphaModFix/>
          </a:blip>
          <a:srcRect b="0" l="0" r="0" t="0"/>
          <a:stretch/>
        </p:blipFill>
        <p:spPr>
          <a:xfrm>
            <a:off x="2298700" y="114300"/>
            <a:ext cx="4318000" cy="1463675"/>
          </a:xfrm>
          <a:prstGeom prst="rect">
            <a:avLst/>
          </a:prstGeom>
          <a:noFill/>
          <a:ln>
            <a:noFill/>
          </a:ln>
        </p:spPr>
      </p:pic>
      <p:sp>
        <p:nvSpPr>
          <p:cNvPr id="93" name="Google Shape;93;p13"/>
          <p:cNvSpPr/>
          <p:nvPr/>
        </p:nvSpPr>
        <p:spPr>
          <a:xfrm>
            <a:off x="76200" y="38100"/>
            <a:ext cx="2286000" cy="83820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4"/>
          <p:cNvSpPr txBox="1"/>
          <p:nvPr/>
        </p:nvSpPr>
        <p:spPr>
          <a:xfrm>
            <a:off x="1066800" y="1600200"/>
            <a:ext cx="5715000" cy="35401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Which list has </a:t>
            </a:r>
            <a:r>
              <a:rPr b="1" i="0" lang="en-US" sz="2800" u="none" cap="none" strike="noStrike">
                <a:solidFill>
                  <a:schemeClr val="dk1"/>
                </a:solidFill>
                <a:latin typeface="Arial"/>
                <a:ea typeface="Arial"/>
                <a:cs typeface="Arial"/>
                <a:sym typeface="Arial"/>
              </a:rPr>
              <a:t>all </a:t>
            </a:r>
            <a:r>
              <a:rPr b="0" i="0" lang="en-US" sz="2800" u="none" cap="none" strike="noStrike">
                <a:solidFill>
                  <a:schemeClr val="dk1"/>
                </a:solidFill>
                <a:latin typeface="Arial"/>
                <a:ea typeface="Arial"/>
                <a:cs typeface="Arial"/>
                <a:sym typeface="Arial"/>
              </a:rPr>
              <a:t>of the factors of 36?</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A. 1, 2, 3, 4, 6, 9, 12, 18, 36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B. 1, 2, 3, 6, 8, 9, 12, 16, 36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C. 1, 2, 4, 6, 8, 9, 16, 18, 36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D. 1, 2, 3, 5, 6, 9, 12, 18, 36 </a:t>
            </a:r>
            <a:endParaRPr b="0" i="0" sz="1400" u="none" cap="none" strike="noStrike">
              <a:solidFill>
                <a:srgbClr val="000000"/>
              </a:solidFill>
              <a:latin typeface="Arial"/>
              <a:ea typeface="Arial"/>
              <a:cs typeface="Arial"/>
              <a:sym typeface="Arial"/>
            </a:endParaRPr>
          </a:p>
        </p:txBody>
      </p:sp>
      <p:grpSp>
        <p:nvGrpSpPr>
          <p:cNvPr id="99" name="Google Shape;99;p14"/>
          <p:cNvGrpSpPr/>
          <p:nvPr/>
        </p:nvGrpSpPr>
        <p:grpSpPr>
          <a:xfrm>
            <a:off x="7259637" y="-30162"/>
            <a:ext cx="1939925" cy="1176337"/>
            <a:chOff x="7259637" y="-30162"/>
            <a:chExt cx="1939925" cy="1176337"/>
          </a:xfrm>
        </p:grpSpPr>
        <p:pic>
          <p:nvPicPr>
            <p:cNvPr id="100" name="Google Shape;100;p14"/>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101" name="Google Shape;101;p14"/>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Arial"/>
                <a:buNone/>
              </a:pPr>
              <a:r>
                <a:rPr b="1" i="0" lang="en-US" sz="4000" u="none" cap="none" strike="noStrike">
                  <a:solidFill>
                    <a:srgbClr val="FFFFFF"/>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5"/>
          <p:cNvSpPr txBox="1"/>
          <p:nvPr/>
        </p:nvSpPr>
        <p:spPr>
          <a:xfrm>
            <a:off x="381000" y="1417637"/>
            <a:ext cx="83058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(1 point) The student identifies the correct list.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A</a:t>
            </a:r>
            <a:endParaRPr b="0" i="0" sz="1400" u="none" cap="none" strike="noStrike">
              <a:solidFill>
                <a:srgbClr val="000000"/>
              </a:solidFill>
              <a:latin typeface="Arial"/>
              <a:ea typeface="Arial"/>
              <a:cs typeface="Arial"/>
              <a:sym typeface="Arial"/>
            </a:endParaRPr>
          </a:p>
        </p:txBody>
      </p:sp>
      <p:grpSp>
        <p:nvGrpSpPr>
          <p:cNvPr id="107" name="Google Shape;107;p15"/>
          <p:cNvGrpSpPr/>
          <p:nvPr/>
        </p:nvGrpSpPr>
        <p:grpSpPr>
          <a:xfrm>
            <a:off x="6345237" y="-30162"/>
            <a:ext cx="2865437" cy="1116012"/>
            <a:chOff x="6345237" y="-30162"/>
            <a:chExt cx="2865437" cy="1116012"/>
          </a:xfrm>
        </p:grpSpPr>
        <p:pic>
          <p:nvPicPr>
            <p:cNvPr id="108" name="Google Shape;108;p15"/>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09" name="Google Shape;109;p15"/>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Arial"/>
                <a:buNone/>
              </a:pPr>
              <a:r>
                <a:rPr b="1" i="0" lang="en-US" sz="3600" u="none" cap="none" strike="noStrike">
                  <a:solidFill>
                    <a:srgbClr val="FFFFFF"/>
                  </a:solidFill>
                  <a:latin typeface="Arial"/>
                  <a:ea typeface="Arial"/>
                  <a:cs typeface="Arial"/>
                  <a:sym typeface="Arial"/>
                </a:rPr>
                <a:t>#1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6"/>
          <p:cNvSpPr txBox="1"/>
          <p:nvPr/>
        </p:nvSpPr>
        <p:spPr>
          <a:xfrm>
            <a:off x="903287" y="1600200"/>
            <a:ext cx="8229600" cy="35401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Which list has </a:t>
            </a:r>
            <a:r>
              <a:rPr b="1" i="0" lang="en-US" sz="2800" u="none" cap="none" strike="noStrike">
                <a:solidFill>
                  <a:schemeClr val="dk1"/>
                </a:solidFill>
                <a:latin typeface="Arial"/>
                <a:ea typeface="Arial"/>
                <a:cs typeface="Arial"/>
                <a:sym typeface="Arial"/>
              </a:rPr>
              <a:t>all </a:t>
            </a:r>
            <a:r>
              <a:rPr b="0" i="0" lang="en-US" sz="2800" u="none" cap="none" strike="noStrike">
                <a:solidFill>
                  <a:schemeClr val="dk1"/>
                </a:solidFill>
                <a:latin typeface="Arial"/>
                <a:ea typeface="Arial"/>
                <a:cs typeface="Arial"/>
                <a:sym typeface="Arial"/>
              </a:rPr>
              <a:t>of the factor pairs of 36?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A. 1 × 36, 2 × 18, 3 × 12, 4 × 9, 6 × 6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B. 1 × 36, 2 × 16, 3 × 12, 4 × 9, 6 × 8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C. 1 × 36, 2 × 18, 3 × 6, 4 × 8, 6 × 12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D. 1 × 36, 2 × 12, 3 × 9, 4 × 8, 6 × 6</a:t>
            </a:r>
            <a:endParaRPr b="0" i="0" sz="1400" u="none" cap="none" strike="noStrike">
              <a:solidFill>
                <a:srgbClr val="000000"/>
              </a:solidFill>
              <a:latin typeface="Arial"/>
              <a:ea typeface="Arial"/>
              <a:cs typeface="Arial"/>
              <a:sym typeface="Arial"/>
            </a:endParaRPr>
          </a:p>
        </p:txBody>
      </p:sp>
      <p:grpSp>
        <p:nvGrpSpPr>
          <p:cNvPr id="115" name="Google Shape;115;p16"/>
          <p:cNvGrpSpPr/>
          <p:nvPr/>
        </p:nvGrpSpPr>
        <p:grpSpPr>
          <a:xfrm>
            <a:off x="7259637" y="-30162"/>
            <a:ext cx="1939925" cy="1176337"/>
            <a:chOff x="7259637" y="-30162"/>
            <a:chExt cx="1939925" cy="1176337"/>
          </a:xfrm>
        </p:grpSpPr>
        <p:pic>
          <p:nvPicPr>
            <p:cNvPr id="116" name="Google Shape;116;p16"/>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117" name="Google Shape;117;p16"/>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Arial"/>
                <a:buNone/>
              </a:pPr>
              <a:r>
                <a:rPr b="1" i="0" lang="en-US" sz="4000" u="none" cap="none" strike="noStrike">
                  <a:solidFill>
                    <a:srgbClr val="FFFFFF"/>
                  </a:solidFill>
                  <a:latin typeface="Arial"/>
                  <a:ea typeface="Arial"/>
                  <a:cs typeface="Arial"/>
                  <a:sym typeface="Arial"/>
                </a:rPr>
                <a:t>#2</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7"/>
          <p:cNvSpPr txBox="1"/>
          <p:nvPr/>
        </p:nvSpPr>
        <p:spPr>
          <a:xfrm>
            <a:off x="381000" y="1417637"/>
            <a:ext cx="83058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(1 point) The student identifies the correct list.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A</a:t>
            </a:r>
            <a:endParaRPr b="0" i="0" sz="1400" u="none" cap="none" strike="noStrike">
              <a:solidFill>
                <a:srgbClr val="000000"/>
              </a:solidFill>
              <a:latin typeface="Arial"/>
              <a:ea typeface="Arial"/>
              <a:cs typeface="Arial"/>
              <a:sym typeface="Arial"/>
            </a:endParaRPr>
          </a:p>
        </p:txBody>
      </p:sp>
      <p:grpSp>
        <p:nvGrpSpPr>
          <p:cNvPr id="123" name="Google Shape;123;p17"/>
          <p:cNvGrpSpPr/>
          <p:nvPr/>
        </p:nvGrpSpPr>
        <p:grpSpPr>
          <a:xfrm>
            <a:off x="6345237" y="-30162"/>
            <a:ext cx="2865437" cy="1116012"/>
            <a:chOff x="6345237" y="-30162"/>
            <a:chExt cx="2865437" cy="1116012"/>
          </a:xfrm>
        </p:grpSpPr>
        <p:pic>
          <p:nvPicPr>
            <p:cNvPr id="124" name="Google Shape;124;p17"/>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25" name="Google Shape;125;p17"/>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Arial"/>
                <a:buNone/>
              </a:pPr>
              <a:r>
                <a:rPr b="1" i="0" lang="en-US" sz="3600" u="none" cap="none" strike="noStrike">
                  <a:solidFill>
                    <a:srgbClr val="FFFFFF"/>
                  </a:solidFill>
                  <a:latin typeface="Arial"/>
                  <a:ea typeface="Arial"/>
                  <a:cs typeface="Arial"/>
                  <a:sym typeface="Arial"/>
                </a:rPr>
                <a:t>#2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8"/>
          <p:cNvSpPr txBox="1"/>
          <p:nvPr/>
        </p:nvSpPr>
        <p:spPr>
          <a:xfrm>
            <a:off x="457200" y="1219200"/>
            <a:ext cx="8229600" cy="9540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Drag numbers into the boxes to make factor pairs of 12. 	</a:t>
            </a:r>
            <a:endParaRPr b="0" i="0" sz="1400" u="none" cap="none" strike="noStrike">
              <a:solidFill>
                <a:srgbClr val="000000"/>
              </a:solidFill>
              <a:latin typeface="Arial"/>
              <a:ea typeface="Arial"/>
              <a:cs typeface="Arial"/>
              <a:sym typeface="Arial"/>
            </a:endParaRPr>
          </a:p>
        </p:txBody>
      </p:sp>
      <p:pic>
        <p:nvPicPr>
          <p:cNvPr id="131" name="Google Shape;131;p18"/>
          <p:cNvPicPr preferRelativeResize="0"/>
          <p:nvPr/>
        </p:nvPicPr>
        <p:blipFill rotWithShape="1">
          <a:blip r:embed="rId3">
            <a:alphaModFix/>
          </a:blip>
          <a:srcRect b="0" l="0" r="0" t="0"/>
          <a:stretch/>
        </p:blipFill>
        <p:spPr>
          <a:xfrm>
            <a:off x="2103437" y="2057400"/>
            <a:ext cx="4937125" cy="4067175"/>
          </a:xfrm>
          <a:prstGeom prst="rect">
            <a:avLst/>
          </a:prstGeom>
          <a:noFill/>
          <a:ln>
            <a:noFill/>
          </a:ln>
        </p:spPr>
      </p:pic>
      <p:grpSp>
        <p:nvGrpSpPr>
          <p:cNvPr id="132" name="Google Shape;132;p18"/>
          <p:cNvGrpSpPr/>
          <p:nvPr/>
        </p:nvGrpSpPr>
        <p:grpSpPr>
          <a:xfrm>
            <a:off x="7259637" y="-30162"/>
            <a:ext cx="1939925" cy="1176337"/>
            <a:chOff x="7259637" y="-30162"/>
            <a:chExt cx="1939925" cy="1176337"/>
          </a:xfrm>
        </p:grpSpPr>
        <p:pic>
          <p:nvPicPr>
            <p:cNvPr id="133" name="Google Shape;133;p18"/>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134" name="Google Shape;134;p18"/>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Arial"/>
                <a:buNone/>
              </a:pPr>
              <a:r>
                <a:rPr b="1" i="0" lang="en-US" sz="4000" u="none" cap="none" strike="noStrike">
                  <a:solidFill>
                    <a:srgbClr val="FFFFFF"/>
                  </a:solidFill>
                  <a:latin typeface="Arial"/>
                  <a:ea typeface="Arial"/>
                  <a:cs typeface="Arial"/>
                  <a:sym typeface="Arial"/>
                </a:rPr>
                <a:t>#3</a:t>
              </a:r>
              <a:endParaRPr b="0" i="0" sz="1400" u="none" cap="none" strike="noStrike">
                <a:solidFill>
                  <a:srgbClr val="000000"/>
                </a:solidFill>
                <a:latin typeface="Arial"/>
                <a:ea typeface="Arial"/>
                <a:cs typeface="Arial"/>
                <a:sym typeface="Arial"/>
              </a:endParaRPr>
            </a:p>
          </p:txBody>
        </p:sp>
      </p:grpSp>
      <p:sp>
        <p:nvSpPr>
          <p:cNvPr id="135" name="Google Shape;135;p18"/>
          <p:cNvSpPr txBox="1"/>
          <p:nvPr/>
        </p:nvSpPr>
        <p:spPr>
          <a:xfrm>
            <a:off x="2209800" y="4953000"/>
            <a:ext cx="4724400" cy="1066800"/>
          </a:xfrm>
          <a:prstGeom prst="rect">
            <a:avLst/>
          </a:prstGeom>
          <a:solidFill>
            <a:schemeClr val="l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6" name="Google Shape;136;p18"/>
          <p:cNvSpPr txBox="1"/>
          <p:nvPr/>
        </p:nvSpPr>
        <p:spPr>
          <a:xfrm>
            <a:off x="2346325" y="4984750"/>
            <a:ext cx="4441825" cy="9239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1800"/>
              <a:buFont typeface="Arial"/>
              <a:buAutoNum type="arabicPlain"/>
            </a:pPr>
            <a:r>
              <a:rPr b="0" i="0" lang="en-US" sz="1800" u="none" cap="none" strike="noStrike">
                <a:solidFill>
                  <a:schemeClr val="dk1"/>
                </a:solidFill>
                <a:latin typeface="Arial"/>
                <a:ea typeface="Arial"/>
                <a:cs typeface="Arial"/>
                <a:sym typeface="Arial"/>
              </a:rPr>
              <a:t>   2      3      4      5      6      7      8      9</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10     11     12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9"/>
          <p:cNvSpPr txBox="1"/>
          <p:nvPr/>
        </p:nvSpPr>
        <p:spPr>
          <a:xfrm>
            <a:off x="685800" y="1450975"/>
            <a:ext cx="80772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Rubric: </a:t>
            </a:r>
            <a:endParaRPr b="0"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(1 point) </a:t>
            </a:r>
            <a:r>
              <a:rPr b="0" i="0" lang="en-US" sz="2800" u="none" cap="none" strike="noStrike">
                <a:solidFill>
                  <a:schemeClr val="dk1"/>
                </a:solidFill>
                <a:latin typeface="Arial"/>
                <a:ea typeface="Arial"/>
                <a:cs typeface="Arial"/>
                <a:sym typeface="Arial"/>
              </a:rPr>
              <a:t>The student identifies all of the correct factor pairs.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1 × 12, 2 × 6, 3 × 4</a:t>
            </a:r>
            <a:endParaRPr b="0" i="0" sz="1400" u="none" cap="none" strike="noStrike">
              <a:solidFill>
                <a:srgbClr val="000000"/>
              </a:solidFill>
              <a:latin typeface="Arial"/>
              <a:ea typeface="Arial"/>
              <a:cs typeface="Arial"/>
              <a:sym typeface="Arial"/>
            </a:endParaRPr>
          </a:p>
        </p:txBody>
      </p:sp>
      <p:grpSp>
        <p:nvGrpSpPr>
          <p:cNvPr id="142" name="Google Shape;142;p19"/>
          <p:cNvGrpSpPr/>
          <p:nvPr/>
        </p:nvGrpSpPr>
        <p:grpSpPr>
          <a:xfrm>
            <a:off x="6345237" y="-30162"/>
            <a:ext cx="2865437" cy="1116012"/>
            <a:chOff x="6345237" y="-30162"/>
            <a:chExt cx="2865437" cy="1116012"/>
          </a:xfrm>
        </p:grpSpPr>
        <p:pic>
          <p:nvPicPr>
            <p:cNvPr id="143" name="Google Shape;143;p19"/>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44" name="Google Shape;144;p19"/>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Arial"/>
                <a:buNone/>
              </a:pPr>
              <a:r>
                <a:rPr b="1" i="0" lang="en-US" sz="3600" u="none" cap="none" strike="noStrike">
                  <a:solidFill>
                    <a:srgbClr val="FFFFFF"/>
                  </a:solidFill>
                  <a:latin typeface="Arial"/>
                  <a:ea typeface="Arial"/>
                  <a:cs typeface="Arial"/>
                  <a:sym typeface="Arial"/>
                </a:rPr>
                <a:t>#3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0"/>
          <p:cNvSpPr txBox="1"/>
          <p:nvPr/>
        </p:nvSpPr>
        <p:spPr>
          <a:xfrm>
            <a:off x="876300" y="1417637"/>
            <a:ext cx="7391400" cy="35401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Which number is a factor of </a:t>
            </a:r>
            <a:r>
              <a:rPr b="1" i="0" lang="en-US" sz="2800" u="none" cap="none" strike="noStrike">
                <a:solidFill>
                  <a:srgbClr val="000000"/>
                </a:solidFill>
                <a:latin typeface="Arial"/>
                <a:ea typeface="Arial"/>
                <a:cs typeface="Arial"/>
                <a:sym typeface="Arial"/>
              </a:rPr>
              <a:t>both </a:t>
            </a:r>
            <a:r>
              <a:rPr b="0" i="0" lang="en-US" sz="2800" u="none" cap="none" strike="noStrike">
                <a:solidFill>
                  <a:srgbClr val="000000"/>
                </a:solidFill>
                <a:latin typeface="Arial"/>
                <a:ea typeface="Arial"/>
                <a:cs typeface="Arial"/>
                <a:sym typeface="Arial"/>
              </a:rPr>
              <a:t>16 and 20?</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A. 3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B. 4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C. 5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D. 8</a:t>
            </a:r>
            <a:endParaRPr b="0" i="0" sz="1400" u="none" cap="none" strike="noStrike">
              <a:solidFill>
                <a:srgbClr val="000000"/>
              </a:solidFill>
              <a:latin typeface="Arial"/>
              <a:ea typeface="Arial"/>
              <a:cs typeface="Arial"/>
              <a:sym typeface="Arial"/>
            </a:endParaRPr>
          </a:p>
        </p:txBody>
      </p:sp>
      <p:grpSp>
        <p:nvGrpSpPr>
          <p:cNvPr id="150" name="Google Shape;150;p20"/>
          <p:cNvGrpSpPr/>
          <p:nvPr/>
        </p:nvGrpSpPr>
        <p:grpSpPr>
          <a:xfrm>
            <a:off x="7259637" y="-30162"/>
            <a:ext cx="1939925" cy="1176337"/>
            <a:chOff x="7259637" y="-30162"/>
            <a:chExt cx="1939925" cy="1176337"/>
          </a:xfrm>
        </p:grpSpPr>
        <p:pic>
          <p:nvPicPr>
            <p:cNvPr id="151" name="Google Shape;151;p20"/>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152" name="Google Shape;152;p20"/>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Arial"/>
                <a:buNone/>
              </a:pPr>
              <a:r>
                <a:rPr b="1" i="0" lang="en-US" sz="4000" u="none" cap="none" strike="noStrike">
                  <a:solidFill>
                    <a:srgbClr val="FFFFFF"/>
                  </a:solidFill>
                  <a:latin typeface="Arial"/>
                  <a:ea typeface="Arial"/>
                  <a:cs typeface="Arial"/>
                  <a:sym typeface="Arial"/>
                </a:rPr>
                <a:t>#4</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1"/>
          <p:cNvSpPr txBox="1"/>
          <p:nvPr/>
        </p:nvSpPr>
        <p:spPr>
          <a:xfrm>
            <a:off x="952500" y="1676400"/>
            <a:ext cx="72390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Rubric: </a:t>
            </a:r>
            <a:endParaRPr b="0"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(1 point) </a:t>
            </a:r>
            <a:r>
              <a:rPr b="0" i="0" lang="en-US" sz="2800" u="none" cap="none" strike="noStrike">
                <a:solidFill>
                  <a:schemeClr val="dk1"/>
                </a:solidFill>
                <a:latin typeface="Arial"/>
                <a:ea typeface="Arial"/>
                <a:cs typeface="Arial"/>
                <a:sym typeface="Arial"/>
              </a:rPr>
              <a:t>The student identifies a common factor.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B</a:t>
            </a:r>
            <a:endParaRPr b="0" i="0" sz="1400" u="none" cap="none" strike="noStrike">
              <a:solidFill>
                <a:srgbClr val="000000"/>
              </a:solidFill>
              <a:latin typeface="Arial"/>
              <a:ea typeface="Arial"/>
              <a:cs typeface="Arial"/>
              <a:sym typeface="Arial"/>
            </a:endParaRPr>
          </a:p>
        </p:txBody>
      </p:sp>
      <p:grpSp>
        <p:nvGrpSpPr>
          <p:cNvPr id="158" name="Google Shape;158;p21"/>
          <p:cNvGrpSpPr/>
          <p:nvPr/>
        </p:nvGrpSpPr>
        <p:grpSpPr>
          <a:xfrm>
            <a:off x="6345237" y="-30162"/>
            <a:ext cx="2865437" cy="1116012"/>
            <a:chOff x="6345237" y="-30162"/>
            <a:chExt cx="2865437" cy="1116012"/>
          </a:xfrm>
        </p:grpSpPr>
        <p:pic>
          <p:nvPicPr>
            <p:cNvPr id="159" name="Google Shape;159;p21"/>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60" name="Google Shape;160;p21"/>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Arial"/>
                <a:buNone/>
              </a:pPr>
              <a:r>
                <a:rPr b="1" i="0" lang="en-US" sz="3600" u="none" cap="none" strike="noStrike">
                  <a:solidFill>
                    <a:srgbClr val="FFFFFF"/>
                  </a:solidFill>
                  <a:latin typeface="Arial"/>
                  <a:ea typeface="Arial"/>
                  <a:cs typeface="Arial"/>
                  <a:sym typeface="Arial"/>
                </a:rPr>
                <a:t>#4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2"/>
          <p:cNvSpPr txBox="1"/>
          <p:nvPr/>
        </p:nvSpPr>
        <p:spPr>
          <a:xfrm>
            <a:off x="876300" y="1417637"/>
            <a:ext cx="7391400" cy="35401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Which numbers are factors of </a:t>
            </a:r>
            <a:r>
              <a:rPr b="1" i="0" lang="en-US" sz="2800" u="none" cap="none" strike="noStrike">
                <a:solidFill>
                  <a:schemeClr val="dk1"/>
                </a:solidFill>
                <a:latin typeface="Arial"/>
                <a:ea typeface="Arial"/>
                <a:cs typeface="Arial"/>
                <a:sym typeface="Arial"/>
              </a:rPr>
              <a:t>both </a:t>
            </a:r>
            <a:r>
              <a:rPr b="0" i="0" lang="en-US" sz="2800" u="none" cap="none" strike="noStrike">
                <a:solidFill>
                  <a:schemeClr val="dk1"/>
                </a:solidFill>
                <a:latin typeface="Arial"/>
                <a:ea typeface="Arial"/>
                <a:cs typeface="Arial"/>
                <a:sym typeface="Arial"/>
              </a:rPr>
              <a:t>18 and 45?</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A. 1, 2, 8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B. 1, 3, 9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C. 1, 4, 8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D. 1, 5, 9</a:t>
            </a:r>
            <a:endParaRPr b="0" i="0" sz="1400" u="none" cap="none" strike="noStrike">
              <a:solidFill>
                <a:srgbClr val="000000"/>
              </a:solidFill>
              <a:latin typeface="Arial"/>
              <a:ea typeface="Arial"/>
              <a:cs typeface="Arial"/>
              <a:sym typeface="Arial"/>
            </a:endParaRPr>
          </a:p>
        </p:txBody>
      </p:sp>
      <p:grpSp>
        <p:nvGrpSpPr>
          <p:cNvPr id="166" name="Google Shape;166;p22"/>
          <p:cNvGrpSpPr/>
          <p:nvPr/>
        </p:nvGrpSpPr>
        <p:grpSpPr>
          <a:xfrm>
            <a:off x="7259637" y="-30162"/>
            <a:ext cx="1939925" cy="1176337"/>
            <a:chOff x="7259637" y="-30162"/>
            <a:chExt cx="1939925" cy="1176337"/>
          </a:xfrm>
        </p:grpSpPr>
        <p:pic>
          <p:nvPicPr>
            <p:cNvPr id="167" name="Google Shape;167;p22"/>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168" name="Google Shape;168;p22"/>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Arial"/>
                <a:buNone/>
              </a:pPr>
              <a:r>
                <a:rPr b="1" i="0" lang="en-US" sz="4000" u="none" cap="none" strike="noStrike">
                  <a:solidFill>
                    <a:srgbClr val="FFFFFF"/>
                  </a:solidFill>
                  <a:latin typeface="Arial"/>
                  <a:ea typeface="Arial"/>
                  <a:cs typeface="Arial"/>
                  <a:sym typeface="Arial"/>
                </a:rPr>
                <a:t>#5</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3"/>
          <p:cNvSpPr txBox="1"/>
          <p:nvPr/>
        </p:nvSpPr>
        <p:spPr>
          <a:xfrm>
            <a:off x="952500" y="1676400"/>
            <a:ext cx="72390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Rubric: </a:t>
            </a:r>
            <a:endParaRPr b="0"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(1 point) </a:t>
            </a:r>
            <a:r>
              <a:rPr b="0" i="0" lang="en-US" sz="2800" u="none" cap="none" strike="noStrike">
                <a:solidFill>
                  <a:schemeClr val="dk1"/>
                </a:solidFill>
                <a:latin typeface="Arial"/>
                <a:ea typeface="Arial"/>
                <a:cs typeface="Arial"/>
                <a:sym typeface="Arial"/>
              </a:rPr>
              <a:t>The student identifies common factors of two whole numbers.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B</a:t>
            </a:r>
            <a:endParaRPr b="0" i="0" sz="1400" u="none" cap="none" strike="noStrike">
              <a:solidFill>
                <a:srgbClr val="000000"/>
              </a:solidFill>
              <a:latin typeface="Arial"/>
              <a:ea typeface="Arial"/>
              <a:cs typeface="Arial"/>
              <a:sym typeface="Arial"/>
            </a:endParaRPr>
          </a:p>
        </p:txBody>
      </p:sp>
      <p:grpSp>
        <p:nvGrpSpPr>
          <p:cNvPr id="174" name="Google Shape;174;p23"/>
          <p:cNvGrpSpPr/>
          <p:nvPr/>
        </p:nvGrpSpPr>
        <p:grpSpPr>
          <a:xfrm>
            <a:off x="6345237" y="-30162"/>
            <a:ext cx="2865437" cy="1116012"/>
            <a:chOff x="6345237" y="-30162"/>
            <a:chExt cx="2865437" cy="1116012"/>
          </a:xfrm>
        </p:grpSpPr>
        <p:pic>
          <p:nvPicPr>
            <p:cNvPr id="175" name="Google Shape;175;p23"/>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76" name="Google Shape;176;p23"/>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Arial"/>
                <a:buNone/>
              </a:pPr>
              <a:r>
                <a:rPr b="1" i="0" lang="en-US" sz="3600" u="none" cap="none" strike="noStrike">
                  <a:solidFill>
                    <a:srgbClr val="FFFFFF"/>
                  </a:solidFill>
                  <a:latin typeface="Arial"/>
                  <a:ea typeface="Arial"/>
                  <a:cs typeface="Arial"/>
                  <a:sym typeface="Arial"/>
                </a:rPr>
                <a:t>#5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4"/>
          <p:cNvSpPr txBox="1"/>
          <p:nvPr/>
        </p:nvSpPr>
        <p:spPr>
          <a:xfrm>
            <a:off x="803275" y="1417637"/>
            <a:ext cx="7810500" cy="9540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Enter numbers into the boxes to make four different factor pairs of 54.</a:t>
            </a:r>
            <a:endParaRPr b="0" i="0" sz="1400" u="none" cap="none" strike="noStrike">
              <a:solidFill>
                <a:srgbClr val="000000"/>
              </a:solidFill>
              <a:latin typeface="Arial"/>
              <a:ea typeface="Arial"/>
              <a:cs typeface="Arial"/>
              <a:sym typeface="Arial"/>
            </a:endParaRPr>
          </a:p>
        </p:txBody>
      </p:sp>
      <p:pic>
        <p:nvPicPr>
          <p:cNvPr id="182" name="Google Shape;182;p24"/>
          <p:cNvPicPr preferRelativeResize="0"/>
          <p:nvPr/>
        </p:nvPicPr>
        <p:blipFill rotWithShape="1">
          <a:blip r:embed="rId3">
            <a:alphaModFix/>
          </a:blip>
          <a:srcRect b="19960" l="42044" r="33306" t="67785"/>
          <a:stretch/>
        </p:blipFill>
        <p:spPr>
          <a:xfrm>
            <a:off x="762000" y="2743200"/>
            <a:ext cx="7593012" cy="2360612"/>
          </a:xfrm>
          <a:prstGeom prst="rect">
            <a:avLst/>
          </a:prstGeom>
          <a:noFill/>
          <a:ln>
            <a:noFill/>
          </a:ln>
        </p:spPr>
      </p:pic>
      <p:grpSp>
        <p:nvGrpSpPr>
          <p:cNvPr id="183" name="Google Shape;183;p24"/>
          <p:cNvGrpSpPr/>
          <p:nvPr/>
        </p:nvGrpSpPr>
        <p:grpSpPr>
          <a:xfrm>
            <a:off x="7259637" y="-30162"/>
            <a:ext cx="1939925" cy="1176337"/>
            <a:chOff x="7259637" y="-30162"/>
            <a:chExt cx="1939925" cy="1176337"/>
          </a:xfrm>
        </p:grpSpPr>
        <p:pic>
          <p:nvPicPr>
            <p:cNvPr id="184" name="Google Shape;184;p24"/>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185" name="Google Shape;185;p24"/>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Arial"/>
                <a:buNone/>
              </a:pPr>
              <a:r>
                <a:rPr b="1" i="0" lang="en-US" sz="4000" u="none" cap="none" strike="noStrike">
                  <a:solidFill>
                    <a:srgbClr val="FFFFFF"/>
                  </a:solidFill>
                  <a:latin typeface="Arial"/>
                  <a:ea typeface="Arial"/>
                  <a:cs typeface="Arial"/>
                  <a:sym typeface="Arial"/>
                </a:rPr>
                <a:t>#6</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5"/>
          <p:cNvSpPr txBox="1"/>
          <p:nvPr/>
        </p:nvSpPr>
        <p:spPr>
          <a:xfrm>
            <a:off x="952500" y="1676400"/>
            <a:ext cx="7239000" cy="35401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Rubric: </a:t>
            </a:r>
            <a:endParaRPr b="0"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(1 point) </a:t>
            </a:r>
            <a:r>
              <a:rPr b="0" i="0" lang="en-US" sz="2800" u="none" cap="none" strike="noStrike">
                <a:solidFill>
                  <a:schemeClr val="dk1"/>
                </a:solidFill>
                <a:latin typeface="Arial"/>
                <a:ea typeface="Arial"/>
                <a:cs typeface="Arial"/>
                <a:sym typeface="Arial"/>
              </a:rPr>
              <a:t>The student identifies four different factor pairs of the number.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Note: </a:t>
            </a:r>
            <a:r>
              <a:rPr b="0" i="0" lang="en-US" sz="2800" u="none" cap="none" strike="noStrike">
                <a:solidFill>
                  <a:schemeClr val="dk1"/>
                </a:solidFill>
                <a:latin typeface="Arial"/>
                <a:ea typeface="Arial"/>
                <a:cs typeface="Arial"/>
                <a:sym typeface="Arial"/>
              </a:rPr>
              <a:t>Numbers may be in either order (e.g., 1 and 54 </a:t>
            </a:r>
            <a:r>
              <a:rPr b="1" i="0" lang="en-US" sz="2800" u="none" cap="none" strike="noStrike">
                <a:solidFill>
                  <a:schemeClr val="dk1"/>
                </a:solidFill>
                <a:latin typeface="Arial"/>
                <a:ea typeface="Arial"/>
                <a:cs typeface="Arial"/>
                <a:sym typeface="Arial"/>
              </a:rPr>
              <a:t>or </a:t>
            </a:r>
            <a:r>
              <a:rPr b="0" i="0" lang="en-US" sz="2800" u="none" cap="none" strike="noStrike">
                <a:solidFill>
                  <a:schemeClr val="dk1"/>
                </a:solidFill>
                <a:latin typeface="Arial"/>
                <a:ea typeface="Arial"/>
                <a:cs typeface="Arial"/>
                <a:sym typeface="Arial"/>
              </a:rPr>
              <a:t>54 and 1).</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1 and 54, 2 and 27, 3 and 18, 6 and 9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grpSp>
        <p:nvGrpSpPr>
          <p:cNvPr id="191" name="Google Shape;191;p25"/>
          <p:cNvGrpSpPr/>
          <p:nvPr/>
        </p:nvGrpSpPr>
        <p:grpSpPr>
          <a:xfrm>
            <a:off x="6345237" y="-30162"/>
            <a:ext cx="2865437" cy="1116012"/>
            <a:chOff x="6345237" y="-30162"/>
            <a:chExt cx="2865437" cy="1116012"/>
          </a:xfrm>
        </p:grpSpPr>
        <p:pic>
          <p:nvPicPr>
            <p:cNvPr id="192" name="Google Shape;192;p25"/>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93" name="Google Shape;193;p25"/>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Arial"/>
                <a:buNone/>
              </a:pPr>
              <a:r>
                <a:rPr b="1" i="0" lang="en-US" sz="3600" u="none" cap="none" strike="noStrike">
                  <a:solidFill>
                    <a:srgbClr val="FFFFFF"/>
                  </a:solidFill>
                  <a:latin typeface="Arial"/>
                  <a:ea typeface="Arial"/>
                  <a:cs typeface="Arial"/>
                  <a:sym typeface="Arial"/>
                </a:rPr>
                <a:t>#6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6"/>
          <p:cNvSpPr txBox="1"/>
          <p:nvPr/>
        </p:nvSpPr>
        <p:spPr>
          <a:xfrm>
            <a:off x="666750" y="1417637"/>
            <a:ext cx="7810500" cy="35401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Which factor of 12 is missing in this list of numbers?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1, 2, 3, 4, __, 12</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177800" lvl="0" marL="0" marR="0" rtl="0" algn="l">
              <a:lnSpc>
                <a:spcPct val="100000"/>
              </a:lnSpc>
              <a:spcBef>
                <a:spcPts val="0"/>
              </a:spcBef>
              <a:spcAft>
                <a:spcPts val="0"/>
              </a:spcAft>
              <a:buClr>
                <a:schemeClr val="dk1"/>
              </a:buClr>
              <a:buSzPts val="2800"/>
              <a:buFont typeface="Arial"/>
              <a:buAutoNum type="alphaUcPeriod"/>
            </a:pPr>
            <a:r>
              <a:rPr b="0" i="0" lang="en-US" sz="2800" u="none" cap="none" strike="noStrike">
                <a:solidFill>
                  <a:schemeClr val="dk1"/>
                </a:solidFill>
                <a:latin typeface="Arial"/>
                <a:ea typeface="Arial"/>
                <a:cs typeface="Arial"/>
                <a:sym typeface="Arial"/>
              </a:rPr>
              <a:t>5</a:t>
            </a:r>
            <a:endParaRPr b="0" i="0" sz="1400" u="none" cap="none" strike="noStrike">
              <a:solidFill>
                <a:srgbClr val="000000"/>
              </a:solidFill>
              <a:latin typeface="Arial"/>
              <a:ea typeface="Arial"/>
              <a:cs typeface="Arial"/>
              <a:sym typeface="Arial"/>
            </a:endParaRPr>
          </a:p>
          <a:p>
            <a:pPr indent="-177800" lvl="0" marL="0" marR="0" rtl="0" algn="l">
              <a:lnSpc>
                <a:spcPct val="100000"/>
              </a:lnSpc>
              <a:spcBef>
                <a:spcPts val="0"/>
              </a:spcBef>
              <a:spcAft>
                <a:spcPts val="0"/>
              </a:spcAft>
              <a:buClr>
                <a:schemeClr val="dk1"/>
              </a:buClr>
              <a:buSzPts val="2800"/>
              <a:buFont typeface="Arial"/>
              <a:buAutoNum type="alphaUcPeriod"/>
            </a:pPr>
            <a:r>
              <a:rPr b="0" i="0" lang="en-US" sz="2800" u="none" cap="none" strike="noStrike">
                <a:solidFill>
                  <a:schemeClr val="dk1"/>
                </a:solidFill>
                <a:latin typeface="Arial"/>
                <a:ea typeface="Arial"/>
                <a:cs typeface="Arial"/>
                <a:sym typeface="Arial"/>
              </a:rPr>
              <a:t>6</a:t>
            </a:r>
            <a:endParaRPr b="0" i="0" sz="1400" u="none" cap="none" strike="noStrike">
              <a:solidFill>
                <a:srgbClr val="000000"/>
              </a:solidFill>
              <a:latin typeface="Arial"/>
              <a:ea typeface="Arial"/>
              <a:cs typeface="Arial"/>
              <a:sym typeface="Arial"/>
            </a:endParaRPr>
          </a:p>
          <a:p>
            <a:pPr indent="-177800" lvl="0" marL="0" marR="0" rtl="0" algn="l">
              <a:lnSpc>
                <a:spcPct val="100000"/>
              </a:lnSpc>
              <a:spcBef>
                <a:spcPts val="0"/>
              </a:spcBef>
              <a:spcAft>
                <a:spcPts val="0"/>
              </a:spcAft>
              <a:buClr>
                <a:schemeClr val="dk1"/>
              </a:buClr>
              <a:buSzPts val="2800"/>
              <a:buFont typeface="Arial"/>
              <a:buAutoNum type="alphaUcPeriod"/>
            </a:pPr>
            <a:r>
              <a:rPr b="0" i="0" lang="en-US" sz="2800" u="none" cap="none" strike="noStrike">
                <a:solidFill>
                  <a:schemeClr val="dk1"/>
                </a:solidFill>
                <a:latin typeface="Arial"/>
                <a:ea typeface="Arial"/>
                <a:cs typeface="Arial"/>
                <a:sym typeface="Arial"/>
              </a:rPr>
              <a:t>8</a:t>
            </a:r>
            <a:endParaRPr b="0" i="0" sz="1400" u="none" cap="none" strike="noStrike">
              <a:solidFill>
                <a:srgbClr val="000000"/>
              </a:solidFill>
              <a:latin typeface="Arial"/>
              <a:ea typeface="Arial"/>
              <a:cs typeface="Arial"/>
              <a:sym typeface="Arial"/>
            </a:endParaRPr>
          </a:p>
          <a:p>
            <a:pPr indent="-177800" lvl="0" marL="0" marR="0" rtl="0" algn="l">
              <a:lnSpc>
                <a:spcPct val="100000"/>
              </a:lnSpc>
              <a:spcBef>
                <a:spcPts val="0"/>
              </a:spcBef>
              <a:spcAft>
                <a:spcPts val="0"/>
              </a:spcAft>
              <a:buClr>
                <a:schemeClr val="dk1"/>
              </a:buClr>
              <a:buSzPts val="2800"/>
              <a:buFont typeface="Arial"/>
              <a:buAutoNum type="alphaUcPeriod"/>
            </a:pPr>
            <a:r>
              <a:rPr b="0" i="0" lang="en-US" sz="2800" u="none" cap="none" strike="noStrike">
                <a:solidFill>
                  <a:schemeClr val="dk1"/>
                </a:solidFill>
                <a:latin typeface="Arial"/>
                <a:ea typeface="Arial"/>
                <a:cs typeface="Arial"/>
                <a:sym typeface="Arial"/>
              </a:rPr>
              <a:t>10</a:t>
            </a:r>
            <a:endParaRPr b="0" i="0" sz="1400" u="none" cap="none" strike="noStrike">
              <a:solidFill>
                <a:srgbClr val="000000"/>
              </a:solidFill>
              <a:latin typeface="Arial"/>
              <a:ea typeface="Arial"/>
              <a:cs typeface="Arial"/>
              <a:sym typeface="Arial"/>
            </a:endParaRPr>
          </a:p>
        </p:txBody>
      </p:sp>
      <p:grpSp>
        <p:nvGrpSpPr>
          <p:cNvPr id="199" name="Google Shape;199;p26"/>
          <p:cNvGrpSpPr/>
          <p:nvPr/>
        </p:nvGrpSpPr>
        <p:grpSpPr>
          <a:xfrm>
            <a:off x="7259637" y="-30162"/>
            <a:ext cx="1939925" cy="1176337"/>
            <a:chOff x="7259637" y="-30162"/>
            <a:chExt cx="1939925" cy="1176337"/>
          </a:xfrm>
        </p:grpSpPr>
        <p:pic>
          <p:nvPicPr>
            <p:cNvPr id="200" name="Google Shape;200;p26"/>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201" name="Google Shape;201;p26"/>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Arial"/>
                <a:buNone/>
              </a:pPr>
              <a:r>
                <a:rPr b="1" i="0" lang="en-US" sz="4000" u="none" cap="none" strike="noStrike">
                  <a:solidFill>
                    <a:srgbClr val="FFFFFF"/>
                  </a:solidFill>
                  <a:latin typeface="Arial"/>
                  <a:ea typeface="Arial"/>
                  <a:cs typeface="Arial"/>
                  <a:sym typeface="Arial"/>
                </a:rPr>
                <a:t>#7</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7"/>
          <p:cNvSpPr txBox="1"/>
          <p:nvPr/>
        </p:nvSpPr>
        <p:spPr>
          <a:xfrm>
            <a:off x="571500" y="1458912"/>
            <a:ext cx="80010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Rubric: </a:t>
            </a:r>
            <a:endParaRPr b="0"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(1 point) The student identifies the correct missing factor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B</a:t>
            </a:r>
            <a:endParaRPr b="0" i="0" sz="1400" u="none" cap="none" strike="noStrike">
              <a:solidFill>
                <a:srgbClr val="000000"/>
              </a:solidFill>
              <a:latin typeface="Arial"/>
              <a:ea typeface="Arial"/>
              <a:cs typeface="Arial"/>
              <a:sym typeface="Arial"/>
            </a:endParaRPr>
          </a:p>
        </p:txBody>
      </p:sp>
      <p:grpSp>
        <p:nvGrpSpPr>
          <p:cNvPr id="207" name="Google Shape;207;p27"/>
          <p:cNvGrpSpPr/>
          <p:nvPr/>
        </p:nvGrpSpPr>
        <p:grpSpPr>
          <a:xfrm>
            <a:off x="6345237" y="-30162"/>
            <a:ext cx="2865437" cy="1116012"/>
            <a:chOff x="6345237" y="-30162"/>
            <a:chExt cx="2865437" cy="1116012"/>
          </a:xfrm>
        </p:grpSpPr>
        <p:pic>
          <p:nvPicPr>
            <p:cNvPr id="208" name="Google Shape;208;p27"/>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09" name="Google Shape;209;p27"/>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Arial"/>
                <a:buNone/>
              </a:pPr>
              <a:r>
                <a:rPr b="1" i="0" lang="en-US" sz="3600" u="none" cap="none" strike="noStrike">
                  <a:solidFill>
                    <a:srgbClr val="FFFFFF"/>
                  </a:solidFill>
                  <a:latin typeface="Arial"/>
                  <a:ea typeface="Arial"/>
                  <a:cs typeface="Arial"/>
                  <a:sym typeface="Arial"/>
                </a:rPr>
                <a:t>#7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8"/>
          <p:cNvSpPr txBox="1"/>
          <p:nvPr/>
        </p:nvSpPr>
        <p:spPr>
          <a:xfrm>
            <a:off x="666750" y="1417637"/>
            <a:ext cx="78105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Which factor of 24 is missing in this list of numbers?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1, 2, 3, 4, 6, __, 12, 24</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grpSp>
        <p:nvGrpSpPr>
          <p:cNvPr id="215" name="Google Shape;215;p28"/>
          <p:cNvGrpSpPr/>
          <p:nvPr/>
        </p:nvGrpSpPr>
        <p:grpSpPr>
          <a:xfrm>
            <a:off x="7259637" y="-30162"/>
            <a:ext cx="1939925" cy="1176337"/>
            <a:chOff x="7259637" y="-30162"/>
            <a:chExt cx="1939925" cy="1176337"/>
          </a:xfrm>
        </p:grpSpPr>
        <p:pic>
          <p:nvPicPr>
            <p:cNvPr id="216" name="Google Shape;216;p28"/>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217" name="Google Shape;217;p28"/>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Arial"/>
                <a:buNone/>
              </a:pPr>
              <a:r>
                <a:rPr b="1" i="0" lang="en-US" sz="4000" u="none" cap="none" strike="noStrike">
                  <a:solidFill>
                    <a:srgbClr val="FFFFFF"/>
                  </a:solidFill>
                  <a:latin typeface="Arial"/>
                  <a:ea typeface="Arial"/>
                  <a:cs typeface="Arial"/>
                  <a:sym typeface="Arial"/>
                </a:rPr>
                <a:t>#8</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9"/>
          <p:cNvSpPr txBox="1"/>
          <p:nvPr/>
        </p:nvSpPr>
        <p:spPr>
          <a:xfrm>
            <a:off x="571500" y="1458912"/>
            <a:ext cx="80010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Rubric: </a:t>
            </a:r>
            <a:endParaRPr b="0"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(1 point) The student identifies the correct missing factor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8</a:t>
            </a:r>
            <a:endParaRPr b="0" i="0" sz="1400" u="none" cap="none" strike="noStrike">
              <a:solidFill>
                <a:srgbClr val="000000"/>
              </a:solidFill>
              <a:latin typeface="Arial"/>
              <a:ea typeface="Arial"/>
              <a:cs typeface="Arial"/>
              <a:sym typeface="Arial"/>
            </a:endParaRPr>
          </a:p>
        </p:txBody>
      </p:sp>
      <p:grpSp>
        <p:nvGrpSpPr>
          <p:cNvPr id="223" name="Google Shape;223;p29"/>
          <p:cNvGrpSpPr/>
          <p:nvPr/>
        </p:nvGrpSpPr>
        <p:grpSpPr>
          <a:xfrm>
            <a:off x="6345237" y="-30162"/>
            <a:ext cx="2865437" cy="1116012"/>
            <a:chOff x="6345237" y="-30162"/>
            <a:chExt cx="2865437" cy="1116012"/>
          </a:xfrm>
        </p:grpSpPr>
        <p:pic>
          <p:nvPicPr>
            <p:cNvPr id="224" name="Google Shape;224;p29"/>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25" name="Google Shape;225;p29"/>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Arial"/>
                <a:buNone/>
              </a:pPr>
              <a:r>
                <a:rPr b="1" i="0" lang="en-US" sz="3600" u="none" cap="none" strike="noStrike">
                  <a:solidFill>
                    <a:srgbClr val="FFFFFF"/>
                  </a:solidFill>
                  <a:latin typeface="Arial"/>
                  <a:ea typeface="Arial"/>
                  <a:cs typeface="Arial"/>
                  <a:sym typeface="Arial"/>
                </a:rPr>
                <a:t>#8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0"/>
          <p:cNvSpPr txBox="1"/>
          <p:nvPr/>
        </p:nvSpPr>
        <p:spPr>
          <a:xfrm>
            <a:off x="803275" y="1417637"/>
            <a:ext cx="78105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Decide whether each number is a multiple of 6, a factor of 6, or neither. Each number may be matched to more than one description. Click in the table to respond.</a:t>
            </a:r>
            <a:endParaRPr b="0" i="0" sz="1400" u="none" cap="none" strike="noStrike">
              <a:solidFill>
                <a:srgbClr val="000000"/>
              </a:solidFill>
              <a:latin typeface="Arial"/>
              <a:ea typeface="Arial"/>
              <a:cs typeface="Arial"/>
              <a:sym typeface="Arial"/>
            </a:endParaRPr>
          </a:p>
        </p:txBody>
      </p:sp>
      <p:pic>
        <p:nvPicPr>
          <p:cNvPr id="231" name="Google Shape;231;p30"/>
          <p:cNvPicPr preferRelativeResize="0"/>
          <p:nvPr/>
        </p:nvPicPr>
        <p:blipFill rotWithShape="1">
          <a:blip r:embed="rId3">
            <a:alphaModFix/>
          </a:blip>
          <a:srcRect b="19412" l="43054" r="19443" t="60000"/>
          <a:stretch/>
        </p:blipFill>
        <p:spPr>
          <a:xfrm>
            <a:off x="838200" y="3505200"/>
            <a:ext cx="7770812" cy="2667000"/>
          </a:xfrm>
          <a:prstGeom prst="rect">
            <a:avLst/>
          </a:prstGeom>
          <a:noFill/>
          <a:ln>
            <a:noFill/>
          </a:ln>
        </p:spPr>
      </p:pic>
      <p:grpSp>
        <p:nvGrpSpPr>
          <p:cNvPr id="232" name="Google Shape;232;p30"/>
          <p:cNvGrpSpPr/>
          <p:nvPr/>
        </p:nvGrpSpPr>
        <p:grpSpPr>
          <a:xfrm>
            <a:off x="7259637" y="-30162"/>
            <a:ext cx="1939925" cy="1176337"/>
            <a:chOff x="7259637" y="-30162"/>
            <a:chExt cx="1939925" cy="1176337"/>
          </a:xfrm>
        </p:grpSpPr>
        <p:pic>
          <p:nvPicPr>
            <p:cNvPr id="233" name="Google Shape;233;p30"/>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234" name="Google Shape;234;p30"/>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Arial"/>
                <a:buNone/>
              </a:pPr>
              <a:r>
                <a:rPr b="1" i="0" lang="en-US" sz="4000" u="none" cap="none" strike="noStrike">
                  <a:solidFill>
                    <a:srgbClr val="FFFFFF"/>
                  </a:solidFill>
                  <a:latin typeface="Arial"/>
                  <a:ea typeface="Arial"/>
                  <a:cs typeface="Arial"/>
                  <a:sym typeface="Arial"/>
                </a:rPr>
                <a:t>#9</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1"/>
          <p:cNvSpPr txBox="1"/>
          <p:nvPr/>
        </p:nvSpPr>
        <p:spPr>
          <a:xfrm>
            <a:off x="609600" y="838200"/>
            <a:ext cx="7734300" cy="5632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Rubric: </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(3 points) The student correctly fills in all three columns (e.g., Multiple column: 6, 12; Factor column: 1, 2, 3, 6; Neither column: 8), with no incorrect fill-ins.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(2 points) Partial credit is possible for correctly filling in two of the three columns (e.g., Multiple column and Neither column filled in correctly, but Factor column not filled in correctly), with no incorrect fill-ins on the two columns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(e.g., Multiple and Neither).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(1 point) Partial credit is possible for correctly filling in one of the three columns (e.g., Multiple column filled in correctly but Factor and Neither column not filled in correctly), with no incorrect fill-ins on the one column (e.g., Multiple).</a:t>
            </a:r>
            <a:endParaRPr b="0" i="0" sz="1400" u="none" cap="none" strike="noStrike">
              <a:solidFill>
                <a:srgbClr val="000000"/>
              </a:solidFill>
              <a:latin typeface="Arial"/>
              <a:ea typeface="Arial"/>
              <a:cs typeface="Arial"/>
              <a:sym typeface="Arial"/>
            </a:endParaRPr>
          </a:p>
        </p:txBody>
      </p:sp>
      <p:grpSp>
        <p:nvGrpSpPr>
          <p:cNvPr id="240" name="Google Shape;240;p31"/>
          <p:cNvGrpSpPr/>
          <p:nvPr/>
        </p:nvGrpSpPr>
        <p:grpSpPr>
          <a:xfrm>
            <a:off x="6345237" y="-30162"/>
            <a:ext cx="2865437" cy="1116012"/>
            <a:chOff x="6345237" y="-30162"/>
            <a:chExt cx="2865437" cy="1116012"/>
          </a:xfrm>
        </p:grpSpPr>
        <p:pic>
          <p:nvPicPr>
            <p:cNvPr id="241" name="Google Shape;241;p31"/>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42" name="Google Shape;242;p31"/>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Arial"/>
                <a:buNone/>
              </a:pPr>
              <a:r>
                <a:rPr b="1" i="0" lang="en-US" sz="3600" u="none" cap="none" strike="noStrike">
                  <a:solidFill>
                    <a:srgbClr val="FFFFFF"/>
                  </a:solidFill>
                  <a:latin typeface="Arial"/>
                  <a:ea typeface="Arial"/>
                  <a:cs typeface="Arial"/>
                  <a:sym typeface="Arial"/>
                </a:rPr>
                <a:t>#9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2"/>
          <p:cNvSpPr txBox="1"/>
          <p:nvPr/>
        </p:nvSpPr>
        <p:spPr>
          <a:xfrm>
            <a:off x="666750" y="1417637"/>
            <a:ext cx="7810500" cy="35401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Select the list of numbers that are </a:t>
            </a:r>
            <a:r>
              <a:rPr b="1" i="0" lang="en-US" sz="2800" u="none" cap="none" strike="noStrike">
                <a:solidFill>
                  <a:schemeClr val="dk1"/>
                </a:solidFill>
                <a:latin typeface="Arial"/>
                <a:ea typeface="Arial"/>
                <a:cs typeface="Arial"/>
                <a:sym typeface="Arial"/>
              </a:rPr>
              <a:t>all </a:t>
            </a:r>
            <a:r>
              <a:rPr b="0" i="0" lang="en-US" sz="2800" u="none" cap="none" strike="noStrike">
                <a:solidFill>
                  <a:schemeClr val="dk1"/>
                </a:solidFill>
                <a:latin typeface="Arial"/>
                <a:ea typeface="Arial"/>
                <a:cs typeface="Arial"/>
                <a:sym typeface="Arial"/>
              </a:rPr>
              <a:t>multiples of 8.</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A. 8, 18, 24, 44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B. 8, 26, 44, 62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C. 16, 32, 48, 64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D. 40, 48, 54, 76 </a:t>
            </a:r>
            <a:endParaRPr b="0" i="0" sz="1400" u="none" cap="none" strike="noStrike">
              <a:solidFill>
                <a:srgbClr val="000000"/>
              </a:solidFill>
              <a:latin typeface="Arial"/>
              <a:ea typeface="Arial"/>
              <a:cs typeface="Arial"/>
              <a:sym typeface="Arial"/>
            </a:endParaRPr>
          </a:p>
        </p:txBody>
      </p:sp>
      <p:grpSp>
        <p:nvGrpSpPr>
          <p:cNvPr id="248" name="Google Shape;248;p32"/>
          <p:cNvGrpSpPr/>
          <p:nvPr/>
        </p:nvGrpSpPr>
        <p:grpSpPr>
          <a:xfrm>
            <a:off x="7259637" y="-30162"/>
            <a:ext cx="1939925" cy="1176337"/>
            <a:chOff x="7259637" y="-30162"/>
            <a:chExt cx="1939925" cy="1176337"/>
          </a:xfrm>
        </p:grpSpPr>
        <p:pic>
          <p:nvPicPr>
            <p:cNvPr id="249" name="Google Shape;249;p32"/>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250" name="Google Shape;250;p32"/>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Arial"/>
                <a:buNone/>
              </a:pPr>
              <a:r>
                <a:rPr b="1" i="0" lang="en-US" sz="4000" u="none" cap="none" strike="noStrike">
                  <a:solidFill>
                    <a:srgbClr val="FFFFFF"/>
                  </a:solidFill>
                  <a:latin typeface="Arial"/>
                  <a:ea typeface="Arial"/>
                  <a:cs typeface="Arial"/>
                  <a:sym typeface="Arial"/>
                </a:rPr>
                <a:t>#10</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33"/>
          <p:cNvSpPr txBox="1"/>
          <p:nvPr/>
        </p:nvSpPr>
        <p:spPr>
          <a:xfrm>
            <a:off x="571500" y="1066800"/>
            <a:ext cx="80010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Rubric: </a:t>
            </a:r>
            <a:endParaRPr b="0"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(1 point) The student correctly identifies the multiples of a one-digit number.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C</a:t>
            </a:r>
            <a:endParaRPr b="0" i="0" sz="1400" u="none" cap="none" strike="noStrike">
              <a:solidFill>
                <a:srgbClr val="000000"/>
              </a:solidFill>
              <a:latin typeface="Arial"/>
              <a:ea typeface="Arial"/>
              <a:cs typeface="Arial"/>
              <a:sym typeface="Arial"/>
            </a:endParaRPr>
          </a:p>
        </p:txBody>
      </p:sp>
      <p:grpSp>
        <p:nvGrpSpPr>
          <p:cNvPr id="256" name="Google Shape;256;p33"/>
          <p:cNvGrpSpPr/>
          <p:nvPr/>
        </p:nvGrpSpPr>
        <p:grpSpPr>
          <a:xfrm>
            <a:off x="6345237" y="-30162"/>
            <a:ext cx="2981325" cy="1116012"/>
            <a:chOff x="6345237" y="-30162"/>
            <a:chExt cx="2981325" cy="1116012"/>
          </a:xfrm>
        </p:grpSpPr>
        <p:pic>
          <p:nvPicPr>
            <p:cNvPr id="257" name="Google Shape;257;p33"/>
            <p:cNvPicPr preferRelativeResize="0"/>
            <p:nvPr/>
          </p:nvPicPr>
          <p:blipFill rotWithShape="1">
            <a:blip r:embed="rId3">
              <a:alphaModFix/>
            </a:blip>
            <a:srcRect b="0" l="0" r="0" t="0"/>
            <a:stretch/>
          </p:blipFill>
          <p:spPr>
            <a:xfrm>
              <a:off x="6345237" y="-30162"/>
              <a:ext cx="2981325" cy="1116012"/>
            </a:xfrm>
            <a:prstGeom prst="rect">
              <a:avLst/>
            </a:prstGeom>
            <a:noFill/>
            <a:ln>
              <a:noFill/>
            </a:ln>
          </p:spPr>
        </p:pic>
        <p:sp>
          <p:nvSpPr>
            <p:cNvPr id="258" name="Google Shape;258;p33"/>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Arial"/>
                <a:buNone/>
              </a:pPr>
              <a:r>
                <a:rPr b="1" i="0" lang="en-US" sz="3600" u="none" cap="none" strike="noStrike">
                  <a:solidFill>
                    <a:srgbClr val="FFFFFF"/>
                  </a:solidFill>
                  <a:latin typeface="Arial"/>
                  <a:ea typeface="Arial"/>
                  <a:cs typeface="Arial"/>
                  <a:sym typeface="Arial"/>
                </a:rPr>
                <a:t>#10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34"/>
          <p:cNvSpPr txBox="1"/>
          <p:nvPr/>
        </p:nvSpPr>
        <p:spPr>
          <a:xfrm>
            <a:off x="666750" y="1417637"/>
            <a:ext cx="7810500" cy="35401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Which number is a multiple of </a:t>
            </a:r>
            <a:r>
              <a:rPr b="1" i="0" lang="en-US" sz="2800" u="none" cap="none" strike="noStrike">
                <a:solidFill>
                  <a:schemeClr val="dk1"/>
                </a:solidFill>
                <a:latin typeface="Arial"/>
                <a:ea typeface="Arial"/>
                <a:cs typeface="Arial"/>
                <a:sym typeface="Arial"/>
              </a:rPr>
              <a:t>both </a:t>
            </a:r>
            <a:r>
              <a:rPr b="0" i="0" lang="en-US" sz="2800" u="none" cap="none" strike="noStrike">
                <a:solidFill>
                  <a:schemeClr val="dk1"/>
                </a:solidFill>
                <a:latin typeface="Arial"/>
                <a:ea typeface="Arial"/>
                <a:cs typeface="Arial"/>
                <a:sym typeface="Arial"/>
              </a:rPr>
              <a:t>2 and 5?</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A. 7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B. 14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C. 40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D. 52 </a:t>
            </a:r>
            <a:endParaRPr b="0" i="0" sz="1400" u="none" cap="none" strike="noStrike">
              <a:solidFill>
                <a:srgbClr val="000000"/>
              </a:solidFill>
              <a:latin typeface="Arial"/>
              <a:ea typeface="Arial"/>
              <a:cs typeface="Arial"/>
              <a:sym typeface="Arial"/>
            </a:endParaRPr>
          </a:p>
        </p:txBody>
      </p:sp>
      <p:grpSp>
        <p:nvGrpSpPr>
          <p:cNvPr id="264" name="Google Shape;264;p34"/>
          <p:cNvGrpSpPr/>
          <p:nvPr/>
        </p:nvGrpSpPr>
        <p:grpSpPr>
          <a:xfrm>
            <a:off x="7259637" y="-30162"/>
            <a:ext cx="1939925" cy="1176337"/>
            <a:chOff x="7259637" y="-30162"/>
            <a:chExt cx="1939925" cy="1176337"/>
          </a:xfrm>
        </p:grpSpPr>
        <p:pic>
          <p:nvPicPr>
            <p:cNvPr id="265" name="Google Shape;265;p34"/>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266" name="Google Shape;266;p34"/>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Arial"/>
                <a:buNone/>
              </a:pPr>
              <a:r>
                <a:rPr b="1" i="0" lang="en-US" sz="4000" u="none" cap="none" strike="noStrike">
                  <a:solidFill>
                    <a:srgbClr val="FFFFFF"/>
                  </a:solidFill>
                  <a:latin typeface="Arial"/>
                  <a:ea typeface="Arial"/>
                  <a:cs typeface="Arial"/>
                  <a:sym typeface="Arial"/>
                </a:rPr>
                <a:t>#11</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35"/>
          <p:cNvSpPr txBox="1"/>
          <p:nvPr/>
        </p:nvSpPr>
        <p:spPr>
          <a:xfrm>
            <a:off x="571500" y="1458912"/>
            <a:ext cx="80010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Rubric: </a:t>
            </a:r>
            <a:endParaRPr b="0"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(1 point) The student correctly identifies the multiple of two one-digit numbers.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C</a:t>
            </a:r>
            <a:endParaRPr b="0" i="0" sz="1400" u="none" cap="none" strike="noStrike">
              <a:solidFill>
                <a:srgbClr val="000000"/>
              </a:solidFill>
              <a:latin typeface="Arial"/>
              <a:ea typeface="Arial"/>
              <a:cs typeface="Arial"/>
              <a:sym typeface="Arial"/>
            </a:endParaRPr>
          </a:p>
        </p:txBody>
      </p:sp>
      <p:grpSp>
        <p:nvGrpSpPr>
          <p:cNvPr id="272" name="Google Shape;272;p35"/>
          <p:cNvGrpSpPr/>
          <p:nvPr/>
        </p:nvGrpSpPr>
        <p:grpSpPr>
          <a:xfrm>
            <a:off x="6345237" y="-30162"/>
            <a:ext cx="2981325" cy="1116012"/>
            <a:chOff x="6345237" y="-30162"/>
            <a:chExt cx="2981325" cy="1116012"/>
          </a:xfrm>
        </p:grpSpPr>
        <p:pic>
          <p:nvPicPr>
            <p:cNvPr id="273" name="Google Shape;273;p35"/>
            <p:cNvPicPr preferRelativeResize="0"/>
            <p:nvPr/>
          </p:nvPicPr>
          <p:blipFill rotWithShape="1">
            <a:blip r:embed="rId3">
              <a:alphaModFix/>
            </a:blip>
            <a:srcRect b="0" l="0" r="0" t="0"/>
            <a:stretch/>
          </p:blipFill>
          <p:spPr>
            <a:xfrm>
              <a:off x="6345237" y="-30162"/>
              <a:ext cx="2981325" cy="1116012"/>
            </a:xfrm>
            <a:prstGeom prst="rect">
              <a:avLst/>
            </a:prstGeom>
            <a:noFill/>
            <a:ln>
              <a:noFill/>
            </a:ln>
          </p:spPr>
        </p:pic>
        <p:sp>
          <p:nvSpPr>
            <p:cNvPr id="274" name="Google Shape;274;p35"/>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Arial"/>
                <a:buNone/>
              </a:pPr>
              <a:r>
                <a:rPr b="1" i="0" lang="en-US" sz="3600" u="none" cap="none" strike="noStrike">
                  <a:solidFill>
                    <a:srgbClr val="FFFFFF"/>
                  </a:solidFill>
                  <a:latin typeface="Arial"/>
                  <a:ea typeface="Arial"/>
                  <a:cs typeface="Arial"/>
                  <a:sym typeface="Arial"/>
                </a:rPr>
                <a:t>#11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6"/>
          <p:cNvSpPr txBox="1"/>
          <p:nvPr/>
        </p:nvSpPr>
        <p:spPr>
          <a:xfrm>
            <a:off x="666750" y="1417637"/>
            <a:ext cx="7810500" cy="9540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Decide whether each number is prime or composite. Click in the table to respond.</a:t>
            </a:r>
            <a:endParaRPr b="0" i="0" sz="1400" u="none" cap="none" strike="noStrike">
              <a:solidFill>
                <a:srgbClr val="000000"/>
              </a:solidFill>
              <a:latin typeface="Arial"/>
              <a:ea typeface="Arial"/>
              <a:cs typeface="Arial"/>
              <a:sym typeface="Arial"/>
            </a:endParaRPr>
          </a:p>
        </p:txBody>
      </p:sp>
      <p:graphicFrame>
        <p:nvGraphicFramePr>
          <p:cNvPr id="280" name="Google Shape;280;p36"/>
          <p:cNvGraphicFramePr/>
          <p:nvPr/>
        </p:nvGraphicFramePr>
        <p:xfrm>
          <a:off x="1524000" y="3048000"/>
          <a:ext cx="3000000" cy="3000000"/>
        </p:xfrm>
        <a:graphic>
          <a:graphicData uri="http://schemas.openxmlformats.org/drawingml/2006/table">
            <a:tbl>
              <a:tblPr>
                <a:noFill/>
                <a:tableStyleId>{D59C93C8-B716-409A-96A4-E63280771D24}</a:tableStyleId>
              </a:tblPr>
              <a:tblGrid>
                <a:gridCol w="1219200"/>
                <a:gridCol w="2286000"/>
                <a:gridCol w="2590800"/>
              </a:tblGrid>
              <a:tr h="519100">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25" marB="45725" marR="91450" marL="91450" anchor="ctr">
                    <a:lnR cap="flat" cmpd="sng" w="12700">
                      <a:solidFill>
                        <a:schemeClr val="dk1"/>
                      </a:solidFill>
                      <a:prstDash val="solid"/>
                      <a:round/>
                      <a:headEnd len="sm" w="sm" type="none"/>
                      <a:tailEnd len="sm" w="sm" type="none"/>
                    </a:lnR>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Prime</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Composite</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17525">
                <a:tc>
                  <a:txBody>
                    <a:bodyPr/>
                    <a:lstStyle/>
                    <a:p>
                      <a:pPr indent="0" lvl="0" marL="0" marR="0" rtl="0" algn="ctr">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17</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19100">
                <a:tc>
                  <a:txBody>
                    <a:bodyPr/>
                    <a:lstStyle/>
                    <a:p>
                      <a:pPr indent="0" lvl="0" marL="0" marR="0" rtl="0" algn="ctr">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52</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17525">
                <a:tc>
                  <a:txBody>
                    <a:bodyPr/>
                    <a:lstStyle/>
                    <a:p>
                      <a:pPr indent="0" lvl="0" marL="0" marR="0" rtl="0" algn="ctr">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87</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pSp>
        <p:nvGrpSpPr>
          <p:cNvPr id="281" name="Google Shape;281;p36"/>
          <p:cNvGrpSpPr/>
          <p:nvPr/>
        </p:nvGrpSpPr>
        <p:grpSpPr>
          <a:xfrm>
            <a:off x="7259637" y="-30162"/>
            <a:ext cx="1939925" cy="1176337"/>
            <a:chOff x="7259637" y="-30162"/>
            <a:chExt cx="1939925" cy="1176337"/>
          </a:xfrm>
        </p:grpSpPr>
        <p:pic>
          <p:nvPicPr>
            <p:cNvPr id="282" name="Google Shape;282;p36"/>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283" name="Google Shape;283;p36"/>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Arial"/>
                <a:buNone/>
              </a:pPr>
              <a:r>
                <a:rPr b="1" i="0" lang="en-US" sz="4000" u="none" cap="none" strike="noStrike">
                  <a:solidFill>
                    <a:srgbClr val="FFFFFF"/>
                  </a:solidFill>
                  <a:latin typeface="Arial"/>
                  <a:ea typeface="Arial"/>
                  <a:cs typeface="Arial"/>
                  <a:sym typeface="Arial"/>
                </a:rPr>
                <a:t>#12</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37"/>
          <p:cNvSpPr txBox="1"/>
          <p:nvPr/>
        </p:nvSpPr>
        <p:spPr>
          <a:xfrm>
            <a:off x="571500" y="1458912"/>
            <a:ext cx="80010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Rubric: </a:t>
            </a:r>
            <a:endParaRPr b="0"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(1 point) The student identifies all numbers as prime or composite,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P, C, C 	</a:t>
            </a:r>
            <a:endParaRPr b="0" i="0" sz="1400" u="none" cap="none" strike="noStrike">
              <a:solidFill>
                <a:srgbClr val="000000"/>
              </a:solidFill>
              <a:latin typeface="Arial"/>
              <a:ea typeface="Arial"/>
              <a:cs typeface="Arial"/>
              <a:sym typeface="Arial"/>
            </a:endParaRPr>
          </a:p>
        </p:txBody>
      </p:sp>
      <p:grpSp>
        <p:nvGrpSpPr>
          <p:cNvPr id="289" name="Google Shape;289;p37"/>
          <p:cNvGrpSpPr/>
          <p:nvPr/>
        </p:nvGrpSpPr>
        <p:grpSpPr>
          <a:xfrm>
            <a:off x="6345237" y="-30162"/>
            <a:ext cx="2981325" cy="1116012"/>
            <a:chOff x="6345237" y="-30162"/>
            <a:chExt cx="2981325" cy="1116012"/>
          </a:xfrm>
        </p:grpSpPr>
        <p:pic>
          <p:nvPicPr>
            <p:cNvPr id="290" name="Google Shape;290;p37"/>
            <p:cNvPicPr preferRelativeResize="0"/>
            <p:nvPr/>
          </p:nvPicPr>
          <p:blipFill rotWithShape="1">
            <a:blip r:embed="rId3">
              <a:alphaModFix/>
            </a:blip>
            <a:srcRect b="0" l="0" r="0" t="0"/>
            <a:stretch/>
          </p:blipFill>
          <p:spPr>
            <a:xfrm>
              <a:off x="6345237" y="-30162"/>
              <a:ext cx="2981325" cy="1116012"/>
            </a:xfrm>
            <a:prstGeom prst="rect">
              <a:avLst/>
            </a:prstGeom>
            <a:noFill/>
            <a:ln>
              <a:noFill/>
            </a:ln>
          </p:spPr>
        </p:pic>
        <p:sp>
          <p:nvSpPr>
            <p:cNvPr id="291" name="Google Shape;291;p37"/>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Arial"/>
                <a:buNone/>
              </a:pPr>
              <a:r>
                <a:rPr b="1" i="0" lang="en-US" sz="3600" u="none" cap="none" strike="noStrike">
                  <a:solidFill>
                    <a:srgbClr val="FFFFFF"/>
                  </a:solidFill>
                  <a:latin typeface="Arial"/>
                  <a:ea typeface="Arial"/>
                  <a:cs typeface="Arial"/>
                  <a:sym typeface="Arial"/>
                </a:rPr>
                <a:t>#12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