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18D9A76-63E8-411F-89AE-A77467E82EDC}">
  <a:tblStyle styleId="{718D9A76-63E8-411F-89AE-A77467E82ED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fill>
          <a:solidFill>
            <a:srgbClr val="CFD7E7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FD7E7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5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3" name="Google Shape;113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0" name="Google Shape;120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7" name="Google Shape;127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1" name="Google Shape;141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9" name="Google Shape;149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6" name="Google Shape;156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3" name="Google Shape;163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0" name="Google Shape;170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6" name="Google Shape;176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7" name="Google Shape;177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4" name="Google Shape;184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" name="Google Shape;192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3" name="Google Shape;193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" name="Google Shape;199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0" name="Google Shape;200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6" name="Google Shape;206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7" name="Google Shape;207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4" name="Google Shape;214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2" name="Google Shape;222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8" name="Google Shape;38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5" name="Google Shape;45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7" name="Google Shape;4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3" name="Google Shape;63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0" name="Google Shape;70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46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3 - Claim 4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/>
        </p:nvSpPr>
        <p:spPr>
          <a:xfrm>
            <a:off x="658813" y="60737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1" name="Google Shape;9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38400" y="2286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 txBox="1"/>
          <p:nvPr/>
        </p:nvSpPr>
        <p:spPr>
          <a:xfrm>
            <a:off x="838200" y="22828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4</a:t>
            </a:r>
            <a:b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1813328" y="4382869"/>
            <a:ext cx="551734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Modeling and Data Analysis</a:t>
            </a:r>
            <a:endParaRPr b="0" i="0" sz="36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>
            <p:ph idx="1" type="body"/>
          </p:nvPr>
        </p:nvSpPr>
        <p:spPr>
          <a:xfrm>
            <a:off x="97011" y="990601"/>
            <a:ext cx="8970789" cy="19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Eva gets home from school at 4:50 p.m. She eats dinner at 6:00 p.m. She spends the time between getting home and eating dinner on some of the activities in this table. Eva completes </a:t>
            </a:r>
            <a:r>
              <a:rPr b="1" lang="en-US" sz="2400"/>
              <a:t>as many </a:t>
            </a:r>
            <a:r>
              <a:rPr lang="en-US" sz="2400"/>
              <a:t>of these activities as she can before dinner. Click in the chart to show a set of activities that Eva could complete. 	</a:t>
            </a:r>
            <a:endParaRPr/>
          </a:p>
        </p:txBody>
      </p:sp>
      <p:graphicFrame>
        <p:nvGraphicFramePr>
          <p:cNvPr id="101" name="Google Shape;101;p14"/>
          <p:cNvGraphicFramePr/>
          <p:nvPr/>
        </p:nvGraphicFramePr>
        <p:xfrm>
          <a:off x="2437223" y="30480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{718D9A76-63E8-411F-89AE-A77467E82EDC}</a:tableStyleId>
              </a:tblPr>
              <a:tblGrid>
                <a:gridCol w="2103125"/>
                <a:gridCol w="2103125"/>
              </a:tblGrid>
              <a:tr h="370850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Eva’s Favorite Activities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Activity</a:t>
                      </a:r>
                      <a:endParaRPr b="1"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Minutes</a:t>
                      </a:r>
                      <a:endParaRPr b="1"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Bike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20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Watch TV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30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Play games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30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Read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20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Play outside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40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Play with her dog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10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Color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10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2" name="Google Shape;102;p1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/>
          <p:nvPr/>
        </p:nvSpPr>
        <p:spPr>
          <a:xfrm>
            <a:off x="457200" y="1219200"/>
            <a:ext cx="8305800" cy="39703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is able to identify four activities within the specified time period of 70 minutes or less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Color, Play with her dog, Read, Bike;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Color, Play with her dog, Read, Watch TV;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Color, Play with her dog, Read, Play games;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Color, Play with her dog, Bike, Play games;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Color, Play with her dog, Bike, Watch TV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6"/>
          <p:cNvSpPr txBox="1"/>
          <p:nvPr>
            <p:ph idx="1" type="body"/>
          </p:nvPr>
        </p:nvSpPr>
        <p:spPr>
          <a:xfrm>
            <a:off x="381000" y="914401"/>
            <a:ext cx="76200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There are 3 bookcases in a classroom.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Each bookcase has 2 shelves.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Each shelf has the same number of books (</a:t>
            </a:r>
            <a:r>
              <a:rPr i="1" lang="en-US" sz="2800"/>
              <a:t>n</a:t>
            </a:r>
            <a:r>
              <a:rPr lang="en-US" sz="2800"/>
              <a:t>).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There are 54 books in all.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Which equation can be solved to find the total number of books (</a:t>
            </a:r>
            <a:r>
              <a:rPr i="1" lang="en-US" sz="2800"/>
              <a:t>n</a:t>
            </a:r>
            <a:r>
              <a:rPr lang="en-US" sz="2800"/>
              <a:t>) on each shelf? </a:t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A. 3 × 2 + </a:t>
            </a:r>
            <a:r>
              <a:rPr i="1" lang="en-US" sz="2800"/>
              <a:t>n </a:t>
            </a:r>
            <a:r>
              <a:rPr lang="en-US" sz="2800"/>
              <a:t>= 54 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B. 3 + 2 + </a:t>
            </a:r>
            <a:r>
              <a:rPr i="1" lang="en-US" sz="2800"/>
              <a:t>n </a:t>
            </a:r>
            <a:r>
              <a:rPr lang="en-US" sz="2800"/>
              <a:t>= 54 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C. 3 + 2 × </a:t>
            </a:r>
            <a:r>
              <a:rPr i="1" lang="en-US" sz="2800"/>
              <a:t>n </a:t>
            </a:r>
            <a:r>
              <a:rPr lang="en-US" sz="2800"/>
              <a:t>= 54 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D. 3 × 2 × n = 54 </a:t>
            </a:r>
            <a:endParaRPr/>
          </a:p>
        </p:txBody>
      </p:sp>
      <p:sp>
        <p:nvSpPr>
          <p:cNvPr id="116" name="Google Shape;116;p1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#2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"/>
          <p:cNvSpPr/>
          <p:nvPr/>
        </p:nvSpPr>
        <p:spPr>
          <a:xfrm>
            <a:off x="609600" y="1676400"/>
            <a:ext cx="7772400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equation.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#2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"/>
          <p:cNvSpPr txBox="1"/>
          <p:nvPr>
            <p:ph idx="1" type="body"/>
          </p:nvPr>
        </p:nvSpPr>
        <p:spPr>
          <a:xfrm>
            <a:off x="457200" y="1115942"/>
            <a:ext cx="8153400" cy="52848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There are 123 girls and 135 boys in the third grade at a school. Today there are a total of 9 third grade students absent. Which equation can be used to find the total number of third grade students (</a:t>
            </a:r>
            <a:r>
              <a:rPr i="1" lang="en-US" sz="2800"/>
              <a:t>s</a:t>
            </a:r>
            <a:r>
              <a:rPr lang="en-US" sz="2800"/>
              <a:t>) in school today? </a:t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A. 123 + 135 = s 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B. 135 – 9 = s 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C. 123 + 135 + 9 = s 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D. 123 + 135 – 9 = </a:t>
            </a:r>
            <a:r>
              <a:rPr i="1" lang="en-US" sz="2800"/>
              <a:t>s </a:t>
            </a:r>
            <a:endParaRPr sz="2800"/>
          </a:p>
        </p:txBody>
      </p:sp>
      <p:sp>
        <p:nvSpPr>
          <p:cNvPr id="130" name="Google Shape;130;p18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#3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9"/>
          <p:cNvSpPr/>
          <p:nvPr/>
        </p:nvSpPr>
        <p:spPr>
          <a:xfrm>
            <a:off x="609600" y="1295400"/>
            <a:ext cx="8077200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equation.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9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#3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 txBox="1"/>
          <p:nvPr>
            <p:ph idx="1" type="body"/>
          </p:nvPr>
        </p:nvSpPr>
        <p:spPr>
          <a:xfrm>
            <a:off x="457200" y="1259179"/>
            <a:ext cx="8153400" cy="45508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The table shows the start and end times for runners in a race. </a:t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What is the difference, in minutes, between Patty’s start time and Mike’s start time? </a:t>
            </a:r>
            <a:endParaRPr/>
          </a:p>
        </p:txBody>
      </p:sp>
      <p:graphicFrame>
        <p:nvGraphicFramePr>
          <p:cNvPr id="144" name="Google Shape;144;p20"/>
          <p:cNvGraphicFramePr/>
          <p:nvPr/>
        </p:nvGraphicFramePr>
        <p:xfrm>
          <a:off x="1485900" y="22098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{718D9A76-63E8-411F-89AE-A77467E82EDC}</a:tableStyleId>
              </a:tblPr>
              <a:tblGrid>
                <a:gridCol w="2032000"/>
                <a:gridCol w="2032000"/>
                <a:gridCol w="2032000"/>
              </a:tblGrid>
              <a:tr h="3708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Racing Times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Runner</a:t>
                      </a:r>
                      <a:endParaRPr b="1"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Start Time</a:t>
                      </a:r>
                      <a:endParaRPr b="1"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End Time</a:t>
                      </a:r>
                      <a:endParaRPr b="1"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Mike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12:03 p.m.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12:26 p.m.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Ann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12:10 p.m.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12:17 p.m.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John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12:13 p.m.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12:19 p.m.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Patty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12:16 p.m.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12:25 p.m.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5" name="Google Shape;145;p20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#4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/>
          <p:nvPr/>
        </p:nvSpPr>
        <p:spPr>
          <a:xfrm>
            <a:off x="729456" y="1600200"/>
            <a:ext cx="7576344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difference.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21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#4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2"/>
          <p:cNvSpPr txBox="1"/>
          <p:nvPr>
            <p:ph idx="1" type="body"/>
          </p:nvPr>
        </p:nvSpPr>
        <p:spPr>
          <a:xfrm>
            <a:off x="304800" y="960437"/>
            <a:ext cx="8229600" cy="4525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21152" l="-1107" r="0" t="-107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sp>
        <p:nvSpPr>
          <p:cNvPr id="159" name="Google Shape;159;p22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#5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Rubric: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(1 point) The student selects the correct equation.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Answer: </a:t>
            </a:r>
            <a:r>
              <a:rPr lang="en-US" sz="2800"/>
              <a:t>D</a:t>
            </a:r>
            <a:endParaRPr b="1" sz="2800"/>
          </a:p>
        </p:txBody>
      </p:sp>
      <p:sp>
        <p:nvSpPr>
          <p:cNvPr id="166" name="Google Shape;166;p23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#5 Answer</a:t>
            </a:r>
            <a:endParaRPr b="1" i="0" sz="3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20"/>
              <a:buNone/>
            </a:pPr>
            <a:r>
              <a:rPr lang="en-US" sz="2720"/>
              <a:t>Tina has 4 packs of gum. Each pack has the same number of pieces of gum. Altogether there are 60 pieces of gum.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None/>
            </a:pPr>
            <a:r>
              <a:t/>
            </a:r>
            <a:endParaRPr sz="2720"/>
          </a:p>
          <a:p>
            <a:pPr indent="0" lvl="0" marL="0" rtl="0" algn="l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None/>
            </a:pPr>
            <a:r>
              <a:rPr b="1" i="1" lang="en-US" sz="2720"/>
              <a:t>Part A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None/>
            </a:pPr>
            <a:r>
              <a:rPr lang="en-US" sz="2720"/>
              <a:t>Make an equation to find the number of pieces of gum in each pack. Use </a:t>
            </a:r>
            <a:r>
              <a:rPr i="1" lang="en-US" sz="2720"/>
              <a:t>n </a:t>
            </a:r>
            <a:r>
              <a:rPr lang="en-US" sz="2720"/>
              <a:t>for the number of pieces in each pack.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None/>
            </a:pPr>
            <a:r>
              <a:t/>
            </a:r>
            <a:endParaRPr sz="2720"/>
          </a:p>
          <a:p>
            <a:pPr indent="0" lvl="0" marL="0" rtl="0" algn="l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None/>
            </a:pPr>
            <a:r>
              <a:rPr b="1" i="1" lang="en-US" sz="2720"/>
              <a:t>Part B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None/>
            </a:pPr>
            <a:r>
              <a:rPr lang="en-US" sz="2720"/>
              <a:t>How many pieces of gum are in each pack?</a:t>
            </a:r>
            <a:endParaRPr sz="2720"/>
          </a:p>
        </p:txBody>
      </p:sp>
      <p:sp>
        <p:nvSpPr>
          <p:cNvPr id="173" name="Google Shape;173;p2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#6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328" r="-2071" t="-2016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sp>
        <p:nvSpPr>
          <p:cNvPr id="180" name="Google Shape;180;p2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#6 Answer</a:t>
            </a:r>
            <a:endParaRPr b="1" i="0" sz="3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6"/>
          <p:cNvSpPr txBox="1"/>
          <p:nvPr>
            <p:ph idx="1" type="body"/>
          </p:nvPr>
        </p:nvSpPr>
        <p:spPr>
          <a:xfrm>
            <a:off x="304800" y="1143000"/>
            <a:ext cx="85344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i="1" lang="en-US" sz="2400"/>
              <a:t>Part A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Estimate the length of an unsharpened pencil in centimeters.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 i="1"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i="1" lang="en-US" sz="2400"/>
              <a:t>Part B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The length of the pencil is about 19 cm.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How much longer or shorter is your estimate than the real length?</a:t>
            </a:r>
            <a:endParaRPr sz="2400"/>
          </a:p>
        </p:txBody>
      </p:sp>
      <p:sp>
        <p:nvSpPr>
          <p:cNvPr id="187" name="Google Shape;187;p2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#7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8" name="Google Shape;18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2438400"/>
            <a:ext cx="544830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8867" y="4343400"/>
            <a:ext cx="5438775" cy="93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476" r="0" t="-121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sp>
        <p:nvSpPr>
          <p:cNvPr id="196" name="Google Shape;196;p2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#7 Answer</a:t>
            </a:r>
            <a:endParaRPr b="1" i="0" sz="3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60"/>
              <a:buNone/>
            </a:pPr>
            <a:r>
              <a:rPr lang="en-US" sz="2960"/>
              <a:t>Jenny went to the store to buy 15 bottles of water.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960"/>
              <a:buNone/>
            </a:pPr>
            <a:r>
              <a:t/>
            </a:r>
            <a:endParaRPr sz="2960"/>
          </a:p>
          <a:p>
            <a:pPr indent="-342900" lvl="0" marL="342900" rtl="0" algn="l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960"/>
              <a:buChar char="•"/>
            </a:pPr>
            <a:r>
              <a:rPr lang="en-US" sz="2960"/>
              <a:t>The bags at the store can each hold 6 kilograms.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960"/>
              <a:buChar char="•"/>
            </a:pPr>
            <a:r>
              <a:rPr lang="en-US" sz="2960"/>
              <a:t>The bottles of water each weigh 2 kilograms.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960"/>
              <a:buChar char="•"/>
            </a:pPr>
            <a:r>
              <a:rPr lang="en-US" sz="2960"/>
              <a:t>Jenny bought 15 bottles of water. </a:t>
            </a:r>
            <a:endParaRPr/>
          </a:p>
          <a:p>
            <a:pPr indent="-154940" lvl="0" marL="342900" rtl="0" algn="l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960"/>
              <a:buNone/>
            </a:pPr>
            <a:r>
              <a:t/>
            </a:r>
            <a:endParaRPr sz="2960"/>
          </a:p>
          <a:p>
            <a:pPr indent="0" lvl="0" marL="0" rtl="0" algn="l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960"/>
              <a:buNone/>
            </a:pPr>
            <a:r>
              <a:rPr lang="en-US" sz="2960"/>
              <a:t>What is the fewest number of bags that Jenny needs to hold all 15 water bottles?</a:t>
            </a:r>
            <a:endParaRPr sz="2960"/>
          </a:p>
        </p:txBody>
      </p:sp>
      <p:sp>
        <p:nvSpPr>
          <p:cNvPr id="203" name="Google Shape;203;p28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#8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Rubric: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(1 point) The student enters the smallest number of bags needed.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Answer: </a:t>
            </a:r>
            <a:r>
              <a:rPr lang="en-US" sz="2800"/>
              <a:t>5</a:t>
            </a:r>
            <a:endParaRPr b="1" sz="2800"/>
          </a:p>
        </p:txBody>
      </p:sp>
      <p:sp>
        <p:nvSpPr>
          <p:cNvPr id="210" name="Google Shape;210;p29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#8 Answer</a:t>
            </a:r>
            <a:endParaRPr b="1" i="0" sz="3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0"/>
          <p:cNvSpPr txBox="1"/>
          <p:nvPr>
            <p:ph idx="1" type="body"/>
          </p:nvPr>
        </p:nvSpPr>
        <p:spPr>
          <a:xfrm>
            <a:off x="457200" y="1600201"/>
            <a:ext cx="8229600" cy="16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</a:pPr>
            <a:r>
              <a:rPr lang="en-US" sz="2240"/>
              <a:t>Eva has 2 quarters, 4 dimes, and 6 nickels. She wants to buy a different gift for each of her 3 friends. 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</a:pPr>
            <a:r>
              <a:t/>
            </a:r>
            <a:endParaRPr sz="2240"/>
          </a:p>
          <a:p>
            <a:pPr indent="0" lvl="0" marL="0" rtl="0" algn="l">
              <a:lnSpc>
                <a:spcPct val="8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</a:pPr>
            <a:r>
              <a:rPr lang="en-US" sz="2240"/>
              <a:t>Click on the gifts in the table to show 3 gifts that Eva could buy.</a:t>
            </a:r>
            <a:endParaRPr sz="2240"/>
          </a:p>
        </p:txBody>
      </p:sp>
      <p:sp>
        <p:nvSpPr>
          <p:cNvPr id="217" name="Google Shape;217;p30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3178" y="2971800"/>
            <a:ext cx="4367212" cy="375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Rubric: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(1 point) The student is able to identify three items whose total cost is less than $1 and 20¢.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sz="2800"/>
              <a:t>Answer: </a:t>
            </a:r>
            <a:r>
              <a:rPr lang="en-US" sz="2800"/>
              <a:t>Examples: mood ring, pencil, and sticker.</a:t>
            </a:r>
            <a:endParaRPr b="1" sz="2800"/>
          </a:p>
        </p:txBody>
      </p:sp>
      <p:sp>
        <p:nvSpPr>
          <p:cNvPr id="225" name="Google Shape;225;p31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#9 Answer</a:t>
            </a:r>
            <a:endParaRPr b="1" i="0" sz="3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