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5" name="Google Shape;215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2" name="Google Shape;222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8" name="Google Shape;248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1" name="Google Shape;31;p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5" name="Google Shape;45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7" name="Google Shape;4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3" name="Google Shape;63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0" name="Google Shape;70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46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3 - Claim 3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2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19.png"/><Relationship Id="rId5" Type="http://schemas.openxmlformats.org/officeDocument/2006/relationships/image" Target="../media/image14.png"/><Relationship Id="rId6" Type="http://schemas.openxmlformats.org/officeDocument/2006/relationships/image" Target="../media/image13.png"/><Relationship Id="rId7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Relationship Id="rId4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3.png"/><Relationship Id="rId4" Type="http://schemas.openxmlformats.org/officeDocument/2006/relationships/image" Target="../media/image1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/>
        </p:nvSpPr>
        <p:spPr>
          <a:xfrm>
            <a:off x="1066800" y="4267200"/>
            <a:ext cx="74676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658813" y="60737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2" name="Google Shape;92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51906" y="2286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3"/>
          <p:cNvSpPr txBox="1"/>
          <p:nvPr/>
        </p:nvSpPr>
        <p:spPr>
          <a:xfrm>
            <a:off x="824706" y="22828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2500" lnSpcReduction="20000"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3</a:t>
            </a:r>
            <a:br>
              <a:rPr b="1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3</a:t>
            </a:r>
            <a:endParaRPr/>
          </a:p>
        </p:txBody>
      </p:sp>
      <p:sp>
        <p:nvSpPr>
          <p:cNvPr id="94" name="Google Shape;94;p13"/>
          <p:cNvSpPr/>
          <p:nvPr/>
        </p:nvSpPr>
        <p:spPr>
          <a:xfrm>
            <a:off x="1981200" y="4114800"/>
            <a:ext cx="583762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Communicating Reasoning</a:t>
            </a:r>
            <a:endParaRPr b="1" sz="4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/>
          <p:nvPr/>
        </p:nvSpPr>
        <p:spPr>
          <a:xfrm>
            <a:off x="457200" y="1127773"/>
            <a:ext cx="7889787" cy="544341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545" r="-462" t="-100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pic>
        <p:nvPicPr>
          <p:cNvPr id="102" name="Google Shape;102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0486" y="3834594"/>
            <a:ext cx="4114800" cy="87768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4"/>
          <p:cNvSpPr txBox="1"/>
          <p:nvPr/>
        </p:nvSpPr>
        <p:spPr>
          <a:xfrm>
            <a:off x="1643856" y="5715000"/>
            <a:ext cx="990600" cy="46166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Yes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3701256" y="5715000"/>
            <a:ext cx="990600" cy="46166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4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/>
          <p:nvPr/>
        </p:nvSpPr>
        <p:spPr>
          <a:xfrm>
            <a:off x="685800" y="1524000"/>
            <a:ext cx="7848600" cy="3108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(2 points) The student places all three fractions in the correct locations and answers “No.”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either places all the fractions in the correct locations and answers “Yes”; or places all fractions in the correct order but misses the correct location for one or more fractions and answers “No.”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5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 Answer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 txBox="1"/>
          <p:nvPr>
            <p:ph idx="1" type="body"/>
          </p:nvPr>
        </p:nvSpPr>
        <p:spPr>
          <a:xfrm>
            <a:off x="304800" y="960437"/>
            <a:ext cx="8229600" cy="4525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8462" l="-1109" r="-295" t="-94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sp>
        <p:nvSpPr>
          <p:cNvPr id="119" name="Google Shape;119;p16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#2</a:t>
            </a:r>
            <a:endParaRPr b="1"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Rubric: 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(1 point) The student enters two numbers in the response boxes whose product is greater than 50.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Answer: </a:t>
            </a:r>
            <a:r>
              <a:rPr lang="en-US" sz="2800"/>
              <a:t>e.g., 7 and 8</a:t>
            </a:r>
            <a:endParaRPr b="1" sz="2800"/>
          </a:p>
        </p:txBody>
      </p:sp>
      <p:sp>
        <p:nvSpPr>
          <p:cNvPr id="126" name="Google Shape;126;p17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#2 Answer</a:t>
            </a:r>
            <a:endParaRPr b="1"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18"/>
          <p:cNvPicPr preferRelativeResize="0"/>
          <p:nvPr/>
        </p:nvPicPr>
        <p:blipFill rotWithShape="1">
          <a:blip r:embed="rId3">
            <a:alphaModFix/>
          </a:blip>
          <a:srcRect b="8246" l="0" r="50000" t="0"/>
          <a:stretch/>
        </p:blipFill>
        <p:spPr>
          <a:xfrm>
            <a:off x="838200" y="2286000"/>
            <a:ext cx="3313373" cy="2586756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8"/>
          <p:cNvSpPr txBox="1"/>
          <p:nvPr>
            <p:ph idx="1" type="body"/>
          </p:nvPr>
        </p:nvSpPr>
        <p:spPr>
          <a:xfrm>
            <a:off x="381000" y="1066800"/>
            <a:ext cx="4267200" cy="5059363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-2285" r="-1998" t="-96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 </a:t>
            </a:r>
            <a:endParaRPr/>
          </a:p>
        </p:txBody>
      </p:sp>
      <p:sp>
        <p:nvSpPr>
          <p:cNvPr id="134" name="Google Shape;134;p18"/>
          <p:cNvSpPr txBox="1"/>
          <p:nvPr>
            <p:ph idx="2" type="body"/>
          </p:nvPr>
        </p:nvSpPr>
        <p:spPr>
          <a:xfrm>
            <a:off x="4800600" y="1219200"/>
            <a:ext cx="4038600" cy="452596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-2416" r="-150" t="-107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 </a:t>
            </a:r>
            <a:endParaRPr/>
          </a:p>
        </p:txBody>
      </p:sp>
      <p:sp>
        <p:nvSpPr>
          <p:cNvPr id="135" name="Google Shape;135;p18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#3</a:t>
            </a:r>
            <a:endParaRPr b="1"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6" name="Google Shape;136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67400" y="2567836"/>
            <a:ext cx="1609725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93721" y="4419600"/>
            <a:ext cx="3157081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8"/>
          <p:cNvPicPr preferRelativeResize="0"/>
          <p:nvPr/>
        </p:nvPicPr>
        <p:blipFill rotWithShape="1">
          <a:blip r:embed="rId3">
            <a:alphaModFix/>
          </a:blip>
          <a:srcRect b="0" l="52271" r="-240" t="0"/>
          <a:stretch/>
        </p:blipFill>
        <p:spPr>
          <a:xfrm>
            <a:off x="870559" y="3579378"/>
            <a:ext cx="2667000" cy="2365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5" name="Google Shape;145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480" r="0" t="-121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sp>
        <p:nvSpPr>
          <p:cNvPr id="146" name="Google Shape;146;p19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#3 Answer</a:t>
            </a:r>
            <a:endParaRPr b="1"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" name="Google Shape;147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09800" y="4800600"/>
            <a:ext cx="4438650" cy="148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 txBox="1"/>
          <p:nvPr>
            <p:ph idx="1" type="body"/>
          </p:nvPr>
        </p:nvSpPr>
        <p:spPr>
          <a:xfrm>
            <a:off x="304800" y="1206991"/>
            <a:ext cx="8610600" cy="54986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/>
              <a:t>A bird ate 400 grams of food in 3 days. The bird ate 120 grams of food on Day 1, 150 grams of food on Day 2, and </a:t>
            </a:r>
            <a:r>
              <a:rPr i="1" lang="en-US" sz="2800"/>
              <a:t>g</a:t>
            </a:r>
            <a:r>
              <a:rPr lang="en-US" sz="2800"/>
              <a:t> grams of food on Day 3. </a:t>
            </a:r>
            <a:endParaRPr/>
          </a:p>
          <a:p>
            <a:pPr indent="0" lvl="0" marL="0" rtl="0" algn="l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800"/>
          </a:p>
          <a:p>
            <a:pPr indent="0" lvl="0" marL="0" rtl="0" algn="l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800"/>
          </a:p>
          <a:p>
            <a:pPr indent="0" lvl="0" marL="0" rtl="0" algn="l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800"/>
          </a:p>
          <a:p>
            <a:pPr indent="0" lvl="0" marL="0" rtl="0" algn="l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800"/>
          </a:p>
          <a:p>
            <a:pPr indent="0" lvl="0" marL="0" rtl="0" algn="l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/>
              <a:t>How many grams of food did the bird eat on Day 3? Enter your answer in the first response box.</a:t>
            </a:r>
            <a:endParaRPr/>
          </a:p>
          <a:p>
            <a:pPr indent="0" lvl="0" marL="0" rtl="0" algn="l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800"/>
          </a:p>
          <a:p>
            <a:pPr indent="0" lvl="0" marL="0" rtl="0" algn="l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/>
              <a:t>In the second response box, enter an equation that you could solve to find the amount of food the gird ate on Day 3.</a:t>
            </a:r>
            <a:endParaRPr sz="2800"/>
          </a:p>
        </p:txBody>
      </p:sp>
      <p:sp>
        <p:nvSpPr>
          <p:cNvPr id="154" name="Google Shape;154;p20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#4</a:t>
            </a:r>
            <a:endParaRPr b="1"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5" name="Google Shape;15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21488" y="2362200"/>
            <a:ext cx="3860034" cy="16325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480" r="0" t="-121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sp>
        <p:nvSpPr>
          <p:cNvPr id="162" name="Google Shape;162;p21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#4 Answer</a:t>
            </a:r>
            <a:endParaRPr b="1"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2"/>
          <p:cNvSpPr txBox="1"/>
          <p:nvPr>
            <p:ph idx="1" type="body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4781" l="-1480" r="-2294" t="-111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sp>
        <p:nvSpPr>
          <p:cNvPr id="169" name="Google Shape;169;p22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#5</a:t>
            </a:r>
            <a:endParaRPr b="1"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Rubric:</a:t>
            </a:r>
            <a:r>
              <a:rPr lang="en-US" sz="2800"/>
              <a:t> 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(1 point) The student selects the correct statement.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Answer: </a:t>
            </a:r>
            <a:r>
              <a:rPr lang="en-US" sz="2800"/>
              <a:t> D</a:t>
            </a:r>
            <a:endParaRPr b="1" sz="2800"/>
          </a:p>
        </p:txBody>
      </p:sp>
      <p:sp>
        <p:nvSpPr>
          <p:cNvPr id="176" name="Google Shape;176;p23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#5 Answer</a:t>
            </a:r>
            <a:endParaRPr b="1"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Select </a:t>
            </a:r>
            <a:r>
              <a:rPr b="1" lang="en-US"/>
              <a:t>all</a:t>
            </a:r>
            <a:r>
              <a:rPr lang="en-US"/>
              <a:t> the ways you can divide 15 children into equal groups with none left over. 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514350" lvl="0" marL="51435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AutoNum type="alphaUcPeriod"/>
            </a:pPr>
            <a:r>
              <a:rPr lang="en-US"/>
              <a:t>2 groups</a:t>
            </a:r>
            <a:endParaRPr/>
          </a:p>
          <a:p>
            <a:pPr indent="-514350" lvl="0" marL="51435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AutoNum type="alphaUcPeriod"/>
            </a:pPr>
            <a:r>
              <a:rPr lang="en-US"/>
              <a:t>3 groups</a:t>
            </a:r>
            <a:endParaRPr/>
          </a:p>
          <a:p>
            <a:pPr indent="-514350" lvl="0" marL="51435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AutoNum type="alphaUcPeriod"/>
            </a:pPr>
            <a:r>
              <a:rPr lang="en-US"/>
              <a:t>4 groups</a:t>
            </a:r>
            <a:endParaRPr/>
          </a:p>
          <a:p>
            <a:pPr indent="-514350" lvl="0" marL="51435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AutoNum type="alphaUcPeriod"/>
            </a:pPr>
            <a:r>
              <a:rPr lang="en-US"/>
              <a:t>5 groups</a:t>
            </a:r>
            <a:endParaRPr/>
          </a:p>
        </p:txBody>
      </p:sp>
      <p:sp>
        <p:nvSpPr>
          <p:cNvPr id="183" name="Google Shape;183;p24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#6</a:t>
            </a:r>
            <a:endParaRPr b="1"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Rubric: </a:t>
            </a:r>
            <a:r>
              <a:rPr lang="en-US" sz="2800"/>
              <a:t> 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(1 point) The student selects the possible number of groups. 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Answer: </a:t>
            </a:r>
            <a:r>
              <a:rPr lang="en-US" sz="2800"/>
              <a:t>B and D</a:t>
            </a:r>
            <a:endParaRPr b="1" sz="2800"/>
          </a:p>
        </p:txBody>
      </p:sp>
      <p:sp>
        <p:nvSpPr>
          <p:cNvPr id="190" name="Google Shape;190;p25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#6 Answer</a:t>
            </a:r>
            <a:endParaRPr b="1"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6"/>
          <p:cNvSpPr txBox="1"/>
          <p:nvPr>
            <p:ph idx="1" type="body"/>
          </p:nvPr>
        </p:nvSpPr>
        <p:spPr>
          <a:xfrm>
            <a:off x="457200" y="1371600"/>
            <a:ext cx="8229600" cy="4525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851" r="0" t="-161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sp>
        <p:nvSpPr>
          <p:cNvPr id="197" name="Google Shape;197;p26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#7</a:t>
            </a:r>
            <a:endParaRPr b="1"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8" name="Google Shape;19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3000" y="3352800"/>
            <a:ext cx="6637867" cy="243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480" r="0" t="-121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sp>
        <p:nvSpPr>
          <p:cNvPr id="205" name="Google Shape;205;p27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#7 Answer</a:t>
            </a:r>
            <a:endParaRPr b="1"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8"/>
          <p:cNvSpPr txBox="1"/>
          <p:nvPr>
            <p:ph idx="1" type="body"/>
          </p:nvPr>
        </p:nvSpPr>
        <p:spPr>
          <a:xfrm>
            <a:off x="457200" y="1219200"/>
            <a:ext cx="8229600" cy="4525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5362" l="-1480" r="-1183" t="-121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sp>
        <p:nvSpPr>
          <p:cNvPr id="212" name="Google Shape;212;p28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#8</a:t>
            </a:r>
            <a:endParaRPr b="1"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Rubric: 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(1 point) The student selects the correct statement.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Answer: </a:t>
            </a:r>
            <a:r>
              <a:rPr lang="en-US" sz="2800"/>
              <a:t> C</a:t>
            </a:r>
            <a:endParaRPr b="1" sz="2800"/>
          </a:p>
        </p:txBody>
      </p:sp>
      <p:sp>
        <p:nvSpPr>
          <p:cNvPr id="219" name="Google Shape;219;p29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#8 Answer</a:t>
            </a:r>
            <a:endParaRPr b="1"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0"/>
          <p:cNvSpPr txBox="1"/>
          <p:nvPr>
            <p:ph idx="1" type="body"/>
          </p:nvPr>
        </p:nvSpPr>
        <p:spPr>
          <a:xfrm>
            <a:off x="457200" y="1143000"/>
            <a:ext cx="8229600" cy="4525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346" l="-1184" r="0" t="-94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sp>
        <p:nvSpPr>
          <p:cNvPr id="226" name="Google Shape;226;p30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#9</a:t>
            </a:r>
            <a:endParaRPr b="1"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7" name="Google Shape;227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2949879"/>
            <a:ext cx="4848225" cy="169545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0"/>
          <p:cNvSpPr/>
          <p:nvPr/>
        </p:nvSpPr>
        <p:spPr>
          <a:xfrm>
            <a:off x="929014" y="5219439"/>
            <a:ext cx="304800" cy="2286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30"/>
          <p:cNvSpPr txBox="1"/>
          <p:nvPr/>
        </p:nvSpPr>
        <p:spPr>
          <a:xfrm>
            <a:off x="4152378" y="2949879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Rubric: 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(1 point) The student plots the points correctly and selects the correct comparison.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Answer:</a:t>
            </a:r>
            <a:r>
              <a:rPr lang="en-US" sz="2800"/>
              <a:t>					, and =</a:t>
            </a:r>
            <a:endParaRPr b="1" sz="28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 </a:t>
            </a:r>
            <a:endParaRPr b="1" sz="2800"/>
          </a:p>
        </p:txBody>
      </p:sp>
      <p:sp>
        <p:nvSpPr>
          <p:cNvPr id="236" name="Google Shape;236;p31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#9 Answer</a:t>
            </a:r>
            <a:endParaRPr b="1"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7" name="Google Shape;23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33600" y="3352800"/>
            <a:ext cx="3714750" cy="140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2"/>
          <p:cNvSpPr txBox="1"/>
          <p:nvPr>
            <p:ph idx="1" type="body"/>
          </p:nvPr>
        </p:nvSpPr>
        <p:spPr>
          <a:xfrm>
            <a:off x="457200" y="838200"/>
            <a:ext cx="8229600" cy="315149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665" r="0" t="-251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sp>
        <p:nvSpPr>
          <p:cNvPr id="244" name="Google Shape;244;p32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#10</a:t>
            </a:r>
            <a:endParaRPr b="1"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5" name="Google Shape;245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2000" y="3989690"/>
            <a:ext cx="3138488" cy="25146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Rubric:</a:t>
            </a:r>
            <a:r>
              <a:rPr lang="en-US" sz="2800"/>
              <a:t> 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(1 point) The student selects the correct comparison and the correct picture.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Answer: </a:t>
            </a:r>
            <a:r>
              <a:rPr lang="en-US" sz="2800"/>
              <a:t>B, F</a:t>
            </a:r>
            <a:endParaRPr b="1" sz="2800"/>
          </a:p>
        </p:txBody>
      </p:sp>
      <p:sp>
        <p:nvSpPr>
          <p:cNvPr id="252" name="Google Shape;252;p33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#10 Answer</a:t>
            </a:r>
            <a:endParaRPr b="1" sz="3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