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D4D6971-0F6D-4FCE-AC3D-A7AA85F398CE}">
  <a:tblStyle styleId="{FD4D6971-0F6D-4FCE-AC3D-A7AA85F398CE}"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b="off" i="off"/>
      <a:tcStyle>
        <a:fill>
          <a:solidFill>
            <a:srgbClr val="CFD7E7"/>
          </a:solidFill>
        </a:fill>
      </a:tcStyle>
    </a:band1H>
    <a:band2H>
      <a:tcTxStyle b="off" i="off"/>
    </a:band2H>
    <a:band1V>
      <a:tcTxStyle b="off" i="off"/>
      <a:tcStyle>
        <a:fill>
          <a:solidFill>
            <a:srgbClr val="CFD7E7"/>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 name="Google Shape;10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 name="Google Shape;12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3" name="Google Shape;19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0" name="Google Shape;20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5" name="Google Shape;215;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3" name="Google Shape;223;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8" name="Google Shape;238;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5" name="Google Shape;24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2" name="Google Shape;252;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6" name="Google Shape;266;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3" name="Google Shape;273;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1" name="Google Shape;281;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 name="Google Shape;288;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6" name="Google Shape;296;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p3"/>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Calibri"/>
                <a:ea typeface="Calibri"/>
                <a:cs typeface="Calibri"/>
                <a:sym typeface="Calibri"/>
              </a:rPr>
              <a:t>Grade 3 - Claim 2</a:t>
            </a:r>
            <a:endParaRPr b="1" i="0" sz="2400" u="none" cap="none" strike="noStrike">
              <a:solidFill>
                <a:srgbClr val="FF0000"/>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nvSpPr>
        <p:spPr>
          <a:xfrm>
            <a:off x="506413" y="59213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Calibri"/>
                <a:ea typeface="Calibri"/>
                <a:cs typeface="Calibri"/>
                <a:sym typeface="Calibri"/>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1" name="Google Shape;91;p13"/>
          <p:cNvPicPr preferRelativeResize="0"/>
          <p:nvPr/>
        </p:nvPicPr>
        <p:blipFill rotWithShape="1">
          <a:blip r:embed="rId4">
            <a:alphaModFix/>
          </a:blip>
          <a:srcRect b="0" l="0" r="0" t="0"/>
          <a:stretch/>
        </p:blipFill>
        <p:spPr>
          <a:xfrm>
            <a:off x="2286000" y="361950"/>
            <a:ext cx="4318000" cy="1463675"/>
          </a:xfrm>
          <a:prstGeom prst="rect">
            <a:avLst/>
          </a:prstGeom>
          <a:noFill/>
          <a:ln>
            <a:noFill/>
          </a:ln>
        </p:spPr>
      </p:pic>
      <p:sp>
        <p:nvSpPr>
          <p:cNvPr id="92" name="Google Shape;92;p13"/>
          <p:cNvSpPr txBox="1"/>
          <p:nvPr>
            <p:ph type="ctrTitle"/>
          </p:nvPr>
        </p:nvSpPr>
        <p:spPr>
          <a:xfrm>
            <a:off x="609600" y="2416175"/>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959"/>
              <a:buFont typeface="Calibri"/>
              <a:buNone/>
            </a:pPr>
            <a:r>
              <a:rPr b="1" i="0" lang="en-US" sz="3959" u="none" cap="none" strike="noStrike">
                <a:solidFill>
                  <a:schemeClr val="dk1"/>
                </a:solidFill>
                <a:latin typeface="Calibri"/>
                <a:ea typeface="Calibri"/>
                <a:cs typeface="Calibri"/>
                <a:sym typeface="Calibri"/>
              </a:rPr>
              <a:t>Claim 2</a:t>
            </a:r>
            <a:br>
              <a:rPr b="1" i="0" lang="en-US" sz="3959" u="none" cap="none" strike="noStrike">
                <a:solidFill>
                  <a:schemeClr val="dk1"/>
                </a:solidFill>
                <a:latin typeface="Calibri"/>
                <a:ea typeface="Calibri"/>
                <a:cs typeface="Calibri"/>
                <a:sym typeface="Calibri"/>
              </a:rPr>
            </a:br>
            <a:r>
              <a:rPr b="1" i="0" lang="en-US" sz="3959" u="none" cap="none" strike="noStrike">
                <a:solidFill>
                  <a:schemeClr val="dk1"/>
                </a:solidFill>
                <a:latin typeface="Calibri"/>
                <a:ea typeface="Calibri"/>
                <a:cs typeface="Calibri"/>
                <a:sym typeface="Calibri"/>
              </a:rPr>
              <a:t>Smarter Balanced Sample Items</a:t>
            </a:r>
            <a:br>
              <a:rPr b="1" i="0" lang="en-US" sz="3959" u="none" cap="none" strike="noStrike">
                <a:solidFill>
                  <a:schemeClr val="dk1"/>
                </a:solidFill>
                <a:latin typeface="Calibri"/>
                <a:ea typeface="Calibri"/>
                <a:cs typeface="Calibri"/>
                <a:sym typeface="Calibri"/>
              </a:rPr>
            </a:br>
            <a:r>
              <a:rPr b="1" i="0" lang="en-US" sz="3959" u="none" cap="none" strike="noStrike">
                <a:solidFill>
                  <a:schemeClr val="dk1"/>
                </a:solidFill>
                <a:latin typeface="Calibri"/>
                <a:ea typeface="Calibri"/>
                <a:cs typeface="Calibri"/>
                <a:sym typeface="Calibri"/>
              </a:rPr>
              <a:t>Grade 3</a:t>
            </a:r>
            <a:endParaRPr/>
          </a:p>
        </p:txBody>
      </p:sp>
      <p:sp>
        <p:nvSpPr>
          <p:cNvPr id="93" name="Google Shape;93;p13"/>
          <p:cNvSpPr txBox="1"/>
          <p:nvPr/>
        </p:nvSpPr>
        <p:spPr>
          <a:xfrm>
            <a:off x="2218729" y="4457700"/>
            <a:ext cx="4679554" cy="647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400"/>
              <a:buFont typeface="Arial"/>
              <a:buNone/>
            </a:pPr>
            <a:r>
              <a:rPr b="1" i="0" lang="en-US" sz="4400" u="none" cap="none" strike="noStrike">
                <a:solidFill>
                  <a:srgbClr val="FF0000"/>
                </a:solidFill>
                <a:latin typeface="Calibri"/>
                <a:ea typeface="Calibri"/>
                <a:cs typeface="Calibri"/>
                <a:sym typeface="Calibri"/>
              </a:rPr>
              <a:t>Problem Solving</a:t>
            </a:r>
            <a:endParaRPr b="1" i="0" sz="4400" u="none" cap="none" strike="noStrike">
              <a:solidFill>
                <a:srgbClr val="FF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4"/>
          <p:cNvSpPr/>
          <p:nvPr/>
        </p:nvSpPr>
        <p:spPr>
          <a:xfrm>
            <a:off x="685800" y="1308318"/>
            <a:ext cx="80010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Calibri"/>
                <a:ea typeface="Calibri"/>
                <a:cs typeface="Calibri"/>
                <a:sym typeface="Calibri"/>
              </a:rPr>
              <a:t>James gets home from school at 3:30 p.m. He completes 2 chores. Then he plays his computer game until 5:00 p.m. </a:t>
            </a:r>
            <a:r>
              <a:rPr b="0" i="0" lang="en-US" sz="2800" u="none" cap="none" strike="noStrike">
                <a:solidFill>
                  <a:schemeClr val="dk1"/>
                </a:solidFill>
                <a:latin typeface="Calibri"/>
                <a:ea typeface="Calibri"/>
                <a:cs typeface="Calibri"/>
                <a:sym typeface="Calibri"/>
              </a:rPr>
              <a:t>Enter the </a:t>
            </a:r>
            <a:r>
              <a:rPr b="1" i="0" lang="en-US" sz="2800" u="none" cap="none" strike="noStrike">
                <a:solidFill>
                  <a:schemeClr val="dk1"/>
                </a:solidFill>
                <a:latin typeface="Calibri"/>
                <a:ea typeface="Calibri"/>
                <a:cs typeface="Calibri"/>
                <a:sym typeface="Calibri"/>
              </a:rPr>
              <a:t>greatest </a:t>
            </a:r>
            <a:r>
              <a:rPr b="0" i="0" lang="en-US" sz="2800" u="none" cap="none" strike="noStrike">
                <a:solidFill>
                  <a:schemeClr val="dk1"/>
                </a:solidFill>
                <a:latin typeface="Calibri"/>
                <a:ea typeface="Calibri"/>
                <a:cs typeface="Calibri"/>
                <a:sym typeface="Calibri"/>
              </a:rPr>
              <a:t>number of minutes that James can play his computer game. </a:t>
            </a:r>
            <a:r>
              <a:rPr b="0" i="0" lang="en-US" sz="2400" u="none" cap="none" strike="noStrike">
                <a:solidFill>
                  <a:schemeClr val="dk1"/>
                </a:solidFill>
                <a:latin typeface="Calibri"/>
                <a:ea typeface="Calibri"/>
                <a:cs typeface="Calibri"/>
                <a:sym typeface="Calibri"/>
              </a:rPr>
              <a:t>	</a:t>
            </a:r>
            <a:r>
              <a:rPr b="0" i="0" lang="en-US" sz="24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graphicFrame>
        <p:nvGraphicFramePr>
          <p:cNvPr id="100" name="Google Shape;100;p14"/>
          <p:cNvGraphicFramePr/>
          <p:nvPr/>
        </p:nvGraphicFramePr>
        <p:xfrm>
          <a:off x="1638300" y="3657600"/>
          <a:ext cx="3000000" cy="3000000"/>
        </p:xfrm>
        <a:graphic>
          <a:graphicData uri="http://schemas.openxmlformats.org/drawingml/2006/table">
            <a:tbl>
              <a:tblPr bandRow="1" firstRow="1">
                <a:noFill/>
                <a:tableStyleId>{FD4D6971-0F6D-4FCE-AC3D-A7AA85F398CE}</a:tableStyleId>
              </a:tblPr>
              <a:tblGrid>
                <a:gridCol w="3048000"/>
                <a:gridCol w="3048000"/>
              </a:tblGrid>
              <a:tr h="370850">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chemeClr val="dk1"/>
                          </a:solidFill>
                        </a:rPr>
                        <a:t>Tasks</a:t>
                      </a:r>
                      <a:endParaRPr sz="2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chemeClr val="dk1"/>
                          </a:solidFill>
                        </a:rPr>
                        <a:t>Time to Complete</a:t>
                      </a:r>
                      <a:endParaRPr sz="2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chemeClr val="dk1"/>
                          </a:solidFill>
                        </a:rPr>
                        <a:t>Walk dog</a:t>
                      </a:r>
                      <a:endParaRPr sz="2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chemeClr val="dk1"/>
                          </a:solidFill>
                        </a:rPr>
                        <a:t>20 minutes</a:t>
                      </a:r>
                      <a:endParaRPr sz="2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chemeClr val="dk1"/>
                          </a:solidFill>
                        </a:rPr>
                        <a:t>Clean room</a:t>
                      </a:r>
                      <a:endParaRPr sz="2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chemeClr val="dk1"/>
                          </a:solidFill>
                        </a:rPr>
                        <a:t>40 minutes</a:t>
                      </a:r>
                      <a:endParaRPr sz="2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01" name="Google Shape;101;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5"/>
          <p:cNvSpPr/>
          <p:nvPr/>
        </p:nvSpPr>
        <p:spPr>
          <a:xfrm>
            <a:off x="538956" y="1371600"/>
            <a:ext cx="83058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enters the correct number of minutes.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30 	</a:t>
            </a:r>
            <a:endParaRPr b="0" i="0" sz="1400" u="none" cap="none" strike="noStrike">
              <a:solidFill>
                <a:srgbClr val="000000"/>
              </a:solidFill>
              <a:latin typeface="Arial"/>
              <a:ea typeface="Arial"/>
              <a:cs typeface="Arial"/>
              <a:sym typeface="Arial"/>
            </a:endParaRPr>
          </a:p>
        </p:txBody>
      </p:sp>
      <p:sp>
        <p:nvSpPr>
          <p:cNvPr id="108" name="Google Shape;108;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6"/>
          <p:cNvSpPr txBox="1"/>
          <p:nvPr>
            <p:ph idx="1" type="body"/>
          </p:nvPr>
        </p:nvSpPr>
        <p:spPr>
          <a:xfrm>
            <a:off x="439694" y="1758000"/>
            <a:ext cx="8305799" cy="10447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What is the length, in inches, of the pencil shown? </a:t>
            </a:r>
            <a:endParaRPr/>
          </a:p>
          <a:p>
            <a:pPr indent="0" lvl="0" marL="0" rtl="0" algn="l">
              <a:lnSpc>
                <a:spcPct val="100000"/>
              </a:lnSpc>
              <a:spcBef>
                <a:spcPts val="560"/>
              </a:spcBef>
              <a:spcAft>
                <a:spcPts val="0"/>
              </a:spcAft>
              <a:buClr>
                <a:schemeClr val="dk1"/>
              </a:buClr>
              <a:buSzPts val="2800"/>
              <a:buNone/>
            </a:pPr>
            <a:r>
              <a:rPr lang="en-US" sz="2800"/>
              <a:t>Enter your answer in the response box. 	</a:t>
            </a:r>
            <a:endParaRPr/>
          </a:p>
        </p:txBody>
      </p:sp>
      <p:pic>
        <p:nvPicPr>
          <p:cNvPr id="115" name="Google Shape;115;p16"/>
          <p:cNvPicPr preferRelativeResize="0"/>
          <p:nvPr/>
        </p:nvPicPr>
        <p:blipFill rotWithShape="1">
          <a:blip r:embed="rId3">
            <a:alphaModFix/>
          </a:blip>
          <a:srcRect b="0" l="0" r="0" t="0"/>
          <a:stretch/>
        </p:blipFill>
        <p:spPr>
          <a:xfrm>
            <a:off x="863599" y="3516000"/>
            <a:ext cx="7416801" cy="1208400"/>
          </a:xfrm>
          <a:prstGeom prst="rect">
            <a:avLst/>
          </a:prstGeom>
          <a:noFill/>
          <a:ln>
            <a:noFill/>
          </a:ln>
        </p:spPr>
      </p:pic>
      <p:sp>
        <p:nvSpPr>
          <p:cNvPr id="116" name="Google Shape;116;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7"/>
          <p:cNvSpPr/>
          <p:nvPr/>
        </p:nvSpPr>
        <p:spPr>
          <a:xfrm>
            <a:off x="533400" y="990600"/>
            <a:ext cx="8077200" cy="2425151"/>
          </a:xfrm>
          <a:prstGeom prst="rect">
            <a:avLst/>
          </a:prstGeom>
          <a:blipFill rotWithShape="1">
            <a:blip r:embed="rId3">
              <a:alphaModFix/>
            </a:blip>
            <a:stretch>
              <a:fillRect b="-2767" l="-1582" r="0" t="-2262"/>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23" name="Google Shape;123;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8"/>
          <p:cNvSpPr txBox="1"/>
          <p:nvPr>
            <p:ph idx="1" type="body"/>
          </p:nvPr>
        </p:nvSpPr>
        <p:spPr>
          <a:xfrm>
            <a:off x="457200" y="1378927"/>
            <a:ext cx="7889787" cy="14257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The number line shows when art class begins and ends. How many minutes long is art class? Enter your answer in the response box. 	</a:t>
            </a:r>
            <a:endParaRPr/>
          </a:p>
        </p:txBody>
      </p:sp>
      <p:pic>
        <p:nvPicPr>
          <p:cNvPr id="130" name="Google Shape;130;p18"/>
          <p:cNvPicPr preferRelativeResize="0"/>
          <p:nvPr/>
        </p:nvPicPr>
        <p:blipFill rotWithShape="1">
          <a:blip r:embed="rId3">
            <a:alphaModFix/>
          </a:blip>
          <a:srcRect b="0" l="0" r="0" t="0"/>
          <a:stretch/>
        </p:blipFill>
        <p:spPr>
          <a:xfrm>
            <a:off x="457200" y="3261840"/>
            <a:ext cx="8065462" cy="1691160"/>
          </a:xfrm>
          <a:prstGeom prst="rect">
            <a:avLst/>
          </a:prstGeom>
          <a:noFill/>
          <a:ln>
            <a:noFill/>
          </a:ln>
        </p:spPr>
      </p:pic>
      <p:sp>
        <p:nvSpPr>
          <p:cNvPr id="131" name="Google Shape;131;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#3</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9"/>
          <p:cNvSpPr/>
          <p:nvPr/>
        </p:nvSpPr>
        <p:spPr>
          <a:xfrm>
            <a:off x="533400" y="1219200"/>
            <a:ext cx="80772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Student correctly enters the time interval.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 </a:t>
            </a: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45	</a:t>
            </a:r>
            <a:endParaRPr b="0" i="0" sz="1400" u="none" cap="none" strike="noStrike">
              <a:solidFill>
                <a:srgbClr val="000000"/>
              </a:solidFill>
              <a:latin typeface="Arial"/>
              <a:ea typeface="Arial"/>
              <a:cs typeface="Arial"/>
              <a:sym typeface="Arial"/>
            </a:endParaRPr>
          </a:p>
        </p:txBody>
      </p:sp>
      <p:sp>
        <p:nvSpPr>
          <p:cNvPr id="138" name="Google Shape;138;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0"/>
          <p:cNvSpPr txBox="1"/>
          <p:nvPr>
            <p:ph idx="1" type="body"/>
          </p:nvPr>
        </p:nvSpPr>
        <p:spPr>
          <a:xfrm>
            <a:off x="457200" y="1793132"/>
            <a:ext cx="7889787" cy="14257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Math class begins at 10:45 a.m. and is 45 minutes long. Use the Add Point tool to put a point on the number line that shows when math class ends. 	</a:t>
            </a:r>
            <a:endParaRPr/>
          </a:p>
        </p:txBody>
      </p:sp>
      <p:pic>
        <p:nvPicPr>
          <p:cNvPr id="145" name="Google Shape;145;p20"/>
          <p:cNvPicPr preferRelativeResize="0"/>
          <p:nvPr/>
        </p:nvPicPr>
        <p:blipFill rotWithShape="1">
          <a:blip r:embed="rId3">
            <a:alphaModFix/>
          </a:blip>
          <a:srcRect b="0" l="0" r="0" t="0"/>
          <a:stretch/>
        </p:blipFill>
        <p:spPr>
          <a:xfrm>
            <a:off x="835933" y="3980845"/>
            <a:ext cx="7132320" cy="819755"/>
          </a:xfrm>
          <a:prstGeom prst="rect">
            <a:avLst/>
          </a:prstGeom>
          <a:noFill/>
          <a:ln>
            <a:noFill/>
          </a:ln>
        </p:spPr>
      </p:pic>
      <p:sp>
        <p:nvSpPr>
          <p:cNvPr id="146" name="Google Shape;146;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#4</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1"/>
          <p:cNvSpPr/>
          <p:nvPr/>
        </p:nvSpPr>
        <p:spPr>
          <a:xfrm>
            <a:off x="533400" y="12954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Student places a point on the number line at the correct location.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11:30 a.m.</a:t>
            </a:r>
            <a:endParaRPr b="0" i="0" sz="2800" u="none" cap="none" strike="noStrike">
              <a:solidFill>
                <a:schemeClr val="dk1"/>
              </a:solidFill>
              <a:latin typeface="Calibri"/>
              <a:ea typeface="Calibri"/>
              <a:cs typeface="Calibri"/>
              <a:sym typeface="Calibri"/>
            </a:endParaRPr>
          </a:p>
        </p:txBody>
      </p:sp>
      <p:sp>
        <p:nvSpPr>
          <p:cNvPr id="153" name="Google Shape;153;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2"/>
          <p:cNvSpPr txBox="1"/>
          <p:nvPr>
            <p:ph idx="1" type="body"/>
          </p:nvPr>
        </p:nvSpPr>
        <p:spPr>
          <a:xfrm>
            <a:off x="457200" y="1205477"/>
            <a:ext cx="8077200" cy="14257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Mary started her homework 25 minutes before the time shown on the clock. What time was it when Mary started her homework ?</a:t>
            </a:r>
            <a:endParaRPr sz="2800"/>
          </a:p>
        </p:txBody>
      </p:sp>
      <p:pic>
        <p:nvPicPr>
          <p:cNvPr id="160" name="Google Shape;160;p22"/>
          <p:cNvPicPr preferRelativeResize="0"/>
          <p:nvPr/>
        </p:nvPicPr>
        <p:blipFill rotWithShape="1">
          <a:blip r:embed="rId3">
            <a:alphaModFix/>
          </a:blip>
          <a:srcRect b="0" l="0" r="0" t="0"/>
          <a:stretch/>
        </p:blipFill>
        <p:spPr>
          <a:xfrm>
            <a:off x="2804160" y="2707391"/>
            <a:ext cx="3383280" cy="3388609"/>
          </a:xfrm>
          <a:prstGeom prst="rect">
            <a:avLst/>
          </a:prstGeom>
          <a:noFill/>
          <a:ln>
            <a:noFill/>
          </a:ln>
        </p:spPr>
      </p:pic>
      <p:sp>
        <p:nvSpPr>
          <p:cNvPr id="161" name="Google Shape;161;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#5</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3"/>
          <p:cNvSpPr/>
          <p:nvPr/>
        </p:nvSpPr>
        <p:spPr>
          <a:xfrm>
            <a:off x="838200" y="1143000"/>
            <a:ext cx="68580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shows the correct time.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4:25</a:t>
            </a:r>
            <a:endParaRPr b="0" i="0" sz="2800" u="none" cap="none" strike="noStrike">
              <a:solidFill>
                <a:schemeClr val="dk1"/>
              </a:solidFill>
              <a:latin typeface="Calibri"/>
              <a:ea typeface="Calibri"/>
              <a:cs typeface="Calibri"/>
              <a:sym typeface="Calibri"/>
            </a:endParaRPr>
          </a:p>
        </p:txBody>
      </p:sp>
      <p:sp>
        <p:nvSpPr>
          <p:cNvPr id="168" name="Google Shape;168;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4"/>
          <p:cNvSpPr txBox="1"/>
          <p:nvPr>
            <p:ph idx="1" type="body"/>
          </p:nvPr>
        </p:nvSpPr>
        <p:spPr>
          <a:xfrm>
            <a:off x="685800" y="1143000"/>
            <a:ext cx="7620000" cy="4876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Steven is baking cookies. On one tray, he makes 5 rows with 4 cookies in each row. He cannot fit any more cookies on the tray. He puts some more cookies on another tray the same size as the first tray. Which number is a reasonable choice for the total number of cookies on the 2 trays? </a:t>
            </a:r>
            <a:endParaRPr sz="2800"/>
          </a:p>
          <a:p>
            <a:pPr indent="0" lvl="0" marL="0" rtl="0" algn="l">
              <a:lnSpc>
                <a:spcPct val="100000"/>
              </a:lnSpc>
              <a:spcBef>
                <a:spcPts val="560"/>
              </a:spcBef>
              <a:spcAft>
                <a:spcPts val="0"/>
              </a:spcAft>
              <a:buClr>
                <a:schemeClr val="dk1"/>
              </a:buClr>
              <a:buSzPts val="2800"/>
              <a:buNone/>
            </a:pPr>
            <a:r>
              <a:t/>
            </a:r>
            <a:endParaRPr sz="2800"/>
          </a:p>
          <a:p>
            <a:pPr indent="-514350" lvl="0" marL="514350" rtl="0" algn="l">
              <a:lnSpc>
                <a:spcPct val="150000"/>
              </a:lnSpc>
              <a:spcBef>
                <a:spcPts val="560"/>
              </a:spcBef>
              <a:spcAft>
                <a:spcPts val="0"/>
              </a:spcAft>
              <a:buClr>
                <a:schemeClr val="dk1"/>
              </a:buClr>
              <a:buSzPts val="2800"/>
              <a:buFont typeface="Arial"/>
              <a:buAutoNum type="alphaUcPeriod"/>
            </a:pPr>
            <a:r>
              <a:rPr lang="en-US" sz="2800"/>
              <a:t>9 				C. 34 	</a:t>
            </a:r>
            <a:endParaRPr/>
          </a:p>
          <a:p>
            <a:pPr indent="0" lvl="0" marL="0" rtl="0" algn="l">
              <a:lnSpc>
                <a:spcPct val="150000"/>
              </a:lnSpc>
              <a:spcBef>
                <a:spcPts val="560"/>
              </a:spcBef>
              <a:spcAft>
                <a:spcPts val="0"/>
              </a:spcAft>
              <a:buClr>
                <a:schemeClr val="dk1"/>
              </a:buClr>
              <a:buSzPts val="2800"/>
              <a:buNone/>
            </a:pPr>
            <a:r>
              <a:rPr lang="en-US" sz="2800"/>
              <a:t>B. 20 				D. 60 </a:t>
            </a:r>
            <a:endParaRPr/>
          </a:p>
        </p:txBody>
      </p:sp>
      <p:sp>
        <p:nvSpPr>
          <p:cNvPr id="175" name="Google Shape;175;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#6</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5"/>
          <p:cNvSpPr/>
          <p:nvPr/>
        </p:nvSpPr>
        <p:spPr>
          <a:xfrm>
            <a:off x="457200" y="1524000"/>
            <a:ext cx="83058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enters the most reasonable choice.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182" name="Google Shape;182;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200"/>
              <a:buNone/>
            </a:pPr>
            <a:r>
              <a:rPr lang="en-US"/>
              <a:t>Sabina has a jar full of dimes. A pack of cards costs 76 cents. How many dimes would she need to buy the cards if she uses no other coins?</a:t>
            </a:r>
            <a:endParaRPr/>
          </a:p>
          <a:p>
            <a:pPr indent="0" lvl="0" marL="0" rtl="0" algn="l">
              <a:lnSpc>
                <a:spcPct val="100000"/>
              </a:lnSpc>
              <a:spcBef>
                <a:spcPts val="640"/>
              </a:spcBef>
              <a:spcAft>
                <a:spcPts val="0"/>
              </a:spcAft>
              <a:buClr>
                <a:schemeClr val="dk1"/>
              </a:buClr>
              <a:buSzPts val="3200"/>
              <a:buNone/>
            </a:pPr>
            <a:r>
              <a:t/>
            </a:r>
            <a:endParaRPr/>
          </a:p>
          <a:p>
            <a:pPr indent="0" lvl="0" marL="0" rtl="0" algn="l">
              <a:lnSpc>
                <a:spcPct val="100000"/>
              </a:lnSpc>
              <a:spcBef>
                <a:spcPts val="640"/>
              </a:spcBef>
              <a:spcAft>
                <a:spcPts val="0"/>
              </a:spcAft>
              <a:buClr>
                <a:schemeClr val="dk1"/>
              </a:buClr>
              <a:buSzPts val="3200"/>
              <a:buNone/>
            </a:pPr>
            <a:r>
              <a:rPr lang="en-US"/>
              <a:t>Enter your answer in the response box. </a:t>
            </a:r>
            <a:endParaRPr/>
          </a:p>
        </p:txBody>
      </p:sp>
      <p:sp>
        <p:nvSpPr>
          <p:cNvPr id="189" name="Google Shape;189;p2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#7</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a:t>
            </a:r>
            <a:r>
              <a:rPr lang="en-US" sz="2800"/>
              <a:t> </a:t>
            </a:r>
            <a:endParaRPr/>
          </a:p>
          <a:p>
            <a:pPr indent="0" lvl="0" marL="0" rtl="0" algn="l">
              <a:lnSpc>
                <a:spcPct val="100000"/>
              </a:lnSpc>
              <a:spcBef>
                <a:spcPts val="560"/>
              </a:spcBef>
              <a:spcAft>
                <a:spcPts val="0"/>
              </a:spcAft>
              <a:buClr>
                <a:schemeClr val="dk1"/>
              </a:buClr>
              <a:buSzPts val="2800"/>
              <a:buNone/>
            </a:pPr>
            <a:r>
              <a:rPr lang="en-US" sz="2800"/>
              <a:t>(1 point) The student enters the correct number of dimes.</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a:t>
            </a:r>
            <a:r>
              <a:rPr lang="en-US" sz="2800"/>
              <a:t> 8</a:t>
            </a:r>
            <a:endParaRPr b="1" sz="2800"/>
          </a:p>
        </p:txBody>
      </p:sp>
      <p:sp>
        <p:nvSpPr>
          <p:cNvPr id="196" name="Google Shape;196;p2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 #7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lang="en-US"/>
              <a:t>This quadrilateral has a perimeter of 680 centimeters.</a:t>
            </a:r>
            <a:endParaRPr/>
          </a:p>
          <a:p>
            <a:pPr indent="0" lvl="0" marL="0" rtl="0" algn="l">
              <a:lnSpc>
                <a:spcPct val="90000"/>
              </a:lnSpc>
              <a:spcBef>
                <a:spcPts val="640"/>
              </a:spcBef>
              <a:spcAft>
                <a:spcPts val="0"/>
              </a:spcAft>
              <a:buClr>
                <a:schemeClr val="dk1"/>
              </a:buClr>
              <a:buSzPts val="3200"/>
              <a:buNone/>
            </a:pPr>
            <a:r>
              <a:t/>
            </a:r>
            <a:endParaRPr/>
          </a:p>
          <a:p>
            <a:pPr indent="0" lvl="0" marL="0" rtl="0" algn="l">
              <a:lnSpc>
                <a:spcPct val="90000"/>
              </a:lnSpc>
              <a:spcBef>
                <a:spcPts val="640"/>
              </a:spcBef>
              <a:spcAft>
                <a:spcPts val="0"/>
              </a:spcAft>
              <a:buClr>
                <a:schemeClr val="dk1"/>
              </a:buClr>
              <a:buSzPts val="3200"/>
              <a:buNone/>
            </a:pPr>
            <a:r>
              <a:t/>
            </a:r>
            <a:endParaRPr/>
          </a:p>
          <a:p>
            <a:pPr indent="0" lvl="0" marL="0" rtl="0" algn="l">
              <a:lnSpc>
                <a:spcPct val="90000"/>
              </a:lnSpc>
              <a:spcBef>
                <a:spcPts val="640"/>
              </a:spcBef>
              <a:spcAft>
                <a:spcPts val="0"/>
              </a:spcAft>
              <a:buClr>
                <a:schemeClr val="dk1"/>
              </a:buClr>
              <a:buSzPts val="3200"/>
              <a:buNone/>
            </a:pPr>
            <a:r>
              <a:t/>
            </a:r>
            <a:endParaRPr/>
          </a:p>
          <a:p>
            <a:pPr indent="0" lvl="0" marL="0" rtl="0" algn="l">
              <a:lnSpc>
                <a:spcPct val="90000"/>
              </a:lnSpc>
              <a:spcBef>
                <a:spcPts val="640"/>
              </a:spcBef>
              <a:spcAft>
                <a:spcPts val="0"/>
              </a:spcAft>
              <a:buClr>
                <a:schemeClr val="dk1"/>
              </a:buClr>
              <a:buSzPts val="3200"/>
              <a:buNone/>
            </a:pPr>
            <a:r>
              <a:t/>
            </a:r>
            <a:endParaRPr/>
          </a:p>
          <a:p>
            <a:pPr indent="0" lvl="0" marL="0" rtl="0" algn="l">
              <a:lnSpc>
                <a:spcPct val="90000"/>
              </a:lnSpc>
              <a:spcBef>
                <a:spcPts val="640"/>
              </a:spcBef>
              <a:spcAft>
                <a:spcPts val="0"/>
              </a:spcAft>
              <a:buClr>
                <a:schemeClr val="dk1"/>
              </a:buClr>
              <a:buSzPts val="3200"/>
              <a:buNone/>
            </a:pPr>
            <a:r>
              <a:t/>
            </a:r>
            <a:endParaRPr/>
          </a:p>
          <a:p>
            <a:pPr indent="0" lvl="0" marL="0" rtl="0" algn="l">
              <a:lnSpc>
                <a:spcPct val="90000"/>
              </a:lnSpc>
              <a:spcBef>
                <a:spcPts val="640"/>
              </a:spcBef>
              <a:spcAft>
                <a:spcPts val="0"/>
              </a:spcAft>
              <a:buClr>
                <a:schemeClr val="dk1"/>
              </a:buClr>
              <a:buSzPts val="3200"/>
              <a:buNone/>
            </a:pPr>
            <a:r>
              <a:rPr lang="en-US"/>
              <a:t>Enter the length, in centimeters, of side </a:t>
            </a:r>
            <a:r>
              <a:rPr i="1" lang="en-US"/>
              <a:t>n.</a:t>
            </a:r>
            <a:endParaRPr/>
          </a:p>
          <a:p>
            <a:pPr indent="0" lvl="0" marL="0" rtl="0" algn="l">
              <a:lnSpc>
                <a:spcPct val="90000"/>
              </a:lnSpc>
              <a:spcBef>
                <a:spcPts val="640"/>
              </a:spcBef>
              <a:spcAft>
                <a:spcPts val="0"/>
              </a:spcAft>
              <a:buClr>
                <a:schemeClr val="dk1"/>
              </a:buClr>
              <a:buSzPts val="3200"/>
              <a:buNone/>
            </a:pPr>
            <a:r>
              <a:t/>
            </a:r>
            <a:endParaRPr/>
          </a:p>
        </p:txBody>
      </p:sp>
      <p:pic>
        <p:nvPicPr>
          <p:cNvPr id="203" name="Google Shape;203;p28"/>
          <p:cNvPicPr preferRelativeResize="0"/>
          <p:nvPr/>
        </p:nvPicPr>
        <p:blipFill rotWithShape="1">
          <a:blip r:embed="rId3">
            <a:alphaModFix/>
          </a:blip>
          <a:srcRect b="0" l="0" r="0" t="0"/>
          <a:stretch/>
        </p:blipFill>
        <p:spPr>
          <a:xfrm>
            <a:off x="2667000" y="2286000"/>
            <a:ext cx="3571875" cy="2913667"/>
          </a:xfrm>
          <a:prstGeom prst="rect">
            <a:avLst/>
          </a:prstGeom>
          <a:noFill/>
          <a:ln>
            <a:noFill/>
          </a:ln>
        </p:spPr>
      </p:pic>
      <p:sp>
        <p:nvSpPr>
          <p:cNvPr id="204" name="Google Shape;204;p2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#8</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a:t>
            </a:r>
            <a:r>
              <a:rPr lang="en-US" sz="2800"/>
              <a:t> </a:t>
            </a:r>
            <a:endParaRPr/>
          </a:p>
          <a:p>
            <a:pPr indent="0" lvl="0" marL="0" rtl="0" algn="l">
              <a:lnSpc>
                <a:spcPct val="100000"/>
              </a:lnSpc>
              <a:spcBef>
                <a:spcPts val="560"/>
              </a:spcBef>
              <a:spcAft>
                <a:spcPts val="0"/>
              </a:spcAft>
              <a:buClr>
                <a:schemeClr val="dk1"/>
              </a:buClr>
              <a:buSzPts val="2800"/>
              <a:buNone/>
            </a:pPr>
            <a:r>
              <a:rPr lang="en-US" sz="2800"/>
              <a:t>(1 point) The student correctly enters the length of the unknown side.</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a:t>
            </a:r>
            <a:r>
              <a:rPr lang="en-US" sz="2800"/>
              <a:t> 230 or 230 cm.</a:t>
            </a:r>
            <a:endParaRPr b="1" sz="2800"/>
          </a:p>
        </p:txBody>
      </p:sp>
      <p:sp>
        <p:nvSpPr>
          <p:cNvPr id="211" name="Google Shape;211;p2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 #8 Answer</a:t>
            </a:r>
            <a:endParaRPr b="1" i="0" sz="3600" u="none" cap="none" strike="noStrike">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0"/>
          <p:cNvSpPr txBox="1"/>
          <p:nvPr>
            <p:ph idx="1" type="body"/>
          </p:nvPr>
        </p:nvSpPr>
        <p:spPr>
          <a:xfrm>
            <a:off x="228600" y="1600200"/>
            <a:ext cx="84582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Order all three figures so </a:t>
            </a:r>
            <a:endParaRPr/>
          </a:p>
          <a:p>
            <a:pPr indent="0" lvl="0" marL="0" rtl="0" algn="l">
              <a:lnSpc>
                <a:spcPct val="100000"/>
              </a:lnSpc>
              <a:spcBef>
                <a:spcPts val="560"/>
              </a:spcBef>
              <a:spcAft>
                <a:spcPts val="0"/>
              </a:spcAft>
              <a:buClr>
                <a:schemeClr val="dk1"/>
              </a:buClr>
              <a:buSzPts val="2800"/>
              <a:buNone/>
            </a:pPr>
            <a:r>
              <a:rPr lang="en-US" sz="2800"/>
              <a:t>that the one on the left </a:t>
            </a:r>
            <a:endParaRPr/>
          </a:p>
          <a:p>
            <a:pPr indent="0" lvl="0" marL="0" rtl="0" algn="l">
              <a:lnSpc>
                <a:spcPct val="100000"/>
              </a:lnSpc>
              <a:spcBef>
                <a:spcPts val="560"/>
              </a:spcBef>
              <a:spcAft>
                <a:spcPts val="0"/>
              </a:spcAft>
              <a:buClr>
                <a:schemeClr val="dk1"/>
              </a:buClr>
              <a:buSzPts val="2800"/>
              <a:buNone/>
            </a:pPr>
            <a:r>
              <a:rPr lang="en-US" sz="2800"/>
              <a:t>has the largest perimeter </a:t>
            </a:r>
            <a:endParaRPr/>
          </a:p>
          <a:p>
            <a:pPr indent="0" lvl="0" marL="0" rtl="0" algn="l">
              <a:lnSpc>
                <a:spcPct val="100000"/>
              </a:lnSpc>
              <a:spcBef>
                <a:spcPts val="560"/>
              </a:spcBef>
              <a:spcAft>
                <a:spcPts val="0"/>
              </a:spcAft>
              <a:buClr>
                <a:schemeClr val="dk1"/>
              </a:buClr>
              <a:buSzPts val="2800"/>
              <a:buNone/>
            </a:pPr>
            <a:r>
              <a:rPr lang="en-US" sz="2800"/>
              <a:t>and the one on the right </a:t>
            </a:r>
            <a:endParaRPr/>
          </a:p>
          <a:p>
            <a:pPr indent="0" lvl="0" marL="0" rtl="0" algn="l">
              <a:lnSpc>
                <a:spcPct val="100000"/>
              </a:lnSpc>
              <a:spcBef>
                <a:spcPts val="560"/>
              </a:spcBef>
              <a:spcAft>
                <a:spcPts val="0"/>
              </a:spcAft>
              <a:buClr>
                <a:schemeClr val="dk1"/>
              </a:buClr>
              <a:buSzPts val="2800"/>
              <a:buNone/>
            </a:pPr>
            <a:r>
              <a:rPr lang="en-US" sz="2800"/>
              <a:t>has the smallest perimeter.</a:t>
            </a:r>
            <a:endParaRPr/>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rPr lang="en-US" sz="2800"/>
              <a:t>Drag each figure into </a:t>
            </a:r>
            <a:endParaRPr/>
          </a:p>
          <a:p>
            <a:pPr indent="0" lvl="0" marL="0" rtl="0" algn="l">
              <a:lnSpc>
                <a:spcPct val="100000"/>
              </a:lnSpc>
              <a:spcBef>
                <a:spcPts val="560"/>
              </a:spcBef>
              <a:spcAft>
                <a:spcPts val="0"/>
              </a:spcAft>
              <a:buClr>
                <a:schemeClr val="dk1"/>
              </a:buClr>
              <a:buSzPts val="2800"/>
              <a:buNone/>
            </a:pPr>
            <a:r>
              <a:rPr lang="en-US" sz="2800"/>
              <a:t>the space in order of its perimeter. </a:t>
            </a:r>
            <a:endParaRPr sz="2800"/>
          </a:p>
        </p:txBody>
      </p:sp>
      <p:pic>
        <p:nvPicPr>
          <p:cNvPr id="218" name="Google Shape;218;p30"/>
          <p:cNvPicPr preferRelativeResize="0"/>
          <p:nvPr>
            <p:ph idx="4294967295" type="body"/>
          </p:nvPr>
        </p:nvPicPr>
        <p:blipFill rotWithShape="1">
          <a:blip r:embed="rId3">
            <a:alphaModFix/>
          </a:blip>
          <a:srcRect b="0" l="0" r="0" t="0"/>
          <a:stretch/>
        </p:blipFill>
        <p:spPr>
          <a:xfrm>
            <a:off x="4335793" y="1828800"/>
            <a:ext cx="4808207" cy="3124200"/>
          </a:xfrm>
          <a:prstGeom prst="rect">
            <a:avLst/>
          </a:prstGeom>
          <a:noFill/>
          <a:ln>
            <a:noFill/>
          </a:ln>
        </p:spPr>
      </p:pic>
      <p:sp>
        <p:nvSpPr>
          <p:cNvPr id="219" name="Google Shape;219;p3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#9</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a:t>
            </a:r>
            <a:r>
              <a:rPr lang="en-US" sz="2800"/>
              <a:t> </a:t>
            </a:r>
            <a:endParaRPr/>
          </a:p>
          <a:p>
            <a:pPr indent="0" lvl="0" marL="0" rtl="0" algn="l">
              <a:lnSpc>
                <a:spcPct val="100000"/>
              </a:lnSpc>
              <a:spcBef>
                <a:spcPts val="560"/>
              </a:spcBef>
              <a:spcAft>
                <a:spcPts val="0"/>
              </a:spcAft>
              <a:buClr>
                <a:schemeClr val="dk1"/>
              </a:buClr>
              <a:buSzPts val="2800"/>
              <a:buNone/>
            </a:pPr>
            <a:r>
              <a:rPr lang="en-US" sz="2800"/>
              <a:t>(1 point) The student correctly order the figures.</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a:t>
            </a:r>
            <a:r>
              <a:rPr lang="en-US" sz="2800"/>
              <a:t> rectangle first, the triangle second, and the square third. </a:t>
            </a:r>
            <a:endParaRPr b="1" sz="2800"/>
          </a:p>
        </p:txBody>
      </p:sp>
      <p:sp>
        <p:nvSpPr>
          <p:cNvPr id="226" name="Google Shape;226;p3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500"/>
              <a:buFont typeface="Arial"/>
              <a:buNone/>
            </a:pPr>
            <a:r>
              <a:rPr b="1" i="0" lang="en-US" sz="3500" u="none" cap="none" strike="noStrike">
                <a:solidFill>
                  <a:schemeClr val="lt1"/>
                </a:solidFill>
                <a:latin typeface="Calibri"/>
                <a:ea typeface="Calibri"/>
                <a:cs typeface="Calibri"/>
                <a:sym typeface="Calibri"/>
              </a:rPr>
              <a:t> #9 Answer</a:t>
            </a:r>
            <a:endParaRPr b="1" i="0" sz="3500" u="none" cap="none" strike="noStrike">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200"/>
              <a:buNone/>
            </a:pPr>
            <a:r>
              <a:rPr lang="en-US"/>
              <a:t>What is the area of each figure?</a:t>
            </a:r>
            <a:endParaRPr/>
          </a:p>
          <a:p>
            <a:pPr indent="0" lvl="0" marL="0" rtl="0" algn="l">
              <a:lnSpc>
                <a:spcPct val="100000"/>
              </a:lnSpc>
              <a:spcBef>
                <a:spcPts val="640"/>
              </a:spcBef>
              <a:spcAft>
                <a:spcPts val="0"/>
              </a:spcAft>
              <a:buClr>
                <a:schemeClr val="dk1"/>
              </a:buClr>
              <a:buSzPts val="3200"/>
              <a:buNone/>
            </a:pPr>
            <a:r>
              <a:t/>
            </a:r>
            <a:endParaRPr/>
          </a:p>
        </p:txBody>
      </p:sp>
      <p:sp>
        <p:nvSpPr>
          <p:cNvPr id="233" name="Google Shape;233;p3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#10 </a:t>
            </a:r>
            <a:endParaRPr b="1" i="0" sz="4000" u="none" cap="none" strike="noStrike">
              <a:solidFill>
                <a:schemeClr val="lt1"/>
              </a:solidFill>
              <a:latin typeface="Calibri"/>
              <a:ea typeface="Calibri"/>
              <a:cs typeface="Calibri"/>
              <a:sym typeface="Calibri"/>
            </a:endParaRPr>
          </a:p>
        </p:txBody>
      </p:sp>
      <p:pic>
        <p:nvPicPr>
          <p:cNvPr id="234" name="Google Shape;234;p32"/>
          <p:cNvPicPr preferRelativeResize="0"/>
          <p:nvPr/>
        </p:nvPicPr>
        <p:blipFill rotWithShape="1">
          <a:blip r:embed="rId3">
            <a:alphaModFix/>
          </a:blip>
          <a:srcRect b="0" l="0" r="0" t="0"/>
          <a:stretch/>
        </p:blipFill>
        <p:spPr>
          <a:xfrm>
            <a:off x="533400" y="2133600"/>
            <a:ext cx="8499021" cy="3886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a:t>
            </a:r>
            <a:r>
              <a:rPr lang="en-US" sz="2800"/>
              <a:t> </a:t>
            </a:r>
            <a:endParaRPr/>
          </a:p>
          <a:p>
            <a:pPr indent="0" lvl="0" marL="0" rtl="0" algn="l">
              <a:lnSpc>
                <a:spcPct val="100000"/>
              </a:lnSpc>
              <a:spcBef>
                <a:spcPts val="560"/>
              </a:spcBef>
              <a:spcAft>
                <a:spcPts val="0"/>
              </a:spcAft>
              <a:buClr>
                <a:schemeClr val="dk1"/>
              </a:buClr>
              <a:buSzPts val="2800"/>
              <a:buNone/>
            </a:pPr>
            <a:r>
              <a:rPr lang="en-US" sz="2800"/>
              <a:t>(2 points) The student enters the correct area for each figure, 1 point for each.</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a:t>
            </a:r>
            <a:r>
              <a:rPr lang="en-US" sz="2800"/>
              <a:t> Figure A is 12 and Figure B is 40</a:t>
            </a:r>
            <a:endParaRPr b="1" sz="2800"/>
          </a:p>
        </p:txBody>
      </p:sp>
      <p:sp>
        <p:nvSpPr>
          <p:cNvPr id="241" name="Google Shape;241;p3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500"/>
              <a:buFont typeface="Arial"/>
              <a:buNone/>
            </a:pPr>
            <a:r>
              <a:rPr b="1" i="0" lang="en-US" sz="3500" u="none" cap="none" strike="noStrike">
                <a:solidFill>
                  <a:schemeClr val="lt1"/>
                </a:solidFill>
                <a:latin typeface="Calibri"/>
                <a:ea typeface="Calibri"/>
                <a:cs typeface="Calibri"/>
                <a:sym typeface="Calibri"/>
              </a:rPr>
              <a:t> #10 Answer</a:t>
            </a:r>
            <a:endParaRPr b="1" i="0" sz="3500" u="none" cap="none" strike="noStrike">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200"/>
              <a:buNone/>
            </a:pPr>
            <a:r>
              <a:rPr lang="en-US"/>
              <a:t>Vera is making 6 picture frames. Each picture frame requires 8 craft sticks. Craft sticks are sold in packs of 10. </a:t>
            </a:r>
            <a:endParaRPr/>
          </a:p>
          <a:p>
            <a:pPr indent="0" lvl="0" marL="0" rtl="0" algn="l">
              <a:lnSpc>
                <a:spcPct val="100000"/>
              </a:lnSpc>
              <a:spcBef>
                <a:spcPts val="640"/>
              </a:spcBef>
              <a:spcAft>
                <a:spcPts val="0"/>
              </a:spcAft>
              <a:buClr>
                <a:schemeClr val="dk1"/>
              </a:buClr>
              <a:buSzPts val="3200"/>
              <a:buNone/>
            </a:pPr>
            <a:r>
              <a:t/>
            </a:r>
            <a:endParaRPr/>
          </a:p>
          <a:p>
            <a:pPr indent="0" lvl="0" marL="0" rtl="0" algn="l">
              <a:lnSpc>
                <a:spcPct val="100000"/>
              </a:lnSpc>
              <a:spcBef>
                <a:spcPts val="640"/>
              </a:spcBef>
              <a:spcAft>
                <a:spcPts val="0"/>
              </a:spcAft>
              <a:buClr>
                <a:schemeClr val="dk1"/>
              </a:buClr>
              <a:buSzPts val="3200"/>
              <a:buNone/>
            </a:pPr>
            <a:r>
              <a:rPr lang="en-US"/>
              <a:t>What is the </a:t>
            </a:r>
            <a:r>
              <a:rPr b="1" lang="en-US"/>
              <a:t>fewest</a:t>
            </a:r>
            <a:r>
              <a:rPr lang="en-US"/>
              <a:t> number of packs of craft sticks Vera can buy to get the total she needs?</a:t>
            </a:r>
            <a:endParaRPr/>
          </a:p>
          <a:p>
            <a:pPr indent="0" lvl="0" marL="0" rtl="0" algn="l">
              <a:lnSpc>
                <a:spcPct val="100000"/>
              </a:lnSpc>
              <a:spcBef>
                <a:spcPts val="640"/>
              </a:spcBef>
              <a:spcAft>
                <a:spcPts val="0"/>
              </a:spcAft>
              <a:buClr>
                <a:schemeClr val="dk1"/>
              </a:buClr>
              <a:buSzPts val="3200"/>
              <a:buNone/>
            </a:pPr>
            <a:r>
              <a:t/>
            </a:r>
            <a:endParaRPr/>
          </a:p>
          <a:p>
            <a:pPr indent="0" lvl="0" marL="0" rtl="0" algn="l">
              <a:lnSpc>
                <a:spcPct val="100000"/>
              </a:lnSpc>
              <a:spcBef>
                <a:spcPts val="640"/>
              </a:spcBef>
              <a:spcAft>
                <a:spcPts val="0"/>
              </a:spcAft>
              <a:buClr>
                <a:schemeClr val="dk1"/>
              </a:buClr>
              <a:buSzPts val="3200"/>
              <a:buNone/>
            </a:pPr>
            <a:r>
              <a:rPr lang="en-US"/>
              <a:t>Enter your answer in the response box.</a:t>
            </a:r>
            <a:endParaRPr/>
          </a:p>
        </p:txBody>
      </p:sp>
      <p:sp>
        <p:nvSpPr>
          <p:cNvPr id="248" name="Google Shape;248;p3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#11</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a:t>
            </a:r>
            <a:r>
              <a:rPr lang="en-US" sz="2800"/>
              <a:t> </a:t>
            </a:r>
            <a:endParaRPr/>
          </a:p>
          <a:p>
            <a:pPr indent="0" lvl="0" marL="0" rtl="0" algn="l">
              <a:lnSpc>
                <a:spcPct val="100000"/>
              </a:lnSpc>
              <a:spcBef>
                <a:spcPts val="560"/>
              </a:spcBef>
              <a:spcAft>
                <a:spcPts val="0"/>
              </a:spcAft>
              <a:buClr>
                <a:schemeClr val="dk1"/>
              </a:buClr>
              <a:buSzPts val="2800"/>
              <a:buNone/>
            </a:pPr>
            <a:r>
              <a:rPr lang="en-US" sz="2800"/>
              <a:t>(1 point) The student enters the correct number of packs </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 5</a:t>
            </a:r>
            <a:endParaRPr b="1" sz="2800"/>
          </a:p>
        </p:txBody>
      </p:sp>
      <p:sp>
        <p:nvSpPr>
          <p:cNvPr id="255" name="Google Shape;255;p3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500"/>
              <a:buFont typeface="Arial"/>
              <a:buNone/>
            </a:pPr>
            <a:r>
              <a:rPr b="1" i="0" lang="en-US" sz="3500" u="none" cap="none" strike="noStrike">
                <a:solidFill>
                  <a:schemeClr val="lt1"/>
                </a:solidFill>
                <a:latin typeface="Calibri"/>
                <a:ea typeface="Calibri"/>
                <a:cs typeface="Calibri"/>
                <a:sym typeface="Calibri"/>
              </a:rPr>
              <a:t> #11 Answer</a:t>
            </a:r>
            <a:endParaRPr b="1" i="0" sz="3500" u="none" cap="none" strike="noStrike">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6"/>
          <p:cNvSpPr txBox="1"/>
          <p:nvPr>
            <p:ph idx="1" type="body"/>
          </p:nvPr>
        </p:nvSpPr>
        <p:spPr>
          <a:xfrm>
            <a:off x="457200" y="1600200"/>
            <a:ext cx="8229600" cy="4525963"/>
          </a:xfrm>
          <a:prstGeom prst="rect">
            <a:avLst/>
          </a:prstGeom>
          <a:blipFill rotWithShape="1">
            <a:blip r:embed="rId3">
              <a:alphaModFix/>
            </a:blip>
            <a:stretch>
              <a:fillRect b="0" l="-1923" r="-2142" t="-1613"/>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62" name="Google Shape;262;p3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#12</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a:t>
            </a:r>
            <a:r>
              <a:rPr lang="en-US" sz="2800"/>
              <a:t> </a:t>
            </a:r>
            <a:endParaRPr/>
          </a:p>
          <a:p>
            <a:pPr indent="0" lvl="0" marL="0" rtl="0" algn="l">
              <a:lnSpc>
                <a:spcPct val="100000"/>
              </a:lnSpc>
              <a:spcBef>
                <a:spcPts val="560"/>
              </a:spcBef>
              <a:spcAft>
                <a:spcPts val="0"/>
              </a:spcAft>
              <a:buClr>
                <a:schemeClr val="dk1"/>
              </a:buClr>
              <a:buSzPts val="2800"/>
              <a:buNone/>
            </a:pPr>
            <a:r>
              <a:rPr lang="en-US" sz="2800"/>
              <a:t>(1 point) The student selects the correct option.</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 A</a:t>
            </a:r>
            <a:endParaRPr b="1" sz="2800"/>
          </a:p>
        </p:txBody>
      </p:sp>
      <p:sp>
        <p:nvSpPr>
          <p:cNvPr id="269" name="Google Shape;269;p3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500"/>
              <a:buFont typeface="Arial"/>
              <a:buNone/>
            </a:pPr>
            <a:r>
              <a:rPr b="1" i="0" lang="en-US" sz="3500" u="none" cap="none" strike="noStrike">
                <a:solidFill>
                  <a:schemeClr val="lt1"/>
                </a:solidFill>
                <a:latin typeface="Calibri"/>
                <a:ea typeface="Calibri"/>
                <a:cs typeface="Calibri"/>
                <a:sym typeface="Calibri"/>
              </a:rPr>
              <a:t> #12 Answer</a:t>
            </a:r>
            <a:endParaRPr b="1" i="0" sz="3500" u="none" cap="none" strike="noStrike">
              <a:solidFill>
                <a:schemeClr val="lt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8"/>
          <p:cNvSpPr txBox="1"/>
          <p:nvPr>
            <p:ph idx="1" type="body"/>
          </p:nvPr>
        </p:nvSpPr>
        <p:spPr>
          <a:xfrm>
            <a:off x="457200" y="1219200"/>
            <a:ext cx="8229600" cy="5410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960"/>
              <a:buNone/>
            </a:pPr>
            <a:r>
              <a:rPr lang="en-US" sz="2960"/>
              <a:t>Three friends ran a race. The points on the number line represent the race times, in seconds, for each friend.</a:t>
            </a:r>
            <a:endParaRPr/>
          </a:p>
          <a:p>
            <a:pPr indent="0" lvl="0" marL="0" rtl="0" algn="l">
              <a:lnSpc>
                <a:spcPct val="90000"/>
              </a:lnSpc>
              <a:spcBef>
                <a:spcPts val="592"/>
              </a:spcBef>
              <a:spcAft>
                <a:spcPts val="0"/>
              </a:spcAft>
              <a:buClr>
                <a:schemeClr val="dk1"/>
              </a:buClr>
              <a:buSzPts val="2960"/>
              <a:buNone/>
            </a:pPr>
            <a:r>
              <a:t/>
            </a:r>
            <a:endParaRPr sz="2960"/>
          </a:p>
          <a:p>
            <a:pPr indent="0" lvl="0" marL="0" rtl="0" algn="l">
              <a:lnSpc>
                <a:spcPct val="90000"/>
              </a:lnSpc>
              <a:spcBef>
                <a:spcPts val="592"/>
              </a:spcBef>
              <a:spcAft>
                <a:spcPts val="0"/>
              </a:spcAft>
              <a:buClr>
                <a:schemeClr val="dk1"/>
              </a:buClr>
              <a:buSzPts val="2960"/>
              <a:buNone/>
            </a:pPr>
            <a:r>
              <a:t/>
            </a:r>
            <a:endParaRPr sz="2960"/>
          </a:p>
          <a:p>
            <a:pPr indent="0" lvl="0" marL="0" rtl="0" algn="l">
              <a:lnSpc>
                <a:spcPct val="90000"/>
              </a:lnSpc>
              <a:spcBef>
                <a:spcPts val="592"/>
              </a:spcBef>
              <a:spcAft>
                <a:spcPts val="0"/>
              </a:spcAft>
              <a:buClr>
                <a:schemeClr val="dk1"/>
              </a:buClr>
              <a:buSzPts val="2960"/>
              <a:buNone/>
            </a:pPr>
            <a:r>
              <a:t/>
            </a:r>
            <a:endParaRPr sz="2960"/>
          </a:p>
          <a:p>
            <a:pPr indent="0" lvl="0" marL="0" rtl="0" algn="l">
              <a:lnSpc>
                <a:spcPct val="90000"/>
              </a:lnSpc>
              <a:spcBef>
                <a:spcPts val="592"/>
              </a:spcBef>
              <a:spcAft>
                <a:spcPts val="0"/>
              </a:spcAft>
              <a:buClr>
                <a:schemeClr val="dk1"/>
              </a:buClr>
              <a:buSzPts val="2960"/>
              <a:buNone/>
            </a:pPr>
            <a:r>
              <a:rPr lang="en-US" sz="2960"/>
              <a:t>Who had the shortest time?</a:t>
            </a:r>
            <a:endParaRPr/>
          </a:p>
          <a:p>
            <a:pPr indent="-514350" lvl="0" marL="514350" rtl="0" algn="l">
              <a:lnSpc>
                <a:spcPct val="90000"/>
              </a:lnSpc>
              <a:spcBef>
                <a:spcPts val="592"/>
              </a:spcBef>
              <a:spcAft>
                <a:spcPts val="0"/>
              </a:spcAft>
              <a:buClr>
                <a:schemeClr val="dk1"/>
              </a:buClr>
              <a:buSzPts val="2960"/>
              <a:buAutoNum type="alphaUcPeriod"/>
            </a:pPr>
            <a:r>
              <a:rPr lang="en-US" sz="2960"/>
              <a:t>Anya</a:t>
            </a:r>
            <a:endParaRPr/>
          </a:p>
          <a:p>
            <a:pPr indent="-514350" lvl="0" marL="514350" rtl="0" algn="l">
              <a:lnSpc>
                <a:spcPct val="90000"/>
              </a:lnSpc>
              <a:spcBef>
                <a:spcPts val="592"/>
              </a:spcBef>
              <a:spcAft>
                <a:spcPts val="0"/>
              </a:spcAft>
              <a:buClr>
                <a:schemeClr val="dk1"/>
              </a:buClr>
              <a:buSzPts val="2960"/>
              <a:buAutoNum type="alphaUcPeriod"/>
            </a:pPr>
            <a:r>
              <a:rPr lang="en-US" sz="2960"/>
              <a:t>Nils</a:t>
            </a:r>
            <a:endParaRPr/>
          </a:p>
          <a:p>
            <a:pPr indent="-514350" lvl="0" marL="514350" rtl="0" algn="l">
              <a:lnSpc>
                <a:spcPct val="90000"/>
              </a:lnSpc>
              <a:spcBef>
                <a:spcPts val="592"/>
              </a:spcBef>
              <a:spcAft>
                <a:spcPts val="0"/>
              </a:spcAft>
              <a:buClr>
                <a:schemeClr val="dk1"/>
              </a:buClr>
              <a:buSzPts val="2960"/>
              <a:buAutoNum type="alphaUcPeriod"/>
            </a:pPr>
            <a:r>
              <a:rPr lang="en-US" sz="2960"/>
              <a:t>Wendy</a:t>
            </a:r>
            <a:endParaRPr/>
          </a:p>
          <a:p>
            <a:pPr indent="-514350" lvl="0" marL="514350" rtl="0" algn="l">
              <a:lnSpc>
                <a:spcPct val="90000"/>
              </a:lnSpc>
              <a:spcBef>
                <a:spcPts val="592"/>
              </a:spcBef>
              <a:spcAft>
                <a:spcPts val="0"/>
              </a:spcAft>
              <a:buClr>
                <a:schemeClr val="dk1"/>
              </a:buClr>
              <a:buSzPts val="2960"/>
              <a:buAutoNum type="alphaUcPeriod"/>
            </a:pPr>
            <a:r>
              <a:rPr lang="en-US" sz="2960"/>
              <a:t>Josie</a:t>
            </a:r>
            <a:endParaRPr/>
          </a:p>
          <a:p>
            <a:pPr indent="0" lvl="0" marL="0" rtl="0" algn="l">
              <a:lnSpc>
                <a:spcPct val="90000"/>
              </a:lnSpc>
              <a:spcBef>
                <a:spcPts val="592"/>
              </a:spcBef>
              <a:spcAft>
                <a:spcPts val="0"/>
              </a:spcAft>
              <a:buClr>
                <a:schemeClr val="dk1"/>
              </a:buClr>
              <a:buSzPts val="2960"/>
              <a:buNone/>
            </a:pPr>
            <a:r>
              <a:t/>
            </a:r>
            <a:endParaRPr sz="2960"/>
          </a:p>
        </p:txBody>
      </p:sp>
      <p:sp>
        <p:nvSpPr>
          <p:cNvPr id="276" name="Google Shape;276;p3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#13</a:t>
            </a:r>
            <a:endParaRPr b="1" i="0" sz="4000" u="none" cap="none" strike="noStrike">
              <a:solidFill>
                <a:schemeClr val="lt1"/>
              </a:solidFill>
              <a:latin typeface="Calibri"/>
              <a:ea typeface="Calibri"/>
              <a:cs typeface="Calibri"/>
              <a:sym typeface="Calibri"/>
            </a:endParaRPr>
          </a:p>
        </p:txBody>
      </p:sp>
      <p:pic>
        <p:nvPicPr>
          <p:cNvPr id="277" name="Google Shape;277;p38"/>
          <p:cNvPicPr preferRelativeResize="0"/>
          <p:nvPr/>
        </p:nvPicPr>
        <p:blipFill rotWithShape="1">
          <a:blip r:embed="rId3">
            <a:alphaModFix/>
          </a:blip>
          <a:srcRect b="0" l="0" r="0" t="0"/>
          <a:stretch/>
        </p:blipFill>
        <p:spPr>
          <a:xfrm>
            <a:off x="1371600" y="2438400"/>
            <a:ext cx="7226474" cy="155713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800"/>
              <a:t>Rubric:</a:t>
            </a:r>
            <a:r>
              <a:rPr lang="en-US" sz="2800"/>
              <a:t> </a:t>
            </a:r>
            <a:endParaRPr/>
          </a:p>
          <a:p>
            <a:pPr indent="0" lvl="0" marL="0" rtl="0" algn="l">
              <a:lnSpc>
                <a:spcPct val="100000"/>
              </a:lnSpc>
              <a:spcBef>
                <a:spcPts val="560"/>
              </a:spcBef>
              <a:spcAft>
                <a:spcPts val="0"/>
              </a:spcAft>
              <a:buClr>
                <a:schemeClr val="dk1"/>
              </a:buClr>
              <a:buSzPts val="2800"/>
              <a:buNone/>
            </a:pPr>
            <a:r>
              <a:rPr lang="en-US" sz="2800"/>
              <a:t>(1 point) The student selects the correct option.</a:t>
            </a:r>
            <a:endParaRPr/>
          </a:p>
          <a:p>
            <a:pPr indent="0" lvl="0" marL="0" rtl="0" algn="l">
              <a:lnSpc>
                <a:spcPct val="100000"/>
              </a:lnSpc>
              <a:spcBef>
                <a:spcPts val="560"/>
              </a:spcBef>
              <a:spcAft>
                <a:spcPts val="0"/>
              </a:spcAft>
              <a:buClr>
                <a:schemeClr val="dk1"/>
              </a:buClr>
              <a:buSzPts val="2800"/>
              <a:buNone/>
            </a:pPr>
            <a:r>
              <a:t/>
            </a:r>
            <a:endParaRPr b="1" sz="2800"/>
          </a:p>
          <a:p>
            <a:pPr indent="0" lvl="0" marL="0" rtl="0" algn="l">
              <a:lnSpc>
                <a:spcPct val="100000"/>
              </a:lnSpc>
              <a:spcBef>
                <a:spcPts val="560"/>
              </a:spcBef>
              <a:spcAft>
                <a:spcPts val="0"/>
              </a:spcAft>
              <a:buClr>
                <a:schemeClr val="dk1"/>
              </a:buClr>
              <a:buSzPts val="2800"/>
              <a:buNone/>
            </a:pPr>
            <a:r>
              <a:rPr b="1" lang="en-US" sz="2800"/>
              <a:t>Answer: </a:t>
            </a:r>
            <a:r>
              <a:rPr lang="en-US" sz="2800"/>
              <a:t>A</a:t>
            </a:r>
            <a:endParaRPr b="1" sz="2800"/>
          </a:p>
        </p:txBody>
      </p:sp>
      <p:sp>
        <p:nvSpPr>
          <p:cNvPr id="284" name="Google Shape;284;p3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500"/>
              <a:buFont typeface="Arial"/>
              <a:buNone/>
            </a:pPr>
            <a:r>
              <a:rPr b="1" i="0" lang="en-US" sz="3500" u="none" cap="none" strike="noStrike">
                <a:solidFill>
                  <a:schemeClr val="lt1"/>
                </a:solidFill>
                <a:latin typeface="Calibri"/>
                <a:ea typeface="Calibri"/>
                <a:cs typeface="Calibri"/>
                <a:sym typeface="Calibri"/>
              </a:rPr>
              <a:t> #13 Answer</a:t>
            </a:r>
            <a:endParaRPr b="1" i="0" sz="3500" u="none" cap="none" strike="noStrike">
              <a:solidFill>
                <a:schemeClr val="lt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lang="en-US"/>
              <a:t>Hank is 8.5 years old. Nils’ age in years is plotted on the number line shown. </a:t>
            </a:r>
            <a:endParaRPr/>
          </a:p>
          <a:p>
            <a:pPr indent="0" lvl="0" marL="0" rtl="0" algn="l">
              <a:lnSpc>
                <a:spcPct val="90000"/>
              </a:lnSpc>
              <a:spcBef>
                <a:spcPts val="640"/>
              </a:spcBef>
              <a:spcAft>
                <a:spcPts val="0"/>
              </a:spcAft>
              <a:buClr>
                <a:schemeClr val="dk1"/>
              </a:buClr>
              <a:buSzPts val="3200"/>
              <a:buNone/>
            </a:pPr>
            <a:r>
              <a:t/>
            </a:r>
            <a:endParaRPr/>
          </a:p>
          <a:p>
            <a:pPr indent="0" lvl="0" marL="0" rtl="0" algn="l">
              <a:lnSpc>
                <a:spcPct val="90000"/>
              </a:lnSpc>
              <a:spcBef>
                <a:spcPts val="640"/>
              </a:spcBef>
              <a:spcAft>
                <a:spcPts val="0"/>
              </a:spcAft>
              <a:buClr>
                <a:schemeClr val="dk1"/>
              </a:buClr>
              <a:buSzPts val="3200"/>
              <a:buNone/>
            </a:pPr>
            <a:r>
              <a:t/>
            </a:r>
            <a:endParaRPr/>
          </a:p>
          <a:p>
            <a:pPr indent="0" lvl="0" marL="0" rtl="0" algn="l">
              <a:lnSpc>
                <a:spcPct val="90000"/>
              </a:lnSpc>
              <a:spcBef>
                <a:spcPts val="640"/>
              </a:spcBef>
              <a:spcAft>
                <a:spcPts val="0"/>
              </a:spcAft>
              <a:buClr>
                <a:schemeClr val="dk1"/>
              </a:buClr>
              <a:buSzPts val="3200"/>
              <a:buNone/>
            </a:pPr>
            <a:r>
              <a:t/>
            </a:r>
            <a:endParaRPr/>
          </a:p>
          <a:p>
            <a:pPr indent="0" lvl="0" marL="0" rtl="0" algn="l">
              <a:lnSpc>
                <a:spcPct val="90000"/>
              </a:lnSpc>
              <a:spcBef>
                <a:spcPts val="640"/>
              </a:spcBef>
              <a:spcAft>
                <a:spcPts val="0"/>
              </a:spcAft>
              <a:buClr>
                <a:schemeClr val="dk1"/>
              </a:buClr>
              <a:buSzPts val="3200"/>
              <a:buNone/>
            </a:pPr>
            <a:r>
              <a:rPr lang="en-US"/>
              <a:t>How many years older is Hank than Nils?</a:t>
            </a:r>
            <a:endParaRPr/>
          </a:p>
          <a:p>
            <a:pPr indent="0" lvl="0" marL="0" rtl="0" algn="l">
              <a:lnSpc>
                <a:spcPct val="90000"/>
              </a:lnSpc>
              <a:spcBef>
                <a:spcPts val="640"/>
              </a:spcBef>
              <a:spcAft>
                <a:spcPts val="0"/>
              </a:spcAft>
              <a:buClr>
                <a:schemeClr val="dk1"/>
              </a:buClr>
              <a:buSzPts val="3200"/>
              <a:buNone/>
            </a:pPr>
            <a:r>
              <a:t/>
            </a:r>
            <a:endParaRPr/>
          </a:p>
          <a:p>
            <a:pPr indent="0" lvl="0" marL="0" rtl="0" algn="l">
              <a:lnSpc>
                <a:spcPct val="90000"/>
              </a:lnSpc>
              <a:spcBef>
                <a:spcPts val="640"/>
              </a:spcBef>
              <a:spcAft>
                <a:spcPts val="0"/>
              </a:spcAft>
              <a:buClr>
                <a:schemeClr val="dk1"/>
              </a:buClr>
              <a:buSzPts val="3200"/>
              <a:buNone/>
            </a:pPr>
            <a:r>
              <a:rPr lang="en-US"/>
              <a:t>Enter the number of years in the response box.</a:t>
            </a:r>
            <a:endParaRPr/>
          </a:p>
          <a:p>
            <a:pPr indent="0" lvl="0" marL="0" rtl="0" algn="l">
              <a:lnSpc>
                <a:spcPct val="90000"/>
              </a:lnSpc>
              <a:spcBef>
                <a:spcPts val="640"/>
              </a:spcBef>
              <a:spcAft>
                <a:spcPts val="0"/>
              </a:spcAft>
              <a:buClr>
                <a:schemeClr val="dk1"/>
              </a:buClr>
              <a:buSzPts val="3200"/>
              <a:buNone/>
            </a:pPr>
            <a:r>
              <a:t/>
            </a:r>
            <a:endParaRPr/>
          </a:p>
        </p:txBody>
      </p:sp>
      <p:sp>
        <p:nvSpPr>
          <p:cNvPr id="291" name="Google Shape;291;p4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#14</a:t>
            </a:r>
            <a:endParaRPr b="1" i="0" sz="4000" u="none" cap="none" strike="noStrike">
              <a:solidFill>
                <a:schemeClr val="lt1"/>
              </a:solidFill>
              <a:latin typeface="Calibri"/>
              <a:ea typeface="Calibri"/>
              <a:cs typeface="Calibri"/>
              <a:sym typeface="Calibri"/>
            </a:endParaRPr>
          </a:p>
        </p:txBody>
      </p:sp>
      <p:pic>
        <p:nvPicPr>
          <p:cNvPr id="292" name="Google Shape;292;p40"/>
          <p:cNvPicPr preferRelativeResize="0"/>
          <p:nvPr/>
        </p:nvPicPr>
        <p:blipFill rotWithShape="1">
          <a:blip r:embed="rId3">
            <a:alphaModFix/>
          </a:blip>
          <a:srcRect b="0" l="0" r="0" t="0"/>
          <a:stretch/>
        </p:blipFill>
        <p:spPr>
          <a:xfrm>
            <a:off x="457200" y="2624138"/>
            <a:ext cx="6686550" cy="16097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1"/>
          <p:cNvSpPr txBox="1"/>
          <p:nvPr>
            <p:ph idx="1" type="body"/>
          </p:nvPr>
        </p:nvSpPr>
        <p:spPr>
          <a:xfrm>
            <a:off x="457200" y="1600200"/>
            <a:ext cx="8229600" cy="4525963"/>
          </a:xfrm>
          <a:prstGeom prst="rect">
            <a:avLst/>
          </a:prstGeom>
          <a:blipFill rotWithShape="1">
            <a:blip r:embed="rId3">
              <a:alphaModFix/>
            </a:blip>
            <a:stretch>
              <a:fillRect b="0" l="-1476" r="0" t="-121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99" name="Google Shape;299;p4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500"/>
              <a:buFont typeface="Arial"/>
              <a:buNone/>
            </a:pPr>
            <a:r>
              <a:rPr b="1" i="0" lang="en-US" sz="3500" u="none" cap="none" strike="noStrike">
                <a:solidFill>
                  <a:schemeClr val="lt1"/>
                </a:solidFill>
                <a:latin typeface="Calibri"/>
                <a:ea typeface="Calibri"/>
                <a:cs typeface="Calibri"/>
                <a:sym typeface="Calibri"/>
              </a:rPr>
              <a:t> #14 Answer</a:t>
            </a:r>
            <a:endParaRPr b="1" i="0" sz="3500" u="none" cap="none" strike="noStrik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