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8868CF81-90B1-481C-921F-CB0384B52762}">
  <a:tblStyle styleId="{8868CF81-90B1-481C-921F-CB0384B52762}" styleName="Table_0">
    <a:wholeTbl>
      <a:tcTxStyle b="off" i="off">
        <a:font>
          <a:latin typeface="Arial"/>
          <a:ea typeface="Arial"/>
          <a:cs typeface="Arial"/>
        </a:font>
        <a:srgbClr val="000000"/>
      </a:tcTx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4" name="Google Shape;4;n"/>
          <p:cNvSpPr txBox="1"/>
          <p:nvPr>
            <p:ph idx="10" type="dt"/>
          </p:nvPr>
        </p:nvSpPr>
        <p:spPr>
          <a:xfrm>
            <a:off x="3884612" y="0"/>
            <a:ext cx="2971800" cy="457200"/>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rgbClr val="00000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n"/>
          <p:cNvSpPr txBox="1"/>
          <p:nvPr>
            <p:ph idx="11" type="ftr"/>
          </p:nvPr>
        </p:nvSpPr>
        <p:spPr>
          <a:xfrm>
            <a:off x="0" y="8685212"/>
            <a:ext cx="2971800" cy="457200"/>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8" name="Google Shape;8;n"/>
          <p:cNvSpPr txBox="1"/>
          <p:nvPr>
            <p:ph idx="12" type="sldNum"/>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400" u="none" cap="none" strike="noStrike">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87" name="Google Shape;87;p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8" name="Google Shape;88;p1: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p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7" name="Google Shape;97;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07" name="Google Shape;107;p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8" name="Google Shape;108;p3: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17" name="Google Shape;117;p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8" name="Google Shape;118;p4: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28" name="Google Shape;128;p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9" name="Google Shape;129;p5: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p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8" name="Google Shape;138;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p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7" name="Google Shape;147;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p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5" name="Google Shape;155;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p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4" name="Google Shape;164;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1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2" name="Google Shape;172;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p1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3" name="Google Shape;183;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6" name="Shape 16"/>
        <p:cNvGrpSpPr/>
        <p:nvPr/>
      </p:nvGrpSpPr>
      <p:grpSpPr>
        <a:xfrm>
          <a:off x="0" y="0"/>
          <a:ext cx="0" cy="0"/>
          <a:chOff x="0" y="0"/>
          <a:chExt cx="0" cy="0"/>
        </a:xfrm>
      </p:grpSpPr>
      <p:sp>
        <p:nvSpPr>
          <p:cNvPr id="17" name="Google Shape;17;p2"/>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8" name="Google Shape;18;p2"/>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19" name="Google Shape;19;p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2" name="Shape 22"/>
        <p:cNvGrpSpPr/>
        <p:nvPr/>
      </p:nvGrpSpPr>
      <p:grpSpPr>
        <a:xfrm>
          <a:off x="0" y="0"/>
          <a:ext cx="0" cy="0"/>
          <a:chOff x="0" y="0"/>
          <a:chExt cx="0" cy="0"/>
        </a:xfrm>
      </p:grpSpPr>
      <p:sp>
        <p:nvSpPr>
          <p:cNvPr id="23" name="Google Shape;23;p3"/>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24" name="Google Shape;24;p3"/>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5" name="Google Shape;25;p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8" name="Shape 28"/>
        <p:cNvGrpSpPr/>
        <p:nvPr/>
      </p:nvGrpSpPr>
      <p:grpSpPr>
        <a:xfrm>
          <a:off x="0" y="0"/>
          <a:ext cx="0" cy="0"/>
          <a:chOff x="0" y="0"/>
          <a:chExt cx="0" cy="0"/>
        </a:xfrm>
      </p:grpSpPr>
      <p:sp>
        <p:nvSpPr>
          <p:cNvPr id="29" name="Google Shape;29;p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32" name="Shape 32"/>
        <p:cNvGrpSpPr/>
        <p:nvPr/>
      </p:nvGrpSpPr>
      <p:grpSpPr>
        <a:xfrm>
          <a:off x="0" y="0"/>
          <a:ext cx="0" cy="0"/>
          <a:chOff x="0" y="0"/>
          <a:chExt cx="0" cy="0"/>
        </a:xfrm>
      </p:grpSpPr>
      <p:sp>
        <p:nvSpPr>
          <p:cNvPr id="33" name="Google Shape;33;p5"/>
          <p:cNvSpPr txBox="1"/>
          <p:nvPr>
            <p:ph type="title"/>
          </p:nvPr>
        </p:nvSpPr>
        <p:spPr>
          <a:xfrm rot="5400000">
            <a:off x="4732337" y="2171700"/>
            <a:ext cx="5851525" cy="20574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34" name="Google Shape;34;p5"/>
          <p:cNvSpPr txBox="1"/>
          <p:nvPr>
            <p:ph idx="1" type="body"/>
          </p:nvPr>
        </p:nvSpPr>
        <p:spPr>
          <a:xfrm rot="5400000">
            <a:off x="541338" y="190501"/>
            <a:ext cx="5851525" cy="6019800"/>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35" name="Google Shape;35;p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 name="Google Shape;37;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38" name="Shape 38"/>
        <p:cNvGrpSpPr/>
        <p:nvPr/>
      </p:nvGrpSpPr>
      <p:grpSpPr>
        <a:xfrm>
          <a:off x="0" y="0"/>
          <a:ext cx="0" cy="0"/>
          <a:chOff x="0" y="0"/>
          <a:chExt cx="0" cy="0"/>
        </a:xfrm>
      </p:grpSpPr>
      <p:sp>
        <p:nvSpPr>
          <p:cNvPr id="39" name="Google Shape;39;p6"/>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40" name="Google Shape;40;p6"/>
          <p:cNvSpPr txBox="1"/>
          <p:nvPr>
            <p:ph idx="1" type="body"/>
          </p:nvPr>
        </p:nvSpPr>
        <p:spPr>
          <a:xfrm rot="5400000">
            <a:off x="2309019" y="-251619"/>
            <a:ext cx="4525962" cy="8229600"/>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41" name="Google Shape;41;p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44" name="Shape 44"/>
        <p:cNvGrpSpPr/>
        <p:nvPr/>
      </p:nvGrpSpPr>
      <p:grpSpPr>
        <a:xfrm>
          <a:off x="0" y="0"/>
          <a:ext cx="0" cy="0"/>
          <a:chOff x="0" y="0"/>
          <a:chExt cx="0" cy="0"/>
        </a:xfrm>
      </p:grpSpPr>
      <p:sp>
        <p:nvSpPr>
          <p:cNvPr id="45" name="Google Shape;45;p7"/>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b="1" sz="20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46" name="Google Shape;46;p7"/>
          <p:cNvSpPr/>
          <p:nvPr>
            <p:ph idx="2" type="pic"/>
          </p:nvPr>
        </p:nvSpPr>
        <p:spPr>
          <a:xfrm>
            <a:off x="1792288" y="612775"/>
            <a:ext cx="5486400" cy="4114800"/>
          </a:xfrm>
          <a:prstGeom prst="rect">
            <a:avLst/>
          </a:prstGeom>
          <a:noFill/>
          <a:ln>
            <a:noFill/>
          </a:ln>
        </p:spPr>
      </p:sp>
      <p:sp>
        <p:nvSpPr>
          <p:cNvPr id="47" name="Google Shape;47;p7"/>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48" name="Google Shape;48;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1" name="Shape 51"/>
        <p:cNvGrpSpPr/>
        <p:nvPr/>
      </p:nvGrpSpPr>
      <p:grpSpPr>
        <a:xfrm>
          <a:off x="0" y="0"/>
          <a:ext cx="0" cy="0"/>
          <a:chOff x="0" y="0"/>
          <a:chExt cx="0" cy="0"/>
        </a:xfrm>
      </p:grpSpPr>
      <p:sp>
        <p:nvSpPr>
          <p:cNvPr id="52" name="Google Shape;52;p8"/>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b="1" sz="20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53" name="Google Shape;53;p8"/>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54" name="Google Shape;54;p8"/>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5" name="Google Shape;55;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8" name="Shape 58"/>
        <p:cNvGrpSpPr/>
        <p:nvPr/>
      </p:nvGrpSpPr>
      <p:grpSpPr>
        <a:xfrm>
          <a:off x="0" y="0"/>
          <a:ext cx="0" cy="0"/>
          <a:chOff x="0" y="0"/>
          <a:chExt cx="0" cy="0"/>
        </a:xfrm>
      </p:grpSpPr>
      <p:sp>
        <p:nvSpPr>
          <p:cNvPr id="59" name="Google Shape;59;p9"/>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60" name="Google Shape;60;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1" name="Google Shape;61;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2" name="Google Shape;62;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63" name="Shape 63"/>
        <p:cNvGrpSpPr/>
        <p:nvPr/>
      </p:nvGrpSpPr>
      <p:grpSpPr>
        <a:xfrm>
          <a:off x="0" y="0"/>
          <a:ext cx="0" cy="0"/>
          <a:chOff x="0" y="0"/>
          <a:chExt cx="0" cy="0"/>
        </a:xfrm>
      </p:grpSpPr>
      <p:sp>
        <p:nvSpPr>
          <p:cNvPr id="64" name="Google Shape;64;p10"/>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65" name="Google Shape;65;p10"/>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66" name="Google Shape;66;p10"/>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67" name="Google Shape;67;p10"/>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68" name="Google Shape;68;p10"/>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69" name="Google Shape;69;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72" name="Shape 72"/>
        <p:cNvGrpSpPr/>
        <p:nvPr/>
      </p:nvGrpSpPr>
      <p:grpSpPr>
        <a:xfrm>
          <a:off x="0" y="0"/>
          <a:ext cx="0" cy="0"/>
          <a:chOff x="0" y="0"/>
          <a:chExt cx="0" cy="0"/>
        </a:xfrm>
      </p:grpSpPr>
      <p:sp>
        <p:nvSpPr>
          <p:cNvPr id="73" name="Google Shape;73;p11"/>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74" name="Google Shape;74;p11"/>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75" name="Google Shape;75;p11"/>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76" name="Google Shape;76;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79" name="Shape 79"/>
        <p:cNvGrpSpPr/>
        <p:nvPr/>
      </p:nvGrpSpPr>
      <p:grpSpPr>
        <a:xfrm>
          <a:off x="0" y="0"/>
          <a:ext cx="0" cy="0"/>
          <a:chOff x="0" y="0"/>
          <a:chExt cx="0" cy="0"/>
        </a:xfrm>
      </p:grpSpPr>
      <p:sp>
        <p:nvSpPr>
          <p:cNvPr id="80" name="Google Shape;80;p12"/>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b="1" sz="4000" cap="none"/>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81" name="Google Shape;81;p12"/>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82" name="Google Shape;82;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4" name="Google Shape;84;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1pPr>
            <a:lvl2pPr lvl="1"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2pPr>
            <a:lvl3pPr lvl="2"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3pPr>
            <a:lvl4pPr lvl="3"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4pPr>
            <a:lvl5pPr lvl="4"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5pPr>
            <a:lvl6pPr lvl="5"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6pPr>
            <a:lvl7pPr lvl="6"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7pPr>
            <a:lvl8pPr lvl="7"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8pPr>
            <a:lvl9pPr lvl="8"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9pPr>
          </a:lstStyle>
          <a:p/>
        </p:txBody>
      </p:sp>
      <p:sp>
        <p:nvSpPr>
          <p:cNvPr id="11" name="Google Shape;11;p1"/>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98989"/>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3" name="Google Shape;13;p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4" name="Google Shape;14;p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
        <p:nvSpPr>
          <p:cNvPr id="15" name="Google Shape;15;p1"/>
          <p:cNvSpPr/>
          <p:nvPr/>
        </p:nvSpPr>
        <p:spPr>
          <a:xfrm>
            <a:off x="0" y="0"/>
            <a:ext cx="2517775" cy="82867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0000"/>
              </a:buClr>
              <a:buSzPts val="2400"/>
              <a:buFont typeface="Calibri"/>
              <a:buNone/>
            </a:pPr>
            <a:r>
              <a:rPr b="1" i="0" lang="en-US" sz="2400" u="none" cap="none" strike="noStrike">
                <a:solidFill>
                  <a:srgbClr val="FF0000"/>
                </a:solidFill>
                <a:latin typeface="Calibri"/>
                <a:ea typeface="Calibri"/>
                <a:cs typeface="Calibri"/>
                <a:sym typeface="Calibri"/>
              </a:rPr>
              <a:t>Grade 3 - Claim 1</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FF0000"/>
              </a:buClr>
              <a:buSzPts val="2400"/>
              <a:buFont typeface="Calibri"/>
              <a:buNone/>
            </a:pPr>
            <a:r>
              <a:rPr b="1" i="0" lang="en-US" sz="2400" u="none" cap="none" strike="noStrike">
                <a:solidFill>
                  <a:srgbClr val="FF0000"/>
                </a:solidFill>
                <a:latin typeface="Calibri"/>
                <a:ea typeface="Calibri"/>
                <a:cs typeface="Calibri"/>
                <a:sym typeface="Calibri"/>
              </a:rPr>
              <a:t>Target H</a:t>
            </a:r>
            <a:endParaRPr b="0" i="0" sz="1400" u="none" cap="none" strike="noStrike">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www.ccssmathactivities.com/" TargetMode="Externa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png"/><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8.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9.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0.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0.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5.png"/><Relationship Id="rId4" Type="http://schemas.openxmlformats.org/officeDocument/2006/relationships/image" Target="../media/image7.png"/><Relationship Id="rId5" Type="http://schemas.openxmlformats.org/officeDocument/2006/relationships/image" Target="../media/image1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3"/>
          <p:cNvSpPr txBox="1"/>
          <p:nvPr>
            <p:ph type="ctrTitle"/>
          </p:nvPr>
        </p:nvSpPr>
        <p:spPr>
          <a:xfrm>
            <a:off x="685800" y="1905000"/>
            <a:ext cx="7772400" cy="1905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4400"/>
              <a:buFont typeface="Calibri"/>
              <a:buNone/>
            </a:pPr>
            <a:r>
              <a:rPr b="1" i="0" lang="en-US" sz="4400" u="none">
                <a:solidFill>
                  <a:schemeClr val="dk1"/>
                </a:solidFill>
                <a:latin typeface="Calibri"/>
                <a:ea typeface="Calibri"/>
                <a:cs typeface="Calibri"/>
                <a:sym typeface="Calibri"/>
              </a:rPr>
              <a:t>Claim 1</a:t>
            </a:r>
            <a:br>
              <a:rPr b="1" i="0" lang="en-US" sz="4400" u="none">
                <a:solidFill>
                  <a:schemeClr val="dk1"/>
                </a:solidFill>
                <a:latin typeface="Calibri"/>
                <a:ea typeface="Calibri"/>
                <a:cs typeface="Calibri"/>
                <a:sym typeface="Calibri"/>
              </a:rPr>
            </a:br>
            <a:r>
              <a:rPr b="1" i="0" lang="en-US" sz="4400" u="none">
                <a:solidFill>
                  <a:schemeClr val="dk1"/>
                </a:solidFill>
                <a:latin typeface="Calibri"/>
                <a:ea typeface="Calibri"/>
                <a:cs typeface="Calibri"/>
                <a:sym typeface="Calibri"/>
              </a:rPr>
              <a:t>Smarter Balanced Sample Items</a:t>
            </a:r>
            <a:br>
              <a:rPr b="1" i="0" lang="en-US" sz="4400" u="none">
                <a:solidFill>
                  <a:schemeClr val="dk1"/>
                </a:solidFill>
                <a:latin typeface="Calibri"/>
                <a:ea typeface="Calibri"/>
                <a:cs typeface="Calibri"/>
                <a:sym typeface="Calibri"/>
              </a:rPr>
            </a:br>
            <a:r>
              <a:rPr b="1" i="0" lang="en-US" sz="4400" u="none">
                <a:solidFill>
                  <a:schemeClr val="dk1"/>
                </a:solidFill>
                <a:latin typeface="Calibri"/>
                <a:ea typeface="Calibri"/>
                <a:cs typeface="Calibri"/>
                <a:sym typeface="Calibri"/>
              </a:rPr>
              <a:t>Grade 3 - Target H</a:t>
            </a:r>
            <a:endParaRPr/>
          </a:p>
        </p:txBody>
      </p:sp>
      <p:sp>
        <p:nvSpPr>
          <p:cNvPr id="91" name="Google Shape;91;p13"/>
          <p:cNvSpPr txBox="1"/>
          <p:nvPr>
            <p:ph idx="1" type="subTitle"/>
          </p:nvPr>
        </p:nvSpPr>
        <p:spPr>
          <a:xfrm>
            <a:off x="1143000" y="4191000"/>
            <a:ext cx="6858000" cy="685800"/>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Clr>
                <a:srgbClr val="FF0000"/>
              </a:buClr>
              <a:buSzPts val="3200"/>
              <a:buNone/>
            </a:pPr>
            <a:r>
              <a:rPr b="1" i="0" lang="en-US" sz="3200" u="none">
                <a:solidFill>
                  <a:srgbClr val="FF0000"/>
                </a:solidFill>
                <a:latin typeface="Calibri"/>
                <a:ea typeface="Calibri"/>
                <a:cs typeface="Calibri"/>
                <a:sym typeface="Calibri"/>
              </a:rPr>
              <a:t>Represent and interpret data.</a:t>
            </a:r>
            <a:endParaRPr/>
          </a:p>
        </p:txBody>
      </p:sp>
      <p:sp>
        <p:nvSpPr>
          <p:cNvPr id="92" name="Google Shape;92;p13"/>
          <p:cNvSpPr txBox="1"/>
          <p:nvPr/>
        </p:nvSpPr>
        <p:spPr>
          <a:xfrm>
            <a:off x="519112" y="5959475"/>
            <a:ext cx="8104187" cy="78422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500"/>
              <a:buFont typeface="Calibri"/>
              <a:buNone/>
            </a:pPr>
            <a:r>
              <a:rPr b="0" i="0" lang="en-US" sz="1500" u="none" cap="none" strike="noStrike">
                <a:solidFill>
                  <a:schemeClr val="dk1"/>
                </a:solidFill>
                <a:latin typeface="Calibri"/>
                <a:ea typeface="Calibri"/>
                <a:cs typeface="Calibri"/>
                <a:sym typeface="Calibri"/>
              </a:rPr>
              <a:t>Questions courtesy of the Smarter Balanced Assessment Consortium Item Specifications – Version 3.0</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500"/>
              <a:buFont typeface="Calibri"/>
              <a:buNone/>
            </a:pPr>
            <a:r>
              <a:rPr b="0" i="0" lang="en-US" sz="1500" u="none" cap="none" strike="noStrike">
                <a:solidFill>
                  <a:schemeClr val="dk1"/>
                </a:solidFill>
                <a:latin typeface="Calibri"/>
                <a:ea typeface="Calibri"/>
                <a:cs typeface="Calibri"/>
                <a:sym typeface="Calibri"/>
              </a:rPr>
              <a:t>Slideshow organized by SMc Curriculum – </a:t>
            </a:r>
            <a:r>
              <a:rPr b="0" i="0" lang="en-US" sz="1500" u="sng" cap="none" strike="noStrike">
                <a:solidFill>
                  <a:schemeClr val="hlink"/>
                </a:solidFill>
                <a:latin typeface="Arial"/>
                <a:ea typeface="Arial"/>
                <a:cs typeface="Arial"/>
                <a:sym typeface="Arial"/>
                <a:hlinkClick r:id="rId3"/>
              </a:rPr>
              <a:t>www.ccssmathactivities.com</a:t>
            </a:r>
            <a:endParaRPr b="0" i="0" sz="15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p:txBody>
      </p:sp>
      <p:pic>
        <p:nvPicPr>
          <p:cNvPr descr="Smc logo1" id="93" name="Google Shape;93;p13"/>
          <p:cNvPicPr preferRelativeResize="0"/>
          <p:nvPr/>
        </p:nvPicPr>
        <p:blipFill rotWithShape="1">
          <a:blip r:embed="rId4">
            <a:alphaModFix/>
          </a:blip>
          <a:srcRect b="0" l="0" r="0" t="0"/>
          <a:stretch/>
        </p:blipFill>
        <p:spPr>
          <a:xfrm>
            <a:off x="2298700" y="114300"/>
            <a:ext cx="4318000" cy="1463675"/>
          </a:xfrm>
          <a:prstGeom prst="rect">
            <a:avLst/>
          </a:prstGeom>
          <a:noFill/>
          <a:ln>
            <a:noFill/>
          </a:ln>
        </p:spPr>
      </p:pic>
      <p:sp>
        <p:nvSpPr>
          <p:cNvPr id="94" name="Google Shape;94;p13"/>
          <p:cNvSpPr/>
          <p:nvPr/>
        </p:nvSpPr>
        <p:spPr>
          <a:xfrm>
            <a:off x="76200" y="38100"/>
            <a:ext cx="2286000" cy="838200"/>
          </a:xfrm>
          <a:prstGeom prst="roundRect">
            <a:avLst>
              <a:gd fmla="val 16667" name="adj"/>
            </a:avLst>
          </a:pr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14"/>
          <p:cNvSpPr txBox="1"/>
          <p:nvPr/>
        </p:nvSpPr>
        <p:spPr>
          <a:xfrm>
            <a:off x="685800" y="1219200"/>
            <a:ext cx="7620000" cy="286226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Calibri"/>
              <a:buNone/>
            </a:pPr>
            <a:r>
              <a:rPr b="0" i="0" lang="en-US" sz="2400" u="none" cap="none" strike="noStrike">
                <a:solidFill>
                  <a:schemeClr val="dk1"/>
                </a:solidFill>
                <a:latin typeface="Calibri"/>
                <a:ea typeface="Calibri"/>
                <a:cs typeface="Calibri"/>
                <a:sym typeface="Calibri"/>
              </a:rPr>
              <a:t>Marco and Beth each read the number of books shown.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400"/>
              <a:buFont typeface="Arial"/>
              <a:buNone/>
            </a:pPr>
            <a:r>
              <a:t/>
            </a:r>
            <a:endParaRPr b="0" i="0" sz="2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400"/>
              <a:buFont typeface="Arial"/>
              <a:buNone/>
            </a:pPr>
            <a:r>
              <a:t/>
            </a:r>
            <a:endParaRPr b="0" i="0" sz="2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400"/>
              <a:buFont typeface="Arial"/>
              <a:buNone/>
            </a:pPr>
            <a:r>
              <a:t/>
            </a:r>
            <a:endParaRPr b="0" i="0" sz="2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400"/>
              <a:buFont typeface="Arial"/>
              <a:buNone/>
            </a:pPr>
            <a:r>
              <a:t/>
            </a:r>
            <a:endParaRPr b="0" i="0" sz="2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Arial"/>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400"/>
              <a:buFont typeface="Calibri"/>
              <a:buNone/>
            </a:pPr>
            <a:r>
              <a:rPr b="0" i="0" lang="en-US" sz="2400" u="none" cap="none" strike="noStrike">
                <a:solidFill>
                  <a:schemeClr val="dk1"/>
                </a:solidFill>
                <a:latin typeface="Calibri"/>
                <a:ea typeface="Calibri"/>
                <a:cs typeface="Calibri"/>
                <a:sym typeface="Calibri"/>
              </a:rPr>
              <a:t>Click in each row to create a picture graph that shows the number of books each student reads.</a:t>
            </a:r>
            <a:endParaRPr b="0" i="0" sz="1400" u="none" cap="none" strike="noStrike">
              <a:solidFill>
                <a:srgbClr val="000000"/>
              </a:solidFill>
              <a:latin typeface="Arial"/>
              <a:ea typeface="Arial"/>
              <a:cs typeface="Arial"/>
              <a:sym typeface="Arial"/>
            </a:endParaRPr>
          </a:p>
        </p:txBody>
      </p:sp>
      <p:pic>
        <p:nvPicPr>
          <p:cNvPr id="100" name="Google Shape;100;p14"/>
          <p:cNvPicPr preferRelativeResize="0"/>
          <p:nvPr/>
        </p:nvPicPr>
        <p:blipFill rotWithShape="1">
          <a:blip r:embed="rId3">
            <a:alphaModFix/>
          </a:blip>
          <a:srcRect b="0" l="0" r="0" t="0"/>
          <a:stretch/>
        </p:blipFill>
        <p:spPr>
          <a:xfrm>
            <a:off x="2819400" y="4265612"/>
            <a:ext cx="4570412" cy="2211387"/>
          </a:xfrm>
          <a:prstGeom prst="rect">
            <a:avLst/>
          </a:prstGeom>
          <a:noFill/>
          <a:ln>
            <a:noFill/>
          </a:ln>
        </p:spPr>
      </p:pic>
      <p:graphicFrame>
        <p:nvGraphicFramePr>
          <p:cNvPr id="101" name="Google Shape;101;p14"/>
          <p:cNvGraphicFramePr/>
          <p:nvPr/>
        </p:nvGraphicFramePr>
        <p:xfrm>
          <a:off x="2743200" y="1752600"/>
          <a:ext cx="3000000" cy="3000000"/>
        </p:xfrm>
        <a:graphic>
          <a:graphicData uri="http://schemas.openxmlformats.org/drawingml/2006/table">
            <a:tbl>
              <a:tblPr>
                <a:noFill/>
                <a:tableStyleId>{8868CF81-90B1-481C-921F-CB0384B52762}</a:tableStyleId>
              </a:tblPr>
              <a:tblGrid>
                <a:gridCol w="1358900"/>
                <a:gridCol w="2908300"/>
              </a:tblGrid>
              <a:tr h="447675">
                <a:tc>
                  <a:txBody>
                    <a:bodyPr/>
                    <a:lstStyle/>
                    <a:p>
                      <a:pPr indent="0" lvl="0" marL="0" marR="0" rtl="0" algn="ctr">
                        <a:lnSpc>
                          <a:spcPct val="100000"/>
                        </a:lnSpc>
                        <a:spcBef>
                          <a:spcPts val="0"/>
                        </a:spcBef>
                        <a:spcAft>
                          <a:spcPts val="0"/>
                        </a:spcAft>
                        <a:buClr>
                          <a:schemeClr val="dk1"/>
                        </a:buClr>
                        <a:buSzPts val="1800"/>
                        <a:buFont typeface="Calibri"/>
                        <a:buNone/>
                      </a:pPr>
                      <a:r>
                        <a:rPr b="1" i="0" lang="en-US" sz="1800" u="none" cap="none" strike="noStrike">
                          <a:solidFill>
                            <a:schemeClr val="dk1"/>
                          </a:solidFill>
                          <a:latin typeface="Calibri"/>
                          <a:ea typeface="Calibri"/>
                          <a:cs typeface="Calibri"/>
                          <a:sym typeface="Calibri"/>
                        </a:rPr>
                        <a:t>Student</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800"/>
                        <a:buFont typeface="Calibri"/>
                        <a:buNone/>
                      </a:pPr>
                      <a:r>
                        <a:rPr b="1" i="0" lang="en-US" sz="1800" u="none" cap="none" strike="noStrike">
                          <a:solidFill>
                            <a:schemeClr val="dk1"/>
                          </a:solidFill>
                          <a:latin typeface="Calibri"/>
                          <a:ea typeface="Calibri"/>
                          <a:cs typeface="Calibri"/>
                          <a:sym typeface="Calibri"/>
                        </a:rPr>
                        <a:t>Number of Books Read</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446075">
                <a:tc>
                  <a:txBody>
                    <a:bodyPr/>
                    <a:lstStyle/>
                    <a:p>
                      <a:pPr indent="0" lvl="0" marL="0" marR="0" rtl="0" algn="ctr">
                        <a:lnSpc>
                          <a:spcPct val="100000"/>
                        </a:lnSpc>
                        <a:spcBef>
                          <a:spcPts val="0"/>
                        </a:spcBef>
                        <a:spcAft>
                          <a:spcPts val="0"/>
                        </a:spcAft>
                        <a:buClr>
                          <a:schemeClr val="dk1"/>
                        </a:buClr>
                        <a:buSzPts val="1800"/>
                        <a:buFont typeface="Calibri"/>
                        <a:buNone/>
                      </a:pPr>
                      <a:r>
                        <a:rPr b="0" i="0" lang="en-US" sz="1800" u="none" cap="none" strike="noStrike">
                          <a:solidFill>
                            <a:schemeClr val="dk1"/>
                          </a:solidFill>
                          <a:latin typeface="Calibri"/>
                          <a:ea typeface="Calibri"/>
                          <a:cs typeface="Calibri"/>
                          <a:sym typeface="Calibri"/>
                        </a:rPr>
                        <a:t>Marco</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800"/>
                        <a:buFont typeface="Calibri"/>
                        <a:buNone/>
                      </a:pPr>
                      <a:r>
                        <a:rPr b="0" i="0" lang="en-US" sz="1800" u="none" cap="none" strike="noStrike">
                          <a:solidFill>
                            <a:schemeClr val="dk1"/>
                          </a:solidFill>
                          <a:latin typeface="Calibri"/>
                          <a:ea typeface="Calibri"/>
                          <a:cs typeface="Calibri"/>
                          <a:sym typeface="Calibri"/>
                        </a:rPr>
                        <a:t>12</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447675">
                <a:tc>
                  <a:txBody>
                    <a:bodyPr/>
                    <a:lstStyle/>
                    <a:p>
                      <a:pPr indent="0" lvl="0" marL="0" marR="0" rtl="0" algn="ctr">
                        <a:lnSpc>
                          <a:spcPct val="100000"/>
                        </a:lnSpc>
                        <a:spcBef>
                          <a:spcPts val="0"/>
                        </a:spcBef>
                        <a:spcAft>
                          <a:spcPts val="0"/>
                        </a:spcAft>
                        <a:buClr>
                          <a:schemeClr val="dk1"/>
                        </a:buClr>
                        <a:buSzPts val="1800"/>
                        <a:buFont typeface="Calibri"/>
                        <a:buNone/>
                      </a:pPr>
                      <a:r>
                        <a:rPr b="0" i="0" lang="en-US" sz="1800" u="none" cap="none" strike="noStrike">
                          <a:solidFill>
                            <a:schemeClr val="dk1"/>
                          </a:solidFill>
                          <a:latin typeface="Calibri"/>
                          <a:ea typeface="Calibri"/>
                          <a:cs typeface="Calibri"/>
                          <a:sym typeface="Calibri"/>
                        </a:rPr>
                        <a:t>Beth</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800"/>
                        <a:buFont typeface="Calibri"/>
                        <a:buNone/>
                      </a:pPr>
                      <a:r>
                        <a:rPr b="0" i="0" lang="en-US" sz="1800" u="none" cap="none" strike="noStrike">
                          <a:solidFill>
                            <a:schemeClr val="dk1"/>
                          </a:solidFill>
                          <a:latin typeface="Calibri"/>
                          <a:ea typeface="Calibri"/>
                          <a:cs typeface="Calibri"/>
                          <a:sym typeface="Calibri"/>
                        </a:rPr>
                        <a:t>21</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grpSp>
        <p:nvGrpSpPr>
          <p:cNvPr id="102" name="Google Shape;102;p14"/>
          <p:cNvGrpSpPr/>
          <p:nvPr/>
        </p:nvGrpSpPr>
        <p:grpSpPr>
          <a:xfrm>
            <a:off x="7259637" y="-30162"/>
            <a:ext cx="1939925" cy="1176337"/>
            <a:chOff x="7259637" y="-30162"/>
            <a:chExt cx="1939925" cy="1176337"/>
          </a:xfrm>
        </p:grpSpPr>
        <p:pic>
          <p:nvPicPr>
            <p:cNvPr id="103" name="Google Shape;103;p14"/>
            <p:cNvPicPr preferRelativeResize="0"/>
            <p:nvPr/>
          </p:nvPicPr>
          <p:blipFill rotWithShape="1">
            <a:blip r:embed="rId4">
              <a:alphaModFix/>
            </a:blip>
            <a:srcRect b="0" l="0" r="0" t="0"/>
            <a:stretch/>
          </p:blipFill>
          <p:spPr>
            <a:xfrm>
              <a:off x="7259637" y="-30162"/>
              <a:ext cx="1939925" cy="1176337"/>
            </a:xfrm>
            <a:prstGeom prst="rect">
              <a:avLst/>
            </a:prstGeom>
            <a:noFill/>
            <a:ln>
              <a:noFill/>
            </a:ln>
          </p:spPr>
        </p:pic>
        <p:sp>
          <p:nvSpPr>
            <p:cNvPr id="104" name="Google Shape;104;p14"/>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Calibri"/>
                <a:buNone/>
              </a:pPr>
              <a:r>
                <a:rPr b="1" i="0" lang="en-US" sz="4000" u="none" cap="none" strike="noStrike">
                  <a:solidFill>
                    <a:srgbClr val="FFFFFF"/>
                  </a:solidFill>
                  <a:latin typeface="Calibri"/>
                  <a:ea typeface="Calibri"/>
                  <a:cs typeface="Calibri"/>
                  <a:sym typeface="Calibri"/>
                </a:rPr>
                <a:t>#1</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15"/>
          <p:cNvSpPr txBox="1"/>
          <p:nvPr/>
        </p:nvSpPr>
        <p:spPr>
          <a:xfrm>
            <a:off x="876300" y="1417637"/>
            <a:ext cx="7810500" cy="26781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(1 point) The student creates a picture or a bar graph to show the correct number for each category of data.</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Answer: </a:t>
            </a:r>
            <a:endParaRPr b="0" i="0" sz="1400" u="none" cap="none" strike="noStrike">
              <a:solidFill>
                <a:srgbClr val="000000"/>
              </a:solidFill>
              <a:latin typeface="Arial"/>
              <a:ea typeface="Arial"/>
              <a:cs typeface="Arial"/>
              <a:sym typeface="Arial"/>
            </a:endParaRPr>
          </a:p>
        </p:txBody>
      </p:sp>
      <p:pic>
        <p:nvPicPr>
          <p:cNvPr id="111" name="Google Shape;111;p15"/>
          <p:cNvPicPr preferRelativeResize="0"/>
          <p:nvPr/>
        </p:nvPicPr>
        <p:blipFill rotWithShape="1">
          <a:blip r:embed="rId3">
            <a:alphaModFix/>
          </a:blip>
          <a:srcRect b="0" l="0" r="0" t="0"/>
          <a:stretch/>
        </p:blipFill>
        <p:spPr>
          <a:xfrm>
            <a:off x="2209800" y="3581400"/>
            <a:ext cx="6045200" cy="2798762"/>
          </a:xfrm>
          <a:prstGeom prst="rect">
            <a:avLst/>
          </a:prstGeom>
          <a:noFill/>
          <a:ln>
            <a:noFill/>
          </a:ln>
        </p:spPr>
      </p:pic>
      <p:grpSp>
        <p:nvGrpSpPr>
          <p:cNvPr id="112" name="Google Shape;112;p15"/>
          <p:cNvGrpSpPr/>
          <p:nvPr/>
        </p:nvGrpSpPr>
        <p:grpSpPr>
          <a:xfrm>
            <a:off x="6345237" y="-30162"/>
            <a:ext cx="2865437" cy="1116012"/>
            <a:chOff x="6345237" y="-30162"/>
            <a:chExt cx="2865437" cy="1116012"/>
          </a:xfrm>
        </p:grpSpPr>
        <p:pic>
          <p:nvPicPr>
            <p:cNvPr id="113" name="Google Shape;113;p15"/>
            <p:cNvPicPr preferRelativeResize="0"/>
            <p:nvPr/>
          </p:nvPicPr>
          <p:blipFill rotWithShape="1">
            <a:blip r:embed="rId4">
              <a:alphaModFix/>
            </a:blip>
            <a:srcRect b="0" l="0" r="0" t="0"/>
            <a:stretch/>
          </p:blipFill>
          <p:spPr>
            <a:xfrm>
              <a:off x="6345237" y="-30162"/>
              <a:ext cx="2865437" cy="1116012"/>
            </a:xfrm>
            <a:prstGeom prst="rect">
              <a:avLst/>
            </a:prstGeom>
            <a:noFill/>
            <a:ln>
              <a:noFill/>
            </a:ln>
          </p:spPr>
        </p:pic>
        <p:sp>
          <p:nvSpPr>
            <p:cNvPr id="114" name="Google Shape;114;p15"/>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Calibri"/>
                <a:buNone/>
              </a:pPr>
              <a:r>
                <a:rPr b="1" i="0" lang="en-US" sz="3600" u="none" cap="none" strike="noStrike">
                  <a:solidFill>
                    <a:srgbClr val="FFFFFF"/>
                  </a:solidFill>
                  <a:latin typeface="Calibri"/>
                  <a:ea typeface="Calibri"/>
                  <a:cs typeface="Calibri"/>
                  <a:sym typeface="Calibri"/>
                </a:rPr>
                <a:t>#1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p16"/>
          <p:cNvSpPr txBox="1"/>
          <p:nvPr/>
        </p:nvSpPr>
        <p:spPr>
          <a:xfrm>
            <a:off x="457200" y="1143000"/>
            <a:ext cx="3581400" cy="4648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Four students read the number of books shown.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400"/>
              <a:buFont typeface="Arial"/>
              <a:buNone/>
            </a:pPr>
            <a:r>
              <a:t/>
            </a:r>
            <a:endParaRPr b="0" i="0" sz="2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400"/>
              <a:buFont typeface="Arial"/>
              <a:buNone/>
            </a:pPr>
            <a:r>
              <a:t/>
            </a:r>
            <a:endParaRPr b="0" i="0" sz="2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400"/>
              <a:buFont typeface="Arial"/>
              <a:buNone/>
            </a:pPr>
            <a:r>
              <a:t/>
            </a:r>
            <a:endParaRPr b="0" i="0" sz="2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Click in each column to create a bar graph that shows the number of books that each student reads.</a:t>
            </a:r>
            <a:endParaRPr b="0" i="0" sz="1400" u="none" cap="none" strike="noStrike">
              <a:solidFill>
                <a:srgbClr val="000000"/>
              </a:solidFill>
              <a:latin typeface="Arial"/>
              <a:ea typeface="Arial"/>
              <a:cs typeface="Arial"/>
              <a:sym typeface="Arial"/>
            </a:endParaRPr>
          </a:p>
        </p:txBody>
      </p:sp>
      <p:pic>
        <p:nvPicPr>
          <p:cNvPr id="121" name="Google Shape;121;p16"/>
          <p:cNvPicPr preferRelativeResize="0"/>
          <p:nvPr/>
        </p:nvPicPr>
        <p:blipFill rotWithShape="1">
          <a:blip r:embed="rId3">
            <a:alphaModFix/>
          </a:blip>
          <a:srcRect b="0" l="0" r="0" t="0"/>
          <a:stretch/>
        </p:blipFill>
        <p:spPr>
          <a:xfrm>
            <a:off x="4800600" y="3405187"/>
            <a:ext cx="3749675" cy="2644775"/>
          </a:xfrm>
          <a:prstGeom prst="rect">
            <a:avLst/>
          </a:prstGeom>
          <a:noFill/>
          <a:ln>
            <a:noFill/>
          </a:ln>
        </p:spPr>
      </p:pic>
      <p:graphicFrame>
        <p:nvGraphicFramePr>
          <p:cNvPr id="122" name="Google Shape;122;p16"/>
          <p:cNvGraphicFramePr/>
          <p:nvPr/>
        </p:nvGraphicFramePr>
        <p:xfrm>
          <a:off x="4648200" y="1219200"/>
          <a:ext cx="3000000" cy="3000000"/>
        </p:xfrm>
        <a:graphic>
          <a:graphicData uri="http://schemas.openxmlformats.org/drawingml/2006/table">
            <a:tbl>
              <a:tblPr>
                <a:noFill/>
                <a:tableStyleId>{8868CF81-90B1-481C-921F-CB0384B52762}</a:tableStyleId>
              </a:tblPr>
              <a:tblGrid>
                <a:gridCol w="1189025"/>
                <a:gridCol w="2544750"/>
              </a:tblGrid>
              <a:tr h="371475">
                <a:tc>
                  <a:txBody>
                    <a:bodyPr/>
                    <a:lstStyle/>
                    <a:p>
                      <a:pPr indent="0" lvl="0" marL="0" marR="0" rtl="0" algn="ctr">
                        <a:lnSpc>
                          <a:spcPct val="100000"/>
                        </a:lnSpc>
                        <a:spcBef>
                          <a:spcPts val="0"/>
                        </a:spcBef>
                        <a:spcAft>
                          <a:spcPts val="0"/>
                        </a:spcAft>
                        <a:buClr>
                          <a:schemeClr val="dk1"/>
                        </a:buClr>
                        <a:buSzPts val="1800"/>
                        <a:buFont typeface="Calibri"/>
                        <a:buNone/>
                      </a:pPr>
                      <a:r>
                        <a:rPr b="1" i="0" lang="en-US" sz="1800" u="none" cap="none" strike="noStrike">
                          <a:solidFill>
                            <a:schemeClr val="dk1"/>
                          </a:solidFill>
                          <a:latin typeface="Calibri"/>
                          <a:ea typeface="Calibri"/>
                          <a:cs typeface="Calibri"/>
                          <a:sym typeface="Calibri"/>
                        </a:rPr>
                        <a:t>Student</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800"/>
                        <a:buFont typeface="Calibri"/>
                        <a:buNone/>
                      </a:pPr>
                      <a:r>
                        <a:rPr b="1" i="0" lang="en-US" sz="1800" u="none" cap="none" strike="noStrike">
                          <a:solidFill>
                            <a:schemeClr val="dk1"/>
                          </a:solidFill>
                          <a:latin typeface="Calibri"/>
                          <a:ea typeface="Calibri"/>
                          <a:cs typeface="Calibri"/>
                          <a:sym typeface="Calibri"/>
                        </a:rPr>
                        <a:t>Number of Books Read</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69875">
                <a:tc>
                  <a:txBody>
                    <a:bodyPr/>
                    <a:lstStyle/>
                    <a:p>
                      <a:pPr indent="0" lvl="0" marL="0" marR="0" rtl="0" algn="ctr">
                        <a:lnSpc>
                          <a:spcPct val="100000"/>
                        </a:lnSpc>
                        <a:spcBef>
                          <a:spcPts val="0"/>
                        </a:spcBef>
                        <a:spcAft>
                          <a:spcPts val="0"/>
                        </a:spcAft>
                        <a:buClr>
                          <a:schemeClr val="dk1"/>
                        </a:buClr>
                        <a:buSzPts val="1800"/>
                        <a:buFont typeface="Calibri"/>
                        <a:buNone/>
                      </a:pPr>
                      <a:r>
                        <a:rPr b="0" i="0" lang="en-US" sz="1800" u="none" cap="none" strike="noStrike">
                          <a:solidFill>
                            <a:schemeClr val="dk1"/>
                          </a:solidFill>
                          <a:latin typeface="Calibri"/>
                          <a:ea typeface="Calibri"/>
                          <a:cs typeface="Calibri"/>
                          <a:sym typeface="Calibri"/>
                        </a:rPr>
                        <a:t>Bob</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800"/>
                        <a:buFont typeface="Calibri"/>
                        <a:buNone/>
                      </a:pPr>
                      <a:r>
                        <a:rPr b="0" i="0" lang="en-US" sz="1800" u="none" cap="none" strike="noStrike">
                          <a:solidFill>
                            <a:schemeClr val="dk1"/>
                          </a:solidFill>
                          <a:latin typeface="Calibri"/>
                          <a:ea typeface="Calibri"/>
                          <a:cs typeface="Calibri"/>
                          <a:sym typeface="Calibri"/>
                        </a:rPr>
                        <a:t>15</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71475">
                <a:tc>
                  <a:txBody>
                    <a:bodyPr/>
                    <a:lstStyle/>
                    <a:p>
                      <a:pPr indent="0" lvl="0" marL="0" marR="0" rtl="0" algn="ctr">
                        <a:lnSpc>
                          <a:spcPct val="100000"/>
                        </a:lnSpc>
                        <a:spcBef>
                          <a:spcPts val="0"/>
                        </a:spcBef>
                        <a:spcAft>
                          <a:spcPts val="0"/>
                        </a:spcAft>
                        <a:buClr>
                          <a:schemeClr val="dk1"/>
                        </a:buClr>
                        <a:buSzPts val="1800"/>
                        <a:buFont typeface="Calibri"/>
                        <a:buNone/>
                      </a:pPr>
                      <a:r>
                        <a:rPr b="0" i="0" lang="en-US" sz="1800" u="none" cap="none" strike="noStrike">
                          <a:solidFill>
                            <a:schemeClr val="dk1"/>
                          </a:solidFill>
                          <a:latin typeface="Calibri"/>
                          <a:ea typeface="Calibri"/>
                          <a:cs typeface="Calibri"/>
                          <a:sym typeface="Calibri"/>
                        </a:rPr>
                        <a:t>Lisa</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800"/>
                        <a:buFont typeface="Calibri"/>
                        <a:buNone/>
                      </a:pPr>
                      <a:r>
                        <a:rPr b="0" i="0" lang="en-US" sz="1800" u="none" cap="none" strike="noStrike">
                          <a:solidFill>
                            <a:schemeClr val="dk1"/>
                          </a:solidFill>
                          <a:latin typeface="Calibri"/>
                          <a:ea typeface="Calibri"/>
                          <a:cs typeface="Calibri"/>
                          <a:sym typeface="Calibri"/>
                        </a:rPr>
                        <a:t>50</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69875">
                <a:tc>
                  <a:txBody>
                    <a:bodyPr/>
                    <a:lstStyle/>
                    <a:p>
                      <a:pPr indent="0" lvl="0" marL="0" marR="0" rtl="0" algn="ctr">
                        <a:lnSpc>
                          <a:spcPct val="100000"/>
                        </a:lnSpc>
                        <a:spcBef>
                          <a:spcPts val="0"/>
                        </a:spcBef>
                        <a:spcAft>
                          <a:spcPts val="0"/>
                        </a:spcAft>
                        <a:buClr>
                          <a:schemeClr val="dk1"/>
                        </a:buClr>
                        <a:buSzPts val="1800"/>
                        <a:buFont typeface="Calibri"/>
                        <a:buNone/>
                      </a:pPr>
                      <a:r>
                        <a:rPr b="0" i="0" lang="en-US" sz="1800" u="none" cap="none" strike="noStrike">
                          <a:solidFill>
                            <a:schemeClr val="dk1"/>
                          </a:solidFill>
                          <a:latin typeface="Calibri"/>
                          <a:ea typeface="Calibri"/>
                          <a:cs typeface="Calibri"/>
                          <a:sym typeface="Calibri"/>
                        </a:rPr>
                        <a:t>Nancy</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800"/>
                        <a:buFont typeface="Calibri"/>
                        <a:buNone/>
                      </a:pPr>
                      <a:r>
                        <a:rPr b="0" i="0" lang="en-US" sz="1800" u="none" cap="none" strike="noStrike">
                          <a:solidFill>
                            <a:schemeClr val="dk1"/>
                          </a:solidFill>
                          <a:latin typeface="Calibri"/>
                          <a:ea typeface="Calibri"/>
                          <a:cs typeface="Calibri"/>
                          <a:sym typeface="Calibri"/>
                        </a:rPr>
                        <a:t>25</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71475">
                <a:tc>
                  <a:txBody>
                    <a:bodyPr/>
                    <a:lstStyle/>
                    <a:p>
                      <a:pPr indent="0" lvl="0" marL="0" marR="0" rtl="0" algn="ctr">
                        <a:lnSpc>
                          <a:spcPct val="100000"/>
                        </a:lnSpc>
                        <a:spcBef>
                          <a:spcPts val="0"/>
                        </a:spcBef>
                        <a:spcAft>
                          <a:spcPts val="0"/>
                        </a:spcAft>
                        <a:buClr>
                          <a:schemeClr val="dk1"/>
                        </a:buClr>
                        <a:buSzPts val="1800"/>
                        <a:buFont typeface="Calibri"/>
                        <a:buNone/>
                      </a:pPr>
                      <a:r>
                        <a:rPr b="0" i="0" lang="en-US" sz="1800" u="none" cap="none" strike="noStrike">
                          <a:solidFill>
                            <a:schemeClr val="dk1"/>
                          </a:solidFill>
                          <a:latin typeface="Calibri"/>
                          <a:ea typeface="Calibri"/>
                          <a:cs typeface="Calibri"/>
                          <a:sym typeface="Calibri"/>
                        </a:rPr>
                        <a:t>Juan</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800"/>
                        <a:buFont typeface="Calibri"/>
                        <a:buNone/>
                      </a:pPr>
                      <a:r>
                        <a:rPr b="0" i="0" lang="en-US" sz="1800" u="none" cap="none" strike="noStrike">
                          <a:solidFill>
                            <a:schemeClr val="dk1"/>
                          </a:solidFill>
                          <a:latin typeface="Calibri"/>
                          <a:ea typeface="Calibri"/>
                          <a:cs typeface="Calibri"/>
                          <a:sym typeface="Calibri"/>
                        </a:rPr>
                        <a:t>40</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grpSp>
        <p:nvGrpSpPr>
          <p:cNvPr id="123" name="Google Shape;123;p16"/>
          <p:cNvGrpSpPr/>
          <p:nvPr/>
        </p:nvGrpSpPr>
        <p:grpSpPr>
          <a:xfrm>
            <a:off x="7259637" y="-30162"/>
            <a:ext cx="1939925" cy="1176337"/>
            <a:chOff x="7259637" y="-30162"/>
            <a:chExt cx="1939925" cy="1176337"/>
          </a:xfrm>
        </p:grpSpPr>
        <p:pic>
          <p:nvPicPr>
            <p:cNvPr id="124" name="Google Shape;124;p16"/>
            <p:cNvPicPr preferRelativeResize="0"/>
            <p:nvPr/>
          </p:nvPicPr>
          <p:blipFill rotWithShape="1">
            <a:blip r:embed="rId4">
              <a:alphaModFix/>
            </a:blip>
            <a:srcRect b="0" l="0" r="0" t="0"/>
            <a:stretch/>
          </p:blipFill>
          <p:spPr>
            <a:xfrm>
              <a:off x="7259637" y="-30162"/>
              <a:ext cx="1939925" cy="1176337"/>
            </a:xfrm>
            <a:prstGeom prst="rect">
              <a:avLst/>
            </a:prstGeom>
            <a:noFill/>
            <a:ln>
              <a:noFill/>
            </a:ln>
          </p:spPr>
        </p:pic>
        <p:sp>
          <p:nvSpPr>
            <p:cNvPr id="125" name="Google Shape;125;p16"/>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Calibri"/>
                <a:buNone/>
              </a:pPr>
              <a:r>
                <a:rPr b="1" i="0" lang="en-US" sz="4000" u="none" cap="none" strike="noStrike">
                  <a:solidFill>
                    <a:srgbClr val="FFFFFF"/>
                  </a:solidFill>
                  <a:latin typeface="Calibri"/>
                  <a:ea typeface="Calibri"/>
                  <a:cs typeface="Calibri"/>
                  <a:sym typeface="Calibri"/>
                </a:rPr>
                <a:t>#2</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17"/>
          <p:cNvSpPr txBox="1"/>
          <p:nvPr/>
        </p:nvSpPr>
        <p:spPr>
          <a:xfrm>
            <a:off x="304800" y="914400"/>
            <a:ext cx="8534400" cy="378618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Calibri"/>
              <a:buNone/>
            </a:pPr>
            <a:r>
              <a:rPr b="1" i="0" lang="en-US" sz="2400" u="none" cap="none" strike="noStrike">
                <a:solidFill>
                  <a:srgbClr val="000000"/>
                </a:solidFill>
                <a:latin typeface="Calibri"/>
                <a:ea typeface="Calibri"/>
                <a:cs typeface="Calibri"/>
                <a:sym typeface="Calibri"/>
              </a:rPr>
              <a:t>Rubric: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400"/>
              <a:buFont typeface="Calibri"/>
              <a:buNone/>
            </a:pPr>
            <a:r>
              <a:rPr b="0" i="0" lang="en-US" sz="2400" u="none" cap="none" strike="noStrike">
                <a:solidFill>
                  <a:schemeClr val="dk1"/>
                </a:solidFill>
                <a:latin typeface="Calibri"/>
                <a:ea typeface="Calibri"/>
                <a:cs typeface="Calibri"/>
                <a:sym typeface="Calibri"/>
              </a:rPr>
              <a:t>(2 points) The student creates a picture or a bar graph to show the correct number for each category of data.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400"/>
              <a:buFont typeface="Calibri"/>
              <a:buNone/>
            </a:pPr>
            <a:r>
              <a:rPr b="0" i="0" lang="en-US" sz="2400" u="none" cap="none" strike="noStrike">
                <a:solidFill>
                  <a:schemeClr val="dk1"/>
                </a:solidFill>
                <a:latin typeface="Calibri"/>
                <a:ea typeface="Calibri"/>
                <a:cs typeface="Calibri"/>
                <a:sym typeface="Calibri"/>
              </a:rPr>
              <a:t>(1 point) The student creates a picture or bar graph to show the correct number for two out of three categories or three out of four categories and the incorrect symbol(s) is within one scaled interval of the graph. In other words, the student made an error in the level of precision, not in understanding.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400"/>
              <a:buFont typeface="Arial"/>
              <a:buNone/>
            </a:pPr>
            <a:r>
              <a:t/>
            </a:r>
            <a:endParaRPr b="0" i="0" sz="2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400"/>
              <a:buFont typeface="Calibri"/>
              <a:buNone/>
            </a:pPr>
            <a:r>
              <a:rPr b="1" i="0" lang="en-US" sz="2400" u="none" cap="none" strike="noStrike">
                <a:solidFill>
                  <a:schemeClr val="dk1"/>
                </a:solidFill>
                <a:latin typeface="Calibri"/>
                <a:ea typeface="Calibri"/>
                <a:cs typeface="Calibri"/>
                <a:sym typeface="Calibri"/>
              </a:rPr>
              <a:t>Answer:</a:t>
            </a:r>
            <a:endParaRPr b="0" i="0" sz="1400" u="none" cap="none" strike="noStrike">
              <a:solidFill>
                <a:srgbClr val="000000"/>
              </a:solidFill>
              <a:latin typeface="Arial"/>
              <a:ea typeface="Arial"/>
              <a:cs typeface="Arial"/>
              <a:sym typeface="Arial"/>
            </a:endParaRPr>
          </a:p>
        </p:txBody>
      </p:sp>
      <p:pic>
        <p:nvPicPr>
          <p:cNvPr id="132" name="Google Shape;132;p17"/>
          <p:cNvPicPr preferRelativeResize="0"/>
          <p:nvPr/>
        </p:nvPicPr>
        <p:blipFill rotWithShape="1">
          <a:blip r:embed="rId3">
            <a:alphaModFix/>
          </a:blip>
          <a:srcRect b="0" l="0" r="0" t="0"/>
          <a:stretch/>
        </p:blipFill>
        <p:spPr>
          <a:xfrm>
            <a:off x="1752600" y="3886200"/>
            <a:ext cx="3749675" cy="2670175"/>
          </a:xfrm>
          <a:prstGeom prst="rect">
            <a:avLst/>
          </a:prstGeom>
          <a:noFill/>
          <a:ln>
            <a:noFill/>
          </a:ln>
        </p:spPr>
      </p:pic>
      <p:grpSp>
        <p:nvGrpSpPr>
          <p:cNvPr id="133" name="Google Shape;133;p17"/>
          <p:cNvGrpSpPr/>
          <p:nvPr/>
        </p:nvGrpSpPr>
        <p:grpSpPr>
          <a:xfrm>
            <a:off x="6345237" y="-30162"/>
            <a:ext cx="2865437" cy="1116012"/>
            <a:chOff x="6345237" y="-30162"/>
            <a:chExt cx="2865437" cy="1116012"/>
          </a:xfrm>
        </p:grpSpPr>
        <p:pic>
          <p:nvPicPr>
            <p:cNvPr id="134" name="Google Shape;134;p17"/>
            <p:cNvPicPr preferRelativeResize="0"/>
            <p:nvPr/>
          </p:nvPicPr>
          <p:blipFill rotWithShape="1">
            <a:blip r:embed="rId4">
              <a:alphaModFix/>
            </a:blip>
            <a:srcRect b="0" l="0" r="0" t="0"/>
            <a:stretch/>
          </p:blipFill>
          <p:spPr>
            <a:xfrm>
              <a:off x="6345237" y="-30162"/>
              <a:ext cx="2865437" cy="1116012"/>
            </a:xfrm>
            <a:prstGeom prst="rect">
              <a:avLst/>
            </a:prstGeom>
            <a:noFill/>
            <a:ln>
              <a:noFill/>
            </a:ln>
          </p:spPr>
        </p:pic>
        <p:sp>
          <p:nvSpPr>
            <p:cNvPr id="135" name="Google Shape;135;p17"/>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Calibri"/>
                <a:buNone/>
              </a:pPr>
              <a:r>
                <a:rPr b="1" i="0" lang="en-US" sz="3600" u="none" cap="none" strike="noStrike">
                  <a:solidFill>
                    <a:srgbClr val="FFFFFF"/>
                  </a:solidFill>
                  <a:latin typeface="Calibri"/>
                  <a:ea typeface="Calibri"/>
                  <a:cs typeface="Calibri"/>
                  <a:sym typeface="Calibri"/>
                </a:rPr>
                <a:t>#2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18"/>
          <p:cNvSpPr txBox="1"/>
          <p:nvPr/>
        </p:nvSpPr>
        <p:spPr>
          <a:xfrm>
            <a:off x="457200" y="1219200"/>
            <a:ext cx="7924800" cy="48323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Students vote for their favorite colors. Use the bar graph to answer the question.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How many more students voted for purple than red?</a:t>
            </a:r>
            <a:endParaRPr b="0" i="0" sz="1400" u="none" cap="none" strike="noStrike">
              <a:solidFill>
                <a:srgbClr val="000000"/>
              </a:solidFill>
              <a:latin typeface="Arial"/>
              <a:ea typeface="Arial"/>
              <a:cs typeface="Arial"/>
              <a:sym typeface="Arial"/>
            </a:endParaRPr>
          </a:p>
        </p:txBody>
      </p:sp>
      <p:pic>
        <p:nvPicPr>
          <p:cNvPr id="141" name="Google Shape;141;p18"/>
          <p:cNvPicPr preferRelativeResize="0"/>
          <p:nvPr/>
        </p:nvPicPr>
        <p:blipFill rotWithShape="1">
          <a:blip r:embed="rId3">
            <a:alphaModFix/>
          </a:blip>
          <a:srcRect b="0" l="0" r="0" t="0"/>
          <a:stretch/>
        </p:blipFill>
        <p:spPr>
          <a:xfrm>
            <a:off x="2773362" y="2373312"/>
            <a:ext cx="3292475" cy="2909887"/>
          </a:xfrm>
          <a:prstGeom prst="rect">
            <a:avLst/>
          </a:prstGeom>
          <a:noFill/>
          <a:ln>
            <a:noFill/>
          </a:ln>
        </p:spPr>
      </p:pic>
      <p:grpSp>
        <p:nvGrpSpPr>
          <p:cNvPr id="142" name="Google Shape;142;p18"/>
          <p:cNvGrpSpPr/>
          <p:nvPr/>
        </p:nvGrpSpPr>
        <p:grpSpPr>
          <a:xfrm>
            <a:off x="7259637" y="-30162"/>
            <a:ext cx="1939925" cy="1176337"/>
            <a:chOff x="7259637" y="-30162"/>
            <a:chExt cx="1939925" cy="1176337"/>
          </a:xfrm>
        </p:grpSpPr>
        <p:pic>
          <p:nvPicPr>
            <p:cNvPr id="143" name="Google Shape;143;p18"/>
            <p:cNvPicPr preferRelativeResize="0"/>
            <p:nvPr/>
          </p:nvPicPr>
          <p:blipFill rotWithShape="1">
            <a:blip r:embed="rId4">
              <a:alphaModFix/>
            </a:blip>
            <a:srcRect b="0" l="0" r="0" t="0"/>
            <a:stretch/>
          </p:blipFill>
          <p:spPr>
            <a:xfrm>
              <a:off x="7259637" y="-30162"/>
              <a:ext cx="1939925" cy="1176337"/>
            </a:xfrm>
            <a:prstGeom prst="rect">
              <a:avLst/>
            </a:prstGeom>
            <a:noFill/>
            <a:ln>
              <a:noFill/>
            </a:ln>
          </p:spPr>
        </p:pic>
        <p:sp>
          <p:nvSpPr>
            <p:cNvPr id="144" name="Google Shape;144;p18"/>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Calibri"/>
                <a:buNone/>
              </a:pPr>
              <a:r>
                <a:rPr b="1" i="0" lang="en-US" sz="4000" u="none" cap="none" strike="noStrike">
                  <a:solidFill>
                    <a:srgbClr val="FFFFFF"/>
                  </a:solidFill>
                  <a:latin typeface="Calibri"/>
                  <a:ea typeface="Calibri"/>
                  <a:cs typeface="Calibri"/>
                  <a:sym typeface="Calibri"/>
                </a:rPr>
                <a:t>#3</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19"/>
          <p:cNvSpPr txBox="1"/>
          <p:nvPr/>
        </p:nvSpPr>
        <p:spPr>
          <a:xfrm>
            <a:off x="457200" y="1447800"/>
            <a:ext cx="7962900" cy="1816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(1 point) Student enters correct answer for the graph.</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Answer: </a:t>
            </a:r>
            <a:r>
              <a:rPr b="0" i="0" lang="en-US" sz="2800" u="none" cap="none" strike="noStrike">
                <a:solidFill>
                  <a:schemeClr val="dk1"/>
                </a:solidFill>
                <a:latin typeface="Calibri"/>
                <a:ea typeface="Calibri"/>
                <a:cs typeface="Calibri"/>
                <a:sym typeface="Calibri"/>
              </a:rPr>
              <a:t>7</a:t>
            </a:r>
            <a:endParaRPr b="0" i="0" sz="1400" u="none" cap="none" strike="noStrike">
              <a:solidFill>
                <a:srgbClr val="000000"/>
              </a:solidFill>
              <a:latin typeface="Arial"/>
              <a:ea typeface="Arial"/>
              <a:cs typeface="Arial"/>
              <a:sym typeface="Arial"/>
            </a:endParaRPr>
          </a:p>
        </p:txBody>
      </p:sp>
      <p:grpSp>
        <p:nvGrpSpPr>
          <p:cNvPr id="150" name="Google Shape;150;p19"/>
          <p:cNvGrpSpPr/>
          <p:nvPr/>
        </p:nvGrpSpPr>
        <p:grpSpPr>
          <a:xfrm>
            <a:off x="6345237" y="-30162"/>
            <a:ext cx="2865437" cy="1116012"/>
            <a:chOff x="6345237" y="-30162"/>
            <a:chExt cx="2865437" cy="1116012"/>
          </a:xfrm>
        </p:grpSpPr>
        <p:pic>
          <p:nvPicPr>
            <p:cNvPr id="151" name="Google Shape;151;p19"/>
            <p:cNvPicPr preferRelativeResize="0"/>
            <p:nvPr/>
          </p:nvPicPr>
          <p:blipFill rotWithShape="1">
            <a:blip r:embed="rId3">
              <a:alphaModFix/>
            </a:blip>
            <a:srcRect b="0" l="0" r="0" t="0"/>
            <a:stretch/>
          </p:blipFill>
          <p:spPr>
            <a:xfrm>
              <a:off x="6345237" y="-30162"/>
              <a:ext cx="2865437" cy="1116012"/>
            </a:xfrm>
            <a:prstGeom prst="rect">
              <a:avLst/>
            </a:prstGeom>
            <a:noFill/>
            <a:ln>
              <a:noFill/>
            </a:ln>
          </p:spPr>
        </p:pic>
        <p:sp>
          <p:nvSpPr>
            <p:cNvPr id="152" name="Google Shape;152;p19"/>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Calibri"/>
                <a:buNone/>
              </a:pPr>
              <a:r>
                <a:rPr b="1" i="0" lang="en-US" sz="3600" u="none" cap="none" strike="noStrike">
                  <a:solidFill>
                    <a:srgbClr val="FFFFFF"/>
                  </a:solidFill>
                  <a:latin typeface="Calibri"/>
                  <a:ea typeface="Calibri"/>
                  <a:cs typeface="Calibri"/>
                  <a:sym typeface="Calibri"/>
                </a:rPr>
                <a:t>#3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20"/>
          <p:cNvSpPr txBox="1"/>
          <p:nvPr/>
        </p:nvSpPr>
        <p:spPr>
          <a:xfrm>
            <a:off x="228600" y="914400"/>
            <a:ext cx="5257800" cy="600233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Calibri"/>
              <a:buNone/>
            </a:pPr>
            <a:r>
              <a:rPr b="1" i="0" lang="en-US" sz="2400" u="none" cap="none" strike="noStrike">
                <a:solidFill>
                  <a:schemeClr val="dk1"/>
                </a:solidFill>
                <a:latin typeface="Calibri"/>
                <a:ea typeface="Calibri"/>
                <a:cs typeface="Calibri"/>
                <a:sym typeface="Calibri"/>
              </a:rPr>
              <a:t>Example 1: </a:t>
            </a:r>
            <a:r>
              <a:rPr b="0" i="0" lang="en-US" sz="2400" u="none" cap="none" strike="noStrike">
                <a:solidFill>
                  <a:schemeClr val="dk1"/>
                </a:solidFill>
                <a:latin typeface="Calibri"/>
                <a:ea typeface="Calibri"/>
                <a:cs typeface="Calibri"/>
                <a:sym typeface="Calibri"/>
              </a:rPr>
              <a:t>Students vote for their favorite colors. Use the bar graph to answer the question. How many fewer students voted for red than purple?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400"/>
              <a:buFont typeface="Calibri"/>
              <a:buNone/>
            </a:pPr>
            <a:r>
              <a:rPr b="1" i="0" lang="en-US" sz="2400" u="none" cap="none" strike="noStrike">
                <a:solidFill>
                  <a:schemeClr val="dk1"/>
                </a:solidFill>
                <a:latin typeface="Calibri"/>
                <a:ea typeface="Calibri"/>
                <a:cs typeface="Calibri"/>
                <a:sym typeface="Calibri"/>
              </a:rPr>
              <a:t>Example 2: </a:t>
            </a:r>
            <a:r>
              <a:rPr b="0" i="0" lang="en-US" sz="2400" u="none" cap="none" strike="noStrike">
                <a:solidFill>
                  <a:schemeClr val="dk1"/>
                </a:solidFill>
                <a:latin typeface="Calibri"/>
                <a:ea typeface="Calibri"/>
                <a:cs typeface="Calibri"/>
                <a:sym typeface="Calibri"/>
              </a:rPr>
              <a:t>Students vote for their favorite colors. Use the bar graph to answer the question. How many more students voted for purple and blue than green?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400"/>
              <a:buFont typeface="Calibri"/>
              <a:buNone/>
            </a:pPr>
            <a:r>
              <a:rPr b="1" i="0" lang="en-US" sz="2400" u="none" cap="none" strike="noStrike">
                <a:solidFill>
                  <a:schemeClr val="dk1"/>
                </a:solidFill>
                <a:latin typeface="Calibri"/>
                <a:ea typeface="Calibri"/>
                <a:cs typeface="Calibri"/>
                <a:sym typeface="Calibri"/>
              </a:rPr>
              <a:t>Example 3: </a:t>
            </a:r>
            <a:r>
              <a:rPr b="0" i="0" lang="en-US" sz="2400" u="none" cap="none" strike="noStrike">
                <a:solidFill>
                  <a:schemeClr val="dk1"/>
                </a:solidFill>
                <a:latin typeface="Calibri"/>
                <a:ea typeface="Calibri"/>
                <a:cs typeface="Calibri"/>
                <a:sym typeface="Calibri"/>
              </a:rPr>
              <a:t>Students vote for their favorite colors. Use the bar graph to answer the question. How many fewer students voted for red than purple and blue? 	</a:t>
            </a:r>
            <a:endParaRPr b="0" i="0" sz="1400" u="none" cap="none" strike="noStrike">
              <a:solidFill>
                <a:srgbClr val="000000"/>
              </a:solidFill>
              <a:latin typeface="Arial"/>
              <a:ea typeface="Arial"/>
              <a:cs typeface="Arial"/>
              <a:sym typeface="Arial"/>
            </a:endParaRPr>
          </a:p>
        </p:txBody>
      </p:sp>
      <p:pic>
        <p:nvPicPr>
          <p:cNvPr id="158" name="Google Shape;158;p20"/>
          <p:cNvPicPr preferRelativeResize="0"/>
          <p:nvPr/>
        </p:nvPicPr>
        <p:blipFill rotWithShape="1">
          <a:blip r:embed="rId3">
            <a:alphaModFix/>
          </a:blip>
          <a:srcRect b="0" l="0" r="0" t="0"/>
          <a:stretch/>
        </p:blipFill>
        <p:spPr>
          <a:xfrm>
            <a:off x="5334000" y="1143000"/>
            <a:ext cx="3581400" cy="3165475"/>
          </a:xfrm>
          <a:prstGeom prst="rect">
            <a:avLst/>
          </a:prstGeom>
          <a:noFill/>
          <a:ln>
            <a:noFill/>
          </a:ln>
        </p:spPr>
      </p:pic>
      <p:grpSp>
        <p:nvGrpSpPr>
          <p:cNvPr id="159" name="Google Shape;159;p20"/>
          <p:cNvGrpSpPr/>
          <p:nvPr/>
        </p:nvGrpSpPr>
        <p:grpSpPr>
          <a:xfrm>
            <a:off x="7259637" y="-30162"/>
            <a:ext cx="1939925" cy="1176337"/>
            <a:chOff x="7259637" y="-30162"/>
            <a:chExt cx="1939925" cy="1176337"/>
          </a:xfrm>
        </p:grpSpPr>
        <p:pic>
          <p:nvPicPr>
            <p:cNvPr id="160" name="Google Shape;160;p20"/>
            <p:cNvPicPr preferRelativeResize="0"/>
            <p:nvPr/>
          </p:nvPicPr>
          <p:blipFill rotWithShape="1">
            <a:blip r:embed="rId4">
              <a:alphaModFix/>
            </a:blip>
            <a:srcRect b="0" l="0" r="0" t="0"/>
            <a:stretch/>
          </p:blipFill>
          <p:spPr>
            <a:xfrm>
              <a:off x="7259637" y="-30162"/>
              <a:ext cx="1939925" cy="1176337"/>
            </a:xfrm>
            <a:prstGeom prst="rect">
              <a:avLst/>
            </a:prstGeom>
            <a:noFill/>
            <a:ln>
              <a:noFill/>
            </a:ln>
          </p:spPr>
        </p:pic>
        <p:sp>
          <p:nvSpPr>
            <p:cNvPr id="161" name="Google Shape;161;p20"/>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Calibri"/>
                <a:buNone/>
              </a:pPr>
              <a:r>
                <a:rPr b="1" i="0" lang="en-US" sz="4000" u="none" cap="none" strike="noStrike">
                  <a:solidFill>
                    <a:srgbClr val="FFFFFF"/>
                  </a:solidFill>
                  <a:latin typeface="Calibri"/>
                  <a:ea typeface="Calibri"/>
                  <a:cs typeface="Calibri"/>
                  <a:sym typeface="Calibri"/>
                </a:rPr>
                <a:t>#4</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p21"/>
          <p:cNvSpPr txBox="1"/>
          <p:nvPr/>
        </p:nvSpPr>
        <p:spPr>
          <a:xfrm>
            <a:off x="647700" y="1439862"/>
            <a:ext cx="7848600" cy="354012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(1 point each) Student enters correct answer for the graph.</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Answers: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Example 1: 7</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Example 2: 19</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Example 3: 22 </a:t>
            </a:r>
            <a:endParaRPr b="0" i="0" sz="1400" u="none" cap="none" strike="noStrike">
              <a:solidFill>
                <a:srgbClr val="000000"/>
              </a:solidFill>
              <a:latin typeface="Arial"/>
              <a:ea typeface="Arial"/>
              <a:cs typeface="Arial"/>
              <a:sym typeface="Arial"/>
            </a:endParaRPr>
          </a:p>
        </p:txBody>
      </p:sp>
      <p:grpSp>
        <p:nvGrpSpPr>
          <p:cNvPr id="167" name="Google Shape;167;p21"/>
          <p:cNvGrpSpPr/>
          <p:nvPr/>
        </p:nvGrpSpPr>
        <p:grpSpPr>
          <a:xfrm>
            <a:off x="6345237" y="-30162"/>
            <a:ext cx="2865437" cy="1116012"/>
            <a:chOff x="6345237" y="-30162"/>
            <a:chExt cx="2865437" cy="1116012"/>
          </a:xfrm>
        </p:grpSpPr>
        <p:pic>
          <p:nvPicPr>
            <p:cNvPr id="168" name="Google Shape;168;p21"/>
            <p:cNvPicPr preferRelativeResize="0"/>
            <p:nvPr/>
          </p:nvPicPr>
          <p:blipFill rotWithShape="1">
            <a:blip r:embed="rId3">
              <a:alphaModFix/>
            </a:blip>
            <a:srcRect b="0" l="0" r="0" t="0"/>
            <a:stretch/>
          </p:blipFill>
          <p:spPr>
            <a:xfrm>
              <a:off x="6345237" y="-30162"/>
              <a:ext cx="2865437" cy="1116012"/>
            </a:xfrm>
            <a:prstGeom prst="rect">
              <a:avLst/>
            </a:prstGeom>
            <a:noFill/>
            <a:ln>
              <a:noFill/>
            </a:ln>
          </p:spPr>
        </p:pic>
        <p:sp>
          <p:nvSpPr>
            <p:cNvPr id="169" name="Google Shape;169;p21"/>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Calibri"/>
                <a:buNone/>
              </a:pPr>
              <a:r>
                <a:rPr b="1" i="0" lang="en-US" sz="3600" u="none" cap="none" strike="noStrike">
                  <a:solidFill>
                    <a:srgbClr val="FFFFFF"/>
                  </a:solidFill>
                  <a:latin typeface="Calibri"/>
                  <a:ea typeface="Calibri"/>
                  <a:cs typeface="Calibri"/>
                  <a:sym typeface="Calibri"/>
                </a:rPr>
                <a:t>#4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22"/>
          <p:cNvSpPr txBox="1"/>
          <p:nvPr/>
        </p:nvSpPr>
        <p:spPr>
          <a:xfrm>
            <a:off x="457200" y="1219200"/>
            <a:ext cx="3886200" cy="193833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Calibri"/>
              <a:buNone/>
            </a:pPr>
            <a:r>
              <a:rPr b="0" i="0" lang="en-US" sz="2400" u="none" cap="none" strike="noStrike">
                <a:solidFill>
                  <a:schemeClr val="dk1"/>
                </a:solidFill>
                <a:latin typeface="Calibri"/>
                <a:ea typeface="Calibri"/>
                <a:cs typeface="Calibri"/>
                <a:sym typeface="Calibri"/>
              </a:rPr>
              <a:t>A boy measures the length of some items in his desk. This chart shows the length, in inches, of each item.</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pic>
        <p:nvPicPr>
          <p:cNvPr id="175" name="Google Shape;175;p22"/>
          <p:cNvPicPr preferRelativeResize="0"/>
          <p:nvPr/>
        </p:nvPicPr>
        <p:blipFill rotWithShape="1">
          <a:blip r:embed="rId3">
            <a:alphaModFix/>
          </a:blip>
          <a:srcRect b="0" l="0" r="0" t="0"/>
          <a:stretch/>
        </p:blipFill>
        <p:spPr>
          <a:xfrm>
            <a:off x="2103437" y="4560887"/>
            <a:ext cx="4937125" cy="1077912"/>
          </a:xfrm>
          <a:prstGeom prst="rect">
            <a:avLst/>
          </a:prstGeom>
          <a:noFill/>
          <a:ln>
            <a:noFill/>
          </a:ln>
        </p:spPr>
      </p:pic>
      <p:pic>
        <p:nvPicPr>
          <p:cNvPr id="176" name="Google Shape;176;p22"/>
          <p:cNvPicPr preferRelativeResize="0"/>
          <p:nvPr/>
        </p:nvPicPr>
        <p:blipFill rotWithShape="1">
          <a:blip r:embed="rId4">
            <a:alphaModFix/>
          </a:blip>
          <a:srcRect b="0" l="0" r="0" t="0"/>
          <a:stretch/>
        </p:blipFill>
        <p:spPr>
          <a:xfrm>
            <a:off x="4791075" y="1262062"/>
            <a:ext cx="3987800" cy="2371725"/>
          </a:xfrm>
          <a:prstGeom prst="rect">
            <a:avLst/>
          </a:prstGeom>
          <a:noFill/>
          <a:ln>
            <a:noFill/>
          </a:ln>
        </p:spPr>
      </p:pic>
      <p:sp>
        <p:nvSpPr>
          <p:cNvPr id="177" name="Google Shape;177;p22"/>
          <p:cNvSpPr txBox="1"/>
          <p:nvPr/>
        </p:nvSpPr>
        <p:spPr>
          <a:xfrm>
            <a:off x="457200" y="5638800"/>
            <a:ext cx="8229600" cy="83026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Calibri"/>
              <a:buNone/>
            </a:pPr>
            <a:r>
              <a:rPr b="0" i="0" lang="en-US" sz="2400" u="none" cap="none" strike="noStrike">
                <a:solidFill>
                  <a:schemeClr val="dk1"/>
                </a:solidFill>
                <a:latin typeface="Calibri"/>
                <a:ea typeface="Calibri"/>
                <a:cs typeface="Calibri"/>
                <a:sym typeface="Calibri"/>
              </a:rPr>
              <a:t>Click above a tick mark to complete the line plot that displays the data.</a:t>
            </a:r>
            <a:endParaRPr b="0" i="0" sz="1400" u="none" cap="none" strike="noStrike">
              <a:solidFill>
                <a:srgbClr val="000000"/>
              </a:solidFill>
              <a:latin typeface="Arial"/>
              <a:ea typeface="Arial"/>
              <a:cs typeface="Arial"/>
              <a:sym typeface="Arial"/>
            </a:endParaRPr>
          </a:p>
        </p:txBody>
      </p:sp>
      <p:grpSp>
        <p:nvGrpSpPr>
          <p:cNvPr id="178" name="Google Shape;178;p22"/>
          <p:cNvGrpSpPr/>
          <p:nvPr/>
        </p:nvGrpSpPr>
        <p:grpSpPr>
          <a:xfrm>
            <a:off x="7259637" y="-30162"/>
            <a:ext cx="1939925" cy="1176337"/>
            <a:chOff x="7259637" y="-30162"/>
            <a:chExt cx="1939925" cy="1176337"/>
          </a:xfrm>
        </p:grpSpPr>
        <p:pic>
          <p:nvPicPr>
            <p:cNvPr id="179" name="Google Shape;179;p22"/>
            <p:cNvPicPr preferRelativeResize="0"/>
            <p:nvPr/>
          </p:nvPicPr>
          <p:blipFill rotWithShape="1">
            <a:blip r:embed="rId5">
              <a:alphaModFix/>
            </a:blip>
            <a:srcRect b="0" l="0" r="0" t="0"/>
            <a:stretch/>
          </p:blipFill>
          <p:spPr>
            <a:xfrm>
              <a:off x="7259637" y="-30162"/>
              <a:ext cx="1939925" cy="1176337"/>
            </a:xfrm>
            <a:prstGeom prst="rect">
              <a:avLst/>
            </a:prstGeom>
            <a:noFill/>
            <a:ln>
              <a:noFill/>
            </a:ln>
          </p:spPr>
        </p:pic>
        <p:sp>
          <p:nvSpPr>
            <p:cNvPr id="180" name="Google Shape;180;p22"/>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Calibri"/>
                <a:buNone/>
              </a:pPr>
              <a:r>
                <a:rPr b="1" i="0" lang="en-US" sz="4000" u="none" cap="none" strike="noStrike">
                  <a:solidFill>
                    <a:srgbClr val="FFFFFF"/>
                  </a:solidFill>
                  <a:latin typeface="Calibri"/>
                  <a:ea typeface="Calibri"/>
                  <a:cs typeface="Calibri"/>
                  <a:sym typeface="Calibri"/>
                </a:rPr>
                <a:t>#5</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23"/>
          <p:cNvSpPr txBox="1"/>
          <p:nvPr/>
        </p:nvSpPr>
        <p:spPr>
          <a:xfrm>
            <a:off x="647700" y="1439862"/>
            <a:ext cx="7848600" cy="1384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(1 point) The student correctly marks all 5 points to create the line plot.</a:t>
            </a:r>
            <a:endParaRPr b="0" i="0" sz="1400" u="none" cap="none" strike="noStrike">
              <a:solidFill>
                <a:srgbClr val="000000"/>
              </a:solidFill>
              <a:latin typeface="Arial"/>
              <a:ea typeface="Arial"/>
              <a:cs typeface="Arial"/>
              <a:sym typeface="Arial"/>
            </a:endParaRPr>
          </a:p>
        </p:txBody>
      </p:sp>
      <p:grpSp>
        <p:nvGrpSpPr>
          <p:cNvPr id="186" name="Google Shape;186;p23"/>
          <p:cNvGrpSpPr/>
          <p:nvPr/>
        </p:nvGrpSpPr>
        <p:grpSpPr>
          <a:xfrm>
            <a:off x="6345237" y="-30162"/>
            <a:ext cx="2865437" cy="1116012"/>
            <a:chOff x="6345237" y="-30162"/>
            <a:chExt cx="2865437" cy="1116012"/>
          </a:xfrm>
        </p:grpSpPr>
        <p:pic>
          <p:nvPicPr>
            <p:cNvPr id="187" name="Google Shape;187;p23"/>
            <p:cNvPicPr preferRelativeResize="0"/>
            <p:nvPr/>
          </p:nvPicPr>
          <p:blipFill rotWithShape="1">
            <a:blip r:embed="rId3">
              <a:alphaModFix/>
            </a:blip>
            <a:srcRect b="0" l="0" r="0" t="0"/>
            <a:stretch/>
          </p:blipFill>
          <p:spPr>
            <a:xfrm>
              <a:off x="6345237" y="-30162"/>
              <a:ext cx="2865437" cy="1116012"/>
            </a:xfrm>
            <a:prstGeom prst="rect">
              <a:avLst/>
            </a:prstGeom>
            <a:noFill/>
            <a:ln>
              <a:noFill/>
            </a:ln>
          </p:spPr>
        </p:pic>
        <p:sp>
          <p:nvSpPr>
            <p:cNvPr id="188" name="Google Shape;188;p23"/>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Calibri"/>
                <a:buNone/>
              </a:pPr>
              <a:r>
                <a:rPr b="1" i="0" lang="en-US" sz="3600" u="none" cap="none" strike="noStrike">
                  <a:solidFill>
                    <a:srgbClr val="FFFFFF"/>
                  </a:solidFill>
                  <a:latin typeface="Calibri"/>
                  <a:ea typeface="Calibri"/>
                  <a:cs typeface="Calibri"/>
                  <a:sym typeface="Calibri"/>
                </a:rPr>
                <a:t>#5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