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Lst>
  <p:sldSz cy="6858000" cx="9144000"/>
  <p:notesSz cx="7010400" cy="9296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F49AC7A-57BC-4F9A-9539-51286C5329AA}">
  <a:tblStyle styleId="{FF49AC7A-57BC-4F9A-9539-51286C5329AA}"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46" Type="http://schemas.openxmlformats.org/officeDocument/2006/relationships/slide" Target="slides/slide40.xml"/><Relationship Id="rId23" Type="http://schemas.openxmlformats.org/officeDocument/2006/relationships/slide" Target="slides/slide17.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47" Type="http://schemas.openxmlformats.org/officeDocument/2006/relationships/slide" Target="slides/slide41.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8475" cy="465137"/>
          </a:xfrm>
          <a:prstGeom prst="rect">
            <a:avLst/>
          </a:prstGeom>
          <a:noFill/>
          <a:ln>
            <a:noFill/>
          </a:ln>
        </p:spPr>
        <p:txBody>
          <a:bodyPr anchorCtr="0" anchor="t" bIns="46575" lIns="93175" spcFirstLastPara="1" rIns="93175" wrap="square" tIns="46575">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970337" y="0"/>
            <a:ext cx="3038475" cy="465137"/>
          </a:xfrm>
          <a:prstGeom prst="rect">
            <a:avLst/>
          </a:prstGeom>
          <a:noFill/>
          <a:ln>
            <a:noFill/>
          </a:ln>
        </p:spPr>
        <p:txBody>
          <a:bodyPr anchorCtr="0" anchor="t" bIns="46575" lIns="93175" spcFirstLastPara="1" rIns="93175" wrap="square" tIns="46575">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829675"/>
            <a:ext cx="3038475" cy="465137"/>
          </a:xfrm>
          <a:prstGeom prst="rect">
            <a:avLst/>
          </a:prstGeom>
          <a:noFill/>
          <a:ln>
            <a:noFill/>
          </a:ln>
        </p:spPr>
        <p:txBody>
          <a:bodyPr anchorCtr="0" anchor="b" bIns="46575" lIns="93175" spcFirstLastPara="1" rIns="93175" wrap="square" tIns="46575">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87" name="Google Shape;87;p1: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97" name="Google Shape;97;p2: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09" name="Google Shape;109;p3: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10" name="Google Shape;110;p3: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4: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18" name="Google Shape;118;p4: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19" name="Google Shape;119;p4: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5: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31" name="Google Shape;131;p5: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32" name="Google Shape;132;p5: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6: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40" name="Google Shape;140;p6: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7: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52" name="Google Shape;152;p7: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8: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60" name="Google Shape;160;p8: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61" name="Google Shape;161;p8: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9: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73" name="Google Shape;173;p9: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74" name="Google Shape;174;p9: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0: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82" name="Google Shape;182;p10: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1: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91" name="Google Shape;191;p11: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2: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01" name="Google Shape;201;p12: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3: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11" name="Google Shape;211;p13: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4: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21" name="Google Shape;221;p14: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5: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30" name="Google Shape;230;p15: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6: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42" name="Google Shape;242;p16: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7: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52" name="Google Shape;252;p17: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8: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64" name="Google Shape;264;p18: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9: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74" name="Google Shape;274;p19: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0: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84" name="Google Shape;284;p20: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1: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94" name="Google Shape;294;p21: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22: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03" name="Google Shape;303;p22: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3: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12" name="Google Shape;312;p23: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4: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21" name="Google Shape;321;p24: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25: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31" name="Google Shape;331;p25: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26: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39" name="Google Shape;339;p26: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27: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49" name="Google Shape;349;p27: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28: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57" name="Google Shape;357;p28: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29: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68" name="Google Shape;368;p29: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30: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76" name="Google Shape;376;p30: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31: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86" name="Google Shape;386;p31: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32: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94" name="Google Shape;394;p32: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33: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404" name="Google Shape;404;p33: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34: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412" name="Google Shape;412;p34: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35: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420" name="Google Shape;420;p35: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36: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428" name="Google Shape;428;p36: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37: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437" name="Google Shape;437;p37: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38: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445" name="Google Shape;445;p38: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446" name="Google Shape;446;p38: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39: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454" name="Google Shape;454;p39: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455" name="Google Shape;455;p39: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40: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463" name="Google Shape;463;p40: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464" name="Google Shape;464;p40: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41: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473" name="Google Shape;473;p41: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474" name="Google Shape;474;p41: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2" name="Shape 32"/>
        <p:cNvGrpSpPr/>
        <p:nvPr/>
      </p:nvGrpSpPr>
      <p:grpSpPr>
        <a:xfrm>
          <a:off x="0" y="0"/>
          <a:ext cx="0" cy="0"/>
          <a:chOff x="0" y="0"/>
          <a:chExt cx="0" cy="0"/>
        </a:xfrm>
      </p:grpSpPr>
      <p:sp>
        <p:nvSpPr>
          <p:cNvPr id="33" name="Google Shape;33;p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4" name="Google Shape;34;p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5" name="Google Shape;35;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8" name="Shape 38"/>
        <p:cNvGrpSpPr/>
        <p:nvPr/>
      </p:nvGrpSpPr>
      <p:grpSpPr>
        <a:xfrm>
          <a:off x="0" y="0"/>
          <a:ext cx="0" cy="0"/>
          <a:chOff x="0" y="0"/>
          <a:chExt cx="0" cy="0"/>
        </a:xfrm>
      </p:grpSpPr>
      <p:sp>
        <p:nvSpPr>
          <p:cNvPr id="39" name="Google Shape;39;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0" name="Google Shape;40;p6"/>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1" name="Google Shape;41;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4" name="Shape 44"/>
        <p:cNvGrpSpPr/>
        <p:nvPr/>
      </p:nvGrpSpPr>
      <p:grpSpPr>
        <a:xfrm>
          <a:off x="0" y="0"/>
          <a:ext cx="0" cy="0"/>
          <a:chOff x="0" y="0"/>
          <a:chExt cx="0" cy="0"/>
        </a:xfrm>
      </p:grpSpPr>
      <p:sp>
        <p:nvSpPr>
          <p:cNvPr id="45" name="Google Shape;45;p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6" name="Google Shape;46;p7"/>
          <p:cNvSpPr/>
          <p:nvPr>
            <p:ph idx="2" type="pic"/>
          </p:nvPr>
        </p:nvSpPr>
        <p:spPr>
          <a:xfrm>
            <a:off x="1792288" y="612775"/>
            <a:ext cx="5486400" cy="4114800"/>
          </a:xfrm>
          <a:prstGeom prst="rect">
            <a:avLst/>
          </a:prstGeom>
          <a:noFill/>
          <a:ln>
            <a:noFill/>
          </a:ln>
        </p:spPr>
      </p:sp>
      <p:sp>
        <p:nvSpPr>
          <p:cNvPr id="47" name="Google Shape;47;p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48" name="Google Shape;48;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1" name="Shape 51"/>
        <p:cNvGrpSpPr/>
        <p:nvPr/>
      </p:nvGrpSpPr>
      <p:grpSpPr>
        <a:xfrm>
          <a:off x="0" y="0"/>
          <a:ext cx="0" cy="0"/>
          <a:chOff x="0" y="0"/>
          <a:chExt cx="0" cy="0"/>
        </a:xfrm>
      </p:grpSpPr>
      <p:sp>
        <p:nvSpPr>
          <p:cNvPr id="52" name="Google Shape;52;p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3" name="Google Shape;53;p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4" name="Google Shape;54;p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0" name="Google Shape;60;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 name="Shape 63"/>
        <p:cNvGrpSpPr/>
        <p:nvPr/>
      </p:nvGrpSpPr>
      <p:grpSpPr>
        <a:xfrm>
          <a:off x="0" y="0"/>
          <a:ext cx="0" cy="0"/>
          <a:chOff x="0" y="0"/>
          <a:chExt cx="0" cy="0"/>
        </a:xfrm>
      </p:grpSpPr>
      <p:sp>
        <p:nvSpPr>
          <p:cNvPr id="64" name="Google Shape;64;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5" name="Google Shape;65;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6" name="Google Shape;66;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7" name="Google Shape;67;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8" name="Google Shape;68;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4" name="Google Shape;74;p1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5" name="Google Shape;75;p1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 name="Shape 79"/>
        <p:cNvGrpSpPr/>
        <p:nvPr/>
      </p:nvGrpSpPr>
      <p:grpSpPr>
        <a:xfrm>
          <a:off x="0" y="0"/>
          <a:ext cx="0" cy="0"/>
          <a:chOff x="0" y="0"/>
          <a:chExt cx="0" cy="0"/>
        </a:xfrm>
      </p:grpSpPr>
      <p:sp>
        <p:nvSpPr>
          <p:cNvPr id="80" name="Google Shape;80;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1" name="Google Shape;81;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
        <p:nvSpPr>
          <p:cNvPr id="15" name="Google Shape;15;p1"/>
          <p:cNvSpPr/>
          <p:nvPr/>
        </p:nvSpPr>
        <p:spPr>
          <a:xfrm>
            <a:off x="0" y="0"/>
            <a:ext cx="2517775" cy="8286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Grade 3 - Claim 1</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Target F</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36.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png"/><Relationship Id="rId8"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9.png"/><Relationship Id="rId4" Type="http://schemas.openxmlformats.org/officeDocument/2006/relationships/image" Target="../media/image5.png"/><Relationship Id="rId5" Type="http://schemas.openxmlformats.org/officeDocument/2006/relationships/image" Target="../media/image26.png"/><Relationship Id="rId6" Type="http://schemas.openxmlformats.org/officeDocument/2006/relationships/image" Target="../media/image13.png"/><Relationship Id="rId7" Type="http://schemas.openxmlformats.org/officeDocument/2006/relationships/image" Target="../media/image1.png"/><Relationship Id="rId8"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8.png"/><Relationship Id="rId5" Type="http://schemas.openxmlformats.org/officeDocument/2006/relationships/image" Target="../media/image18.png"/><Relationship Id="rId6" Type="http://schemas.openxmlformats.org/officeDocument/2006/relationships/image" Target="../media/image9.png"/><Relationship Id="rId7" Type="http://schemas.openxmlformats.org/officeDocument/2006/relationships/image" Target="../media/image1.png"/><Relationship Id="rId8"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35.png"/><Relationship Id="rId5" Type="http://schemas.openxmlformats.org/officeDocument/2006/relationships/image" Target="../media/image8.png"/><Relationship Id="rId6" Type="http://schemas.openxmlformats.org/officeDocument/2006/relationships/image" Target="../media/image10.png"/><Relationship Id="rId7" Type="http://schemas.openxmlformats.org/officeDocument/2006/relationships/image" Target="../media/image1.png"/><Relationship Id="rId8"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4.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0.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1.png"/><Relationship Id="rId4" Type="http://schemas.openxmlformats.org/officeDocument/2006/relationships/image" Target="../media/image23.png"/><Relationship Id="rId5"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0.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9.png"/><Relationship Id="rId4" Type="http://schemas.openxmlformats.org/officeDocument/2006/relationships/image" Target="../media/image24.png"/><Relationship Id="rId5"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2.png"/><Relationship Id="rId4" Type="http://schemas.openxmlformats.org/officeDocument/2006/relationships/image" Target="../media/image27.png"/><Relationship Id="rId5" Type="http://schemas.openxmlformats.org/officeDocument/2006/relationships/image" Target="../media/image37.png"/><Relationship Id="rId6"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8.png"/><Relationship Id="rId4" Type="http://schemas.openxmlformats.org/officeDocument/2006/relationships/image" Target="../media/image1.png"/><Relationship Id="rId5" Type="http://schemas.openxmlformats.org/officeDocument/2006/relationships/image" Target="../media/image3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58.png"/><Relationship Id="rId4" Type="http://schemas.openxmlformats.org/officeDocument/2006/relationships/image" Target="../media/image25.png"/><Relationship Id="rId5" Type="http://schemas.openxmlformats.org/officeDocument/2006/relationships/image" Target="../media/image30.png"/><Relationship Id="rId6" Type="http://schemas.openxmlformats.org/officeDocument/2006/relationships/image" Target="../media/image6.png"/><Relationship Id="rId7" Type="http://schemas.openxmlformats.org/officeDocument/2006/relationships/image" Target="../media/image4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7.png"/><Relationship Id="rId4" Type="http://schemas.openxmlformats.org/officeDocument/2006/relationships/image" Target="../media/image39.png"/><Relationship Id="rId5"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50.png"/><Relationship Id="rId4" Type="http://schemas.openxmlformats.org/officeDocument/2006/relationships/image" Target="../media/image43.png"/><Relationship Id="rId5"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0.png"/><Relationship Id="rId4" Type="http://schemas.openxmlformats.org/officeDocument/2006/relationships/image" Target="../media/image32.png"/><Relationship Id="rId5"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7.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1.png"/><Relationship Id="rId4" Type="http://schemas.openxmlformats.org/officeDocument/2006/relationships/image" Target="../media/image49.png"/><Relationship Id="rId5"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43.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59.png"/><Relationship Id="rId4" Type="http://schemas.openxmlformats.org/officeDocument/2006/relationships/image" Target="../media/image1.png"/><Relationship Id="rId5" Type="http://schemas.openxmlformats.org/officeDocument/2006/relationships/image" Target="../media/image6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54.png"/><Relationship Id="rId4" Type="http://schemas.openxmlformats.org/officeDocument/2006/relationships/image" Target="../media/image1.png"/><Relationship Id="rId5" Type="http://schemas.openxmlformats.org/officeDocument/2006/relationships/image" Target="../media/image6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4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7.png"/><Relationship Id="rId4" Type="http://schemas.openxmlformats.org/officeDocument/2006/relationships/image" Target="../media/image56.png"/><Relationship Id="rId5"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png"/><Relationship Id="rId4" Type="http://schemas.openxmlformats.org/officeDocument/2006/relationships/image" Target="../media/image53.png"/><Relationship Id="rId5" Type="http://schemas.openxmlformats.org/officeDocument/2006/relationships/image" Target="../media/image6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4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png"/><Relationship Id="rId4" Type="http://schemas.openxmlformats.org/officeDocument/2006/relationships/image" Target="../media/image63.png"/><Relationship Id="rId5" Type="http://schemas.openxmlformats.org/officeDocument/2006/relationships/image" Target="../media/image5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4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67.png"/><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4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png"/><Relationship Id="rId4" Type="http://schemas.openxmlformats.org/officeDocument/2006/relationships/image" Target="../media/image6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4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66.png"/><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4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png"/><Relationship Id="rId4" Type="http://schemas.openxmlformats.org/officeDocument/2006/relationships/image" Target="../media/image6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ph type="ctrTitle"/>
          </p:nvPr>
        </p:nvSpPr>
        <p:spPr>
          <a:xfrm>
            <a:off x="685800" y="1981200"/>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1" i="0" lang="en-US" sz="4400" u="none">
                <a:solidFill>
                  <a:schemeClr val="dk1"/>
                </a:solidFill>
                <a:latin typeface="Calibri"/>
                <a:ea typeface="Calibri"/>
                <a:cs typeface="Calibri"/>
                <a:sym typeface="Calibri"/>
              </a:rPr>
              <a:t>Claim 1</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Smarter Balanced Sample Items</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Grade 3 - Target F</a:t>
            </a:r>
            <a:endParaRPr/>
          </a:p>
        </p:txBody>
      </p:sp>
      <p:sp>
        <p:nvSpPr>
          <p:cNvPr id="91" name="Google Shape;91;p13"/>
          <p:cNvSpPr txBox="1"/>
          <p:nvPr>
            <p:ph idx="1" type="subTitle"/>
          </p:nvPr>
        </p:nvSpPr>
        <p:spPr>
          <a:xfrm>
            <a:off x="2152650" y="4038600"/>
            <a:ext cx="4838700" cy="10668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0000"/>
              </a:buClr>
              <a:buSzPts val="3200"/>
              <a:buNone/>
            </a:pPr>
            <a:r>
              <a:rPr b="1" i="0" lang="en-US" sz="3200" u="none">
                <a:solidFill>
                  <a:srgbClr val="FF0000"/>
                </a:solidFill>
                <a:latin typeface="Calibri"/>
                <a:ea typeface="Calibri"/>
                <a:cs typeface="Calibri"/>
                <a:sym typeface="Calibri"/>
              </a:rPr>
              <a:t>Develop understanding of fractions as numbers.</a:t>
            </a:r>
            <a:endParaRPr/>
          </a:p>
        </p:txBody>
      </p:sp>
      <p:sp>
        <p:nvSpPr>
          <p:cNvPr id="92" name="Google Shape;92;p13"/>
          <p:cNvSpPr txBox="1"/>
          <p:nvPr/>
        </p:nvSpPr>
        <p:spPr>
          <a:xfrm>
            <a:off x="519112"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Arial"/>
                <a:ea typeface="Arial"/>
                <a:cs typeface="Arial"/>
                <a:sym typeface="Arial"/>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93" name="Google Shape;93;p13"/>
          <p:cNvPicPr preferRelativeResize="0"/>
          <p:nvPr/>
        </p:nvPicPr>
        <p:blipFill rotWithShape="1">
          <a:blip r:embed="rId4">
            <a:alphaModFix/>
          </a:blip>
          <a:srcRect b="0" l="0" r="0" t="0"/>
          <a:stretch/>
        </p:blipFill>
        <p:spPr>
          <a:xfrm>
            <a:off x="2298700" y="114300"/>
            <a:ext cx="4318000" cy="1463675"/>
          </a:xfrm>
          <a:prstGeom prst="rect">
            <a:avLst/>
          </a:prstGeom>
          <a:noFill/>
          <a:ln>
            <a:noFill/>
          </a:ln>
        </p:spPr>
      </p:pic>
      <p:sp>
        <p:nvSpPr>
          <p:cNvPr id="94" name="Google Shape;94;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14"/>
          <p:cNvPicPr preferRelativeResize="0"/>
          <p:nvPr/>
        </p:nvPicPr>
        <p:blipFill rotWithShape="1">
          <a:blip r:embed="rId3">
            <a:alphaModFix/>
          </a:blip>
          <a:srcRect b="0" l="0" r="0" t="0"/>
          <a:stretch/>
        </p:blipFill>
        <p:spPr>
          <a:xfrm>
            <a:off x="1219200" y="2590800"/>
            <a:ext cx="1930400" cy="1436687"/>
          </a:xfrm>
          <a:prstGeom prst="rect">
            <a:avLst/>
          </a:prstGeom>
          <a:noFill/>
          <a:ln>
            <a:noFill/>
          </a:ln>
        </p:spPr>
      </p:pic>
      <p:pic>
        <p:nvPicPr>
          <p:cNvPr id="100" name="Google Shape;100;p14"/>
          <p:cNvPicPr preferRelativeResize="0"/>
          <p:nvPr/>
        </p:nvPicPr>
        <p:blipFill rotWithShape="1">
          <a:blip r:embed="rId4">
            <a:alphaModFix/>
          </a:blip>
          <a:srcRect b="0" l="0" r="0" t="0"/>
          <a:stretch/>
        </p:blipFill>
        <p:spPr>
          <a:xfrm>
            <a:off x="4838700" y="2590800"/>
            <a:ext cx="1930400" cy="1436687"/>
          </a:xfrm>
          <a:prstGeom prst="rect">
            <a:avLst/>
          </a:prstGeom>
          <a:noFill/>
          <a:ln>
            <a:noFill/>
          </a:ln>
        </p:spPr>
      </p:pic>
      <p:pic>
        <p:nvPicPr>
          <p:cNvPr id="101" name="Google Shape;101;p14"/>
          <p:cNvPicPr preferRelativeResize="0"/>
          <p:nvPr/>
        </p:nvPicPr>
        <p:blipFill rotWithShape="1">
          <a:blip r:embed="rId5">
            <a:alphaModFix/>
          </a:blip>
          <a:srcRect b="0" l="0" r="0" t="0"/>
          <a:stretch/>
        </p:blipFill>
        <p:spPr>
          <a:xfrm>
            <a:off x="1219200" y="4419600"/>
            <a:ext cx="1930400" cy="1436687"/>
          </a:xfrm>
          <a:prstGeom prst="rect">
            <a:avLst/>
          </a:prstGeom>
          <a:noFill/>
          <a:ln>
            <a:noFill/>
          </a:ln>
        </p:spPr>
      </p:pic>
      <p:pic>
        <p:nvPicPr>
          <p:cNvPr id="102" name="Google Shape;102;p14"/>
          <p:cNvPicPr preferRelativeResize="0"/>
          <p:nvPr/>
        </p:nvPicPr>
        <p:blipFill rotWithShape="1">
          <a:blip r:embed="rId6">
            <a:alphaModFix/>
          </a:blip>
          <a:srcRect b="0" l="0" r="0" t="0"/>
          <a:stretch/>
        </p:blipFill>
        <p:spPr>
          <a:xfrm>
            <a:off x="4838700" y="4376737"/>
            <a:ext cx="1930400" cy="1436687"/>
          </a:xfrm>
          <a:prstGeom prst="rect">
            <a:avLst/>
          </a:prstGeom>
          <a:noFill/>
          <a:ln>
            <a:noFill/>
          </a:ln>
        </p:spPr>
      </p:pic>
      <p:grpSp>
        <p:nvGrpSpPr>
          <p:cNvPr id="103" name="Google Shape;103;p14"/>
          <p:cNvGrpSpPr/>
          <p:nvPr/>
        </p:nvGrpSpPr>
        <p:grpSpPr>
          <a:xfrm>
            <a:off x="7259637" y="-30162"/>
            <a:ext cx="1939925" cy="1176337"/>
            <a:chOff x="7259637" y="-30162"/>
            <a:chExt cx="1939925" cy="1176337"/>
          </a:xfrm>
        </p:grpSpPr>
        <p:pic>
          <p:nvPicPr>
            <p:cNvPr id="104" name="Google Shape;104;p14"/>
            <p:cNvPicPr preferRelativeResize="0"/>
            <p:nvPr/>
          </p:nvPicPr>
          <p:blipFill rotWithShape="1">
            <a:blip r:embed="rId7">
              <a:alphaModFix/>
            </a:blip>
            <a:srcRect b="0" l="0" r="0" t="0"/>
            <a:stretch/>
          </p:blipFill>
          <p:spPr>
            <a:xfrm>
              <a:off x="7259637" y="-30162"/>
              <a:ext cx="1939925" cy="1176337"/>
            </a:xfrm>
            <a:prstGeom prst="rect">
              <a:avLst/>
            </a:prstGeom>
            <a:noFill/>
            <a:ln>
              <a:noFill/>
            </a:ln>
          </p:spPr>
        </p:pic>
        <p:sp>
          <p:nvSpPr>
            <p:cNvPr id="105" name="Google Shape;105;p1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grpSp>
      <p:sp>
        <p:nvSpPr>
          <p:cNvPr id="106" name="Google Shape;106;p14"/>
          <p:cNvSpPr txBox="1"/>
          <p:nvPr>
            <p:ph idx="4294967295" type="body"/>
          </p:nvPr>
        </p:nvSpPr>
        <p:spPr>
          <a:xfrm>
            <a:off x="457200" y="1066800"/>
            <a:ext cx="8229600" cy="5059362"/>
          </a:xfrm>
          <a:prstGeom prst="rect">
            <a:avLst/>
          </a:prstGeom>
          <a:blipFill rotWithShape="1">
            <a:blip r:embed="rId8">
              <a:alphaModFix/>
            </a:blip>
            <a:stretch>
              <a:fillRect b="0" l="-1850" r="0" t="0"/>
            </a:stretch>
          </a:blip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SzPts val="3200"/>
              <a:buFont typeface="Arial"/>
              <a:buChar char="•"/>
            </a:pPr>
            <a:r>
              <a:rPr b="0" i="0" lang="en-US" sz="3200" u="none" cap="none" strike="noStrike">
                <a:latin typeface="Calibri"/>
                <a:ea typeface="Calibri"/>
                <a:cs typeface="Calibri"/>
                <a:sym typeface="Calibri"/>
              </a:rPr>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5"/>
          <p:cNvSpPr txBox="1"/>
          <p:nvPr/>
        </p:nvSpPr>
        <p:spPr>
          <a:xfrm>
            <a:off x="876300" y="1417637"/>
            <a:ext cx="72771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selects the correct model.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A</a:t>
            </a:r>
            <a:endParaRPr b="0" i="0" sz="1400" u="none" cap="none" strike="noStrike">
              <a:solidFill>
                <a:srgbClr val="000000"/>
              </a:solidFill>
              <a:latin typeface="Arial"/>
              <a:ea typeface="Arial"/>
              <a:cs typeface="Arial"/>
              <a:sym typeface="Arial"/>
            </a:endParaRPr>
          </a:p>
        </p:txBody>
      </p:sp>
      <p:grpSp>
        <p:nvGrpSpPr>
          <p:cNvPr id="113" name="Google Shape;113;p15"/>
          <p:cNvGrpSpPr/>
          <p:nvPr/>
        </p:nvGrpSpPr>
        <p:grpSpPr>
          <a:xfrm>
            <a:off x="6345237" y="-30162"/>
            <a:ext cx="2865437" cy="1116012"/>
            <a:chOff x="6345237" y="-30162"/>
            <a:chExt cx="2865437" cy="1116012"/>
          </a:xfrm>
        </p:grpSpPr>
        <p:pic>
          <p:nvPicPr>
            <p:cNvPr id="114" name="Google Shape;114;p15"/>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15" name="Google Shape;115;p1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p16"/>
          <p:cNvPicPr preferRelativeResize="0"/>
          <p:nvPr/>
        </p:nvPicPr>
        <p:blipFill rotWithShape="1">
          <a:blip r:embed="rId3">
            <a:alphaModFix/>
          </a:blip>
          <a:srcRect b="0" l="0" r="0" t="0"/>
          <a:stretch/>
        </p:blipFill>
        <p:spPr>
          <a:xfrm>
            <a:off x="1143000" y="2590800"/>
            <a:ext cx="1930400" cy="1436687"/>
          </a:xfrm>
          <a:prstGeom prst="rect">
            <a:avLst/>
          </a:prstGeom>
          <a:noFill/>
          <a:ln>
            <a:noFill/>
          </a:ln>
        </p:spPr>
      </p:pic>
      <p:pic>
        <p:nvPicPr>
          <p:cNvPr id="122" name="Google Shape;122;p16"/>
          <p:cNvPicPr preferRelativeResize="0"/>
          <p:nvPr/>
        </p:nvPicPr>
        <p:blipFill rotWithShape="1">
          <a:blip r:embed="rId4">
            <a:alphaModFix/>
          </a:blip>
          <a:srcRect b="0" l="0" r="0" t="0"/>
          <a:stretch/>
        </p:blipFill>
        <p:spPr>
          <a:xfrm>
            <a:off x="4927600" y="2590800"/>
            <a:ext cx="1930400" cy="1436687"/>
          </a:xfrm>
          <a:prstGeom prst="rect">
            <a:avLst/>
          </a:prstGeom>
          <a:noFill/>
          <a:ln>
            <a:noFill/>
          </a:ln>
        </p:spPr>
      </p:pic>
      <p:pic>
        <p:nvPicPr>
          <p:cNvPr id="123" name="Google Shape;123;p16"/>
          <p:cNvPicPr preferRelativeResize="0"/>
          <p:nvPr/>
        </p:nvPicPr>
        <p:blipFill rotWithShape="1">
          <a:blip r:embed="rId5">
            <a:alphaModFix/>
          </a:blip>
          <a:srcRect b="0" l="0" r="0" t="0"/>
          <a:stretch/>
        </p:blipFill>
        <p:spPr>
          <a:xfrm>
            <a:off x="1143000" y="4495800"/>
            <a:ext cx="1930400" cy="1436687"/>
          </a:xfrm>
          <a:prstGeom prst="rect">
            <a:avLst/>
          </a:prstGeom>
          <a:noFill/>
          <a:ln>
            <a:noFill/>
          </a:ln>
        </p:spPr>
      </p:pic>
      <p:pic>
        <p:nvPicPr>
          <p:cNvPr id="124" name="Google Shape;124;p16"/>
          <p:cNvPicPr preferRelativeResize="0"/>
          <p:nvPr/>
        </p:nvPicPr>
        <p:blipFill rotWithShape="1">
          <a:blip r:embed="rId6">
            <a:alphaModFix/>
          </a:blip>
          <a:srcRect b="0" l="0" r="0" t="0"/>
          <a:stretch/>
        </p:blipFill>
        <p:spPr>
          <a:xfrm>
            <a:off x="4927600" y="4495800"/>
            <a:ext cx="1930400" cy="1436687"/>
          </a:xfrm>
          <a:prstGeom prst="rect">
            <a:avLst/>
          </a:prstGeom>
          <a:noFill/>
          <a:ln>
            <a:noFill/>
          </a:ln>
        </p:spPr>
      </p:pic>
      <p:grpSp>
        <p:nvGrpSpPr>
          <p:cNvPr id="125" name="Google Shape;125;p16"/>
          <p:cNvGrpSpPr/>
          <p:nvPr/>
        </p:nvGrpSpPr>
        <p:grpSpPr>
          <a:xfrm>
            <a:off x="7259637" y="-30162"/>
            <a:ext cx="1939925" cy="1176337"/>
            <a:chOff x="7259637" y="-30162"/>
            <a:chExt cx="1939925" cy="1176337"/>
          </a:xfrm>
        </p:grpSpPr>
        <p:pic>
          <p:nvPicPr>
            <p:cNvPr id="126" name="Google Shape;126;p16"/>
            <p:cNvPicPr preferRelativeResize="0"/>
            <p:nvPr/>
          </p:nvPicPr>
          <p:blipFill rotWithShape="1">
            <a:blip r:embed="rId7">
              <a:alphaModFix/>
            </a:blip>
            <a:srcRect b="0" l="0" r="0" t="0"/>
            <a:stretch/>
          </p:blipFill>
          <p:spPr>
            <a:xfrm>
              <a:off x="7259637" y="-30162"/>
              <a:ext cx="1939925" cy="1176337"/>
            </a:xfrm>
            <a:prstGeom prst="rect">
              <a:avLst/>
            </a:prstGeom>
            <a:noFill/>
            <a:ln>
              <a:noFill/>
            </a:ln>
          </p:spPr>
        </p:pic>
        <p:sp>
          <p:nvSpPr>
            <p:cNvPr id="127" name="Google Shape;127;p1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grpSp>
      <p:sp>
        <p:nvSpPr>
          <p:cNvPr id="128" name="Google Shape;128;p16"/>
          <p:cNvSpPr txBox="1"/>
          <p:nvPr>
            <p:ph idx="4294967295" type="body"/>
          </p:nvPr>
        </p:nvSpPr>
        <p:spPr>
          <a:xfrm>
            <a:off x="457200" y="1066800"/>
            <a:ext cx="8229600" cy="5059362"/>
          </a:xfrm>
          <a:prstGeom prst="rect">
            <a:avLst/>
          </a:prstGeom>
          <a:blipFill rotWithShape="1">
            <a:blip r:embed="rId8">
              <a:alphaModFix/>
            </a:blip>
            <a:stretch>
              <a:fillRect b="0" l="-1850" r="0" t="0"/>
            </a:stretch>
          </a:blip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SzPts val="3200"/>
              <a:buFont typeface="Arial"/>
              <a:buChar char="•"/>
            </a:pPr>
            <a:r>
              <a:rPr b="0" i="0" lang="en-US" sz="3200" u="none" cap="none" strike="noStrike">
                <a:latin typeface="Calibri"/>
                <a:ea typeface="Calibri"/>
                <a:cs typeface="Calibri"/>
                <a:sym typeface="Calibri"/>
              </a:rPr>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7"/>
          <p:cNvSpPr txBox="1"/>
          <p:nvPr/>
        </p:nvSpPr>
        <p:spPr>
          <a:xfrm>
            <a:off x="876300" y="1417637"/>
            <a:ext cx="72009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selects the correct model.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a:t>
            </a:r>
            <a:r>
              <a:rPr b="0" i="0" lang="en-US" sz="2800" u="none" cap="none" strike="noStrike">
                <a:solidFill>
                  <a:schemeClr val="dk1"/>
                </a:solidFill>
                <a:latin typeface="Calibri"/>
                <a:ea typeface="Calibri"/>
                <a:cs typeface="Calibri"/>
                <a:sym typeface="Calibri"/>
              </a:rPr>
              <a:t> B</a:t>
            </a:r>
            <a:endParaRPr b="0" i="0" sz="1400" u="none" cap="none" strike="noStrike">
              <a:solidFill>
                <a:srgbClr val="000000"/>
              </a:solidFill>
              <a:latin typeface="Arial"/>
              <a:ea typeface="Arial"/>
              <a:cs typeface="Arial"/>
              <a:sym typeface="Arial"/>
            </a:endParaRPr>
          </a:p>
        </p:txBody>
      </p:sp>
      <p:grpSp>
        <p:nvGrpSpPr>
          <p:cNvPr id="135" name="Google Shape;135;p17"/>
          <p:cNvGrpSpPr/>
          <p:nvPr/>
        </p:nvGrpSpPr>
        <p:grpSpPr>
          <a:xfrm>
            <a:off x="6345237" y="-30162"/>
            <a:ext cx="2865437" cy="1116012"/>
            <a:chOff x="6345237" y="-30162"/>
            <a:chExt cx="2865437" cy="1116012"/>
          </a:xfrm>
        </p:grpSpPr>
        <p:pic>
          <p:nvPicPr>
            <p:cNvPr id="136" name="Google Shape;136;p1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37" name="Google Shape;137;p1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18"/>
          <p:cNvPicPr preferRelativeResize="0"/>
          <p:nvPr/>
        </p:nvPicPr>
        <p:blipFill rotWithShape="1">
          <a:blip r:embed="rId3">
            <a:alphaModFix/>
          </a:blip>
          <a:srcRect b="0" l="0" r="0" t="0"/>
          <a:stretch/>
        </p:blipFill>
        <p:spPr>
          <a:xfrm>
            <a:off x="1219200" y="2590800"/>
            <a:ext cx="1930400" cy="1436687"/>
          </a:xfrm>
          <a:prstGeom prst="rect">
            <a:avLst/>
          </a:prstGeom>
          <a:noFill/>
          <a:ln>
            <a:noFill/>
          </a:ln>
        </p:spPr>
      </p:pic>
      <p:pic>
        <p:nvPicPr>
          <p:cNvPr id="143" name="Google Shape;143;p18"/>
          <p:cNvPicPr preferRelativeResize="0"/>
          <p:nvPr/>
        </p:nvPicPr>
        <p:blipFill rotWithShape="1">
          <a:blip r:embed="rId4">
            <a:alphaModFix/>
          </a:blip>
          <a:srcRect b="0" l="0" r="0" t="0"/>
          <a:stretch/>
        </p:blipFill>
        <p:spPr>
          <a:xfrm>
            <a:off x="4838700" y="2590800"/>
            <a:ext cx="1930400" cy="1436687"/>
          </a:xfrm>
          <a:prstGeom prst="rect">
            <a:avLst/>
          </a:prstGeom>
          <a:noFill/>
          <a:ln>
            <a:noFill/>
          </a:ln>
        </p:spPr>
      </p:pic>
      <p:pic>
        <p:nvPicPr>
          <p:cNvPr id="144" name="Google Shape;144;p18"/>
          <p:cNvPicPr preferRelativeResize="0"/>
          <p:nvPr/>
        </p:nvPicPr>
        <p:blipFill rotWithShape="1">
          <a:blip r:embed="rId5">
            <a:alphaModFix/>
          </a:blip>
          <a:srcRect b="0" l="0" r="0" t="0"/>
          <a:stretch/>
        </p:blipFill>
        <p:spPr>
          <a:xfrm>
            <a:off x="1219200" y="4343400"/>
            <a:ext cx="1930400" cy="1436687"/>
          </a:xfrm>
          <a:prstGeom prst="rect">
            <a:avLst/>
          </a:prstGeom>
          <a:noFill/>
          <a:ln>
            <a:noFill/>
          </a:ln>
        </p:spPr>
      </p:pic>
      <p:pic>
        <p:nvPicPr>
          <p:cNvPr id="145" name="Google Shape;145;p18"/>
          <p:cNvPicPr preferRelativeResize="0"/>
          <p:nvPr/>
        </p:nvPicPr>
        <p:blipFill rotWithShape="1">
          <a:blip r:embed="rId6">
            <a:alphaModFix/>
          </a:blip>
          <a:srcRect b="0" l="0" r="0" t="0"/>
          <a:stretch/>
        </p:blipFill>
        <p:spPr>
          <a:xfrm>
            <a:off x="4838700" y="4343400"/>
            <a:ext cx="1930400" cy="1436687"/>
          </a:xfrm>
          <a:prstGeom prst="rect">
            <a:avLst/>
          </a:prstGeom>
          <a:noFill/>
          <a:ln>
            <a:noFill/>
          </a:ln>
        </p:spPr>
      </p:pic>
      <p:grpSp>
        <p:nvGrpSpPr>
          <p:cNvPr id="146" name="Google Shape;146;p18"/>
          <p:cNvGrpSpPr/>
          <p:nvPr/>
        </p:nvGrpSpPr>
        <p:grpSpPr>
          <a:xfrm>
            <a:off x="7259637" y="-30162"/>
            <a:ext cx="1939925" cy="1176337"/>
            <a:chOff x="7259637" y="-30162"/>
            <a:chExt cx="1939925" cy="1176337"/>
          </a:xfrm>
        </p:grpSpPr>
        <p:pic>
          <p:nvPicPr>
            <p:cNvPr id="147" name="Google Shape;147;p18"/>
            <p:cNvPicPr preferRelativeResize="0"/>
            <p:nvPr/>
          </p:nvPicPr>
          <p:blipFill rotWithShape="1">
            <a:blip r:embed="rId7">
              <a:alphaModFix/>
            </a:blip>
            <a:srcRect b="0" l="0" r="0" t="0"/>
            <a:stretch/>
          </p:blipFill>
          <p:spPr>
            <a:xfrm>
              <a:off x="7259637" y="-30162"/>
              <a:ext cx="1939925" cy="1176337"/>
            </a:xfrm>
            <a:prstGeom prst="rect">
              <a:avLst/>
            </a:prstGeom>
            <a:noFill/>
            <a:ln>
              <a:noFill/>
            </a:ln>
          </p:spPr>
        </p:pic>
        <p:sp>
          <p:nvSpPr>
            <p:cNvPr id="148" name="Google Shape;148;p1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grpSp>
      <p:sp>
        <p:nvSpPr>
          <p:cNvPr id="149" name="Google Shape;149;p18"/>
          <p:cNvSpPr txBox="1"/>
          <p:nvPr>
            <p:ph idx="4294967295" type="body"/>
          </p:nvPr>
        </p:nvSpPr>
        <p:spPr>
          <a:xfrm>
            <a:off x="457200" y="1066800"/>
            <a:ext cx="8229600" cy="5059362"/>
          </a:xfrm>
          <a:prstGeom prst="rect">
            <a:avLst/>
          </a:prstGeom>
          <a:blipFill rotWithShape="1">
            <a:blip r:embed="rId8">
              <a:alphaModFix/>
            </a:blip>
            <a:stretch>
              <a:fillRect b="0" l="-1850" r="0" t="0"/>
            </a:stretch>
          </a:blip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SzPts val="3200"/>
              <a:buFont typeface="Arial"/>
              <a:buChar char="•"/>
            </a:pPr>
            <a:r>
              <a:rPr b="0" i="0" lang="en-US" sz="3200" u="none" cap="none" strike="noStrike">
                <a:latin typeface="Calibri"/>
                <a:ea typeface="Calibri"/>
                <a:cs typeface="Calibri"/>
                <a:sym typeface="Calibri"/>
              </a:rPr>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9"/>
          <p:cNvSpPr txBox="1"/>
          <p:nvPr/>
        </p:nvSpPr>
        <p:spPr>
          <a:xfrm>
            <a:off x="876300" y="1417637"/>
            <a:ext cx="72009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selects the correct model.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B</a:t>
            </a:r>
            <a:endParaRPr b="0" i="0" sz="1400" u="none" cap="none" strike="noStrike">
              <a:solidFill>
                <a:srgbClr val="000000"/>
              </a:solidFill>
              <a:latin typeface="Arial"/>
              <a:ea typeface="Arial"/>
              <a:cs typeface="Arial"/>
              <a:sym typeface="Arial"/>
            </a:endParaRPr>
          </a:p>
        </p:txBody>
      </p:sp>
      <p:grpSp>
        <p:nvGrpSpPr>
          <p:cNvPr id="155" name="Google Shape;155;p19"/>
          <p:cNvGrpSpPr/>
          <p:nvPr/>
        </p:nvGrpSpPr>
        <p:grpSpPr>
          <a:xfrm>
            <a:off x="6345237" y="-30162"/>
            <a:ext cx="2865437" cy="1116012"/>
            <a:chOff x="6345237" y="-30162"/>
            <a:chExt cx="2865437" cy="1116012"/>
          </a:xfrm>
        </p:grpSpPr>
        <p:pic>
          <p:nvPicPr>
            <p:cNvPr id="156" name="Google Shape;156;p19"/>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57" name="Google Shape;157;p1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20"/>
          <p:cNvPicPr preferRelativeResize="0"/>
          <p:nvPr/>
        </p:nvPicPr>
        <p:blipFill rotWithShape="1">
          <a:blip r:embed="rId3">
            <a:alphaModFix/>
          </a:blip>
          <a:srcRect b="0" l="0" r="0" t="0"/>
          <a:stretch/>
        </p:blipFill>
        <p:spPr>
          <a:xfrm>
            <a:off x="1219200" y="2590800"/>
            <a:ext cx="1930400" cy="1436687"/>
          </a:xfrm>
          <a:prstGeom prst="rect">
            <a:avLst/>
          </a:prstGeom>
          <a:noFill/>
          <a:ln>
            <a:noFill/>
          </a:ln>
        </p:spPr>
      </p:pic>
      <p:pic>
        <p:nvPicPr>
          <p:cNvPr id="164" name="Google Shape;164;p20"/>
          <p:cNvPicPr preferRelativeResize="0"/>
          <p:nvPr/>
        </p:nvPicPr>
        <p:blipFill rotWithShape="1">
          <a:blip r:embed="rId4">
            <a:alphaModFix/>
          </a:blip>
          <a:srcRect b="0" l="0" r="0" t="0"/>
          <a:stretch/>
        </p:blipFill>
        <p:spPr>
          <a:xfrm>
            <a:off x="4838700" y="2590800"/>
            <a:ext cx="1930400" cy="1436687"/>
          </a:xfrm>
          <a:prstGeom prst="rect">
            <a:avLst/>
          </a:prstGeom>
          <a:noFill/>
          <a:ln>
            <a:noFill/>
          </a:ln>
        </p:spPr>
      </p:pic>
      <p:pic>
        <p:nvPicPr>
          <p:cNvPr id="165" name="Google Shape;165;p20"/>
          <p:cNvPicPr preferRelativeResize="0"/>
          <p:nvPr/>
        </p:nvPicPr>
        <p:blipFill rotWithShape="1">
          <a:blip r:embed="rId5">
            <a:alphaModFix/>
          </a:blip>
          <a:srcRect b="0" l="0" r="0" t="0"/>
          <a:stretch/>
        </p:blipFill>
        <p:spPr>
          <a:xfrm>
            <a:off x="1219200" y="4419600"/>
            <a:ext cx="1930400" cy="1436687"/>
          </a:xfrm>
          <a:prstGeom prst="rect">
            <a:avLst/>
          </a:prstGeom>
          <a:noFill/>
          <a:ln>
            <a:noFill/>
          </a:ln>
        </p:spPr>
      </p:pic>
      <p:pic>
        <p:nvPicPr>
          <p:cNvPr id="166" name="Google Shape;166;p20"/>
          <p:cNvPicPr preferRelativeResize="0"/>
          <p:nvPr/>
        </p:nvPicPr>
        <p:blipFill rotWithShape="1">
          <a:blip r:embed="rId6">
            <a:alphaModFix/>
          </a:blip>
          <a:srcRect b="0" l="0" r="0" t="0"/>
          <a:stretch/>
        </p:blipFill>
        <p:spPr>
          <a:xfrm>
            <a:off x="4838700" y="4419600"/>
            <a:ext cx="1930400" cy="1436687"/>
          </a:xfrm>
          <a:prstGeom prst="rect">
            <a:avLst/>
          </a:prstGeom>
          <a:noFill/>
          <a:ln>
            <a:noFill/>
          </a:ln>
        </p:spPr>
      </p:pic>
      <p:grpSp>
        <p:nvGrpSpPr>
          <p:cNvPr id="167" name="Google Shape;167;p20"/>
          <p:cNvGrpSpPr/>
          <p:nvPr/>
        </p:nvGrpSpPr>
        <p:grpSpPr>
          <a:xfrm>
            <a:off x="7259637" y="-30162"/>
            <a:ext cx="1939925" cy="1176337"/>
            <a:chOff x="7259637" y="-30162"/>
            <a:chExt cx="1939925" cy="1176337"/>
          </a:xfrm>
        </p:grpSpPr>
        <p:pic>
          <p:nvPicPr>
            <p:cNvPr id="168" name="Google Shape;168;p20"/>
            <p:cNvPicPr preferRelativeResize="0"/>
            <p:nvPr/>
          </p:nvPicPr>
          <p:blipFill rotWithShape="1">
            <a:blip r:embed="rId7">
              <a:alphaModFix/>
            </a:blip>
            <a:srcRect b="0" l="0" r="0" t="0"/>
            <a:stretch/>
          </p:blipFill>
          <p:spPr>
            <a:xfrm>
              <a:off x="7259637" y="-30162"/>
              <a:ext cx="1939925" cy="1176337"/>
            </a:xfrm>
            <a:prstGeom prst="rect">
              <a:avLst/>
            </a:prstGeom>
            <a:noFill/>
            <a:ln>
              <a:noFill/>
            </a:ln>
          </p:spPr>
        </p:pic>
        <p:sp>
          <p:nvSpPr>
            <p:cNvPr id="169" name="Google Shape;169;p2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grpSp>
      <p:sp>
        <p:nvSpPr>
          <p:cNvPr id="170" name="Google Shape;170;p20"/>
          <p:cNvSpPr txBox="1"/>
          <p:nvPr>
            <p:ph idx="4294967295" type="body"/>
          </p:nvPr>
        </p:nvSpPr>
        <p:spPr>
          <a:xfrm>
            <a:off x="457200" y="1066800"/>
            <a:ext cx="8229600" cy="5059362"/>
          </a:xfrm>
          <a:prstGeom prst="rect">
            <a:avLst/>
          </a:prstGeom>
          <a:blipFill rotWithShape="1">
            <a:blip r:embed="rId8">
              <a:alphaModFix/>
            </a:blip>
            <a:stretch>
              <a:fillRect b="0" l="-1850" r="0" t="0"/>
            </a:stretch>
          </a:blip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SzPts val="3200"/>
              <a:buFont typeface="Arial"/>
              <a:buChar char="•"/>
            </a:pPr>
            <a:r>
              <a:rPr b="0" i="0" lang="en-US" sz="3200" u="none" cap="none" strike="noStrike">
                <a:latin typeface="Calibri"/>
                <a:ea typeface="Calibri"/>
                <a:cs typeface="Calibri"/>
                <a:sym typeface="Calibri"/>
              </a:rPr>
              <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1"/>
          <p:cNvSpPr txBox="1"/>
          <p:nvPr/>
        </p:nvSpPr>
        <p:spPr>
          <a:xfrm>
            <a:off x="876300" y="1417637"/>
            <a:ext cx="72771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selects the correct model.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C</a:t>
            </a:r>
            <a:endParaRPr b="0" i="0" sz="1400" u="none" cap="none" strike="noStrike">
              <a:solidFill>
                <a:srgbClr val="000000"/>
              </a:solidFill>
              <a:latin typeface="Arial"/>
              <a:ea typeface="Arial"/>
              <a:cs typeface="Arial"/>
              <a:sym typeface="Arial"/>
            </a:endParaRPr>
          </a:p>
        </p:txBody>
      </p:sp>
      <p:grpSp>
        <p:nvGrpSpPr>
          <p:cNvPr id="177" name="Google Shape;177;p21"/>
          <p:cNvGrpSpPr/>
          <p:nvPr/>
        </p:nvGrpSpPr>
        <p:grpSpPr>
          <a:xfrm>
            <a:off x="6345237" y="-30162"/>
            <a:ext cx="2865437" cy="1116012"/>
            <a:chOff x="6345237" y="-30162"/>
            <a:chExt cx="2865437" cy="1116012"/>
          </a:xfrm>
        </p:grpSpPr>
        <p:pic>
          <p:nvPicPr>
            <p:cNvPr id="178" name="Google Shape;178;p21"/>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79" name="Google Shape;179;p2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#4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2"/>
          <p:cNvSpPr txBox="1"/>
          <p:nvPr/>
        </p:nvSpPr>
        <p:spPr>
          <a:xfrm>
            <a:off x="457200" y="1143000"/>
            <a:ext cx="8305800" cy="523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Enter the fraction located at point </a:t>
            </a:r>
            <a:r>
              <a:rPr b="0" i="1" lang="en-US" sz="2800" u="none" cap="none" strike="noStrike">
                <a:solidFill>
                  <a:schemeClr val="dk1"/>
                </a:solidFill>
                <a:latin typeface="Calibri"/>
                <a:ea typeface="Calibri"/>
                <a:cs typeface="Calibri"/>
                <a:sym typeface="Calibri"/>
              </a:rPr>
              <a:t>A </a:t>
            </a:r>
            <a:r>
              <a:rPr b="0" i="0" lang="en-US" sz="2800" u="none" cap="none" strike="noStrike">
                <a:solidFill>
                  <a:schemeClr val="dk1"/>
                </a:solidFill>
                <a:latin typeface="Calibri"/>
                <a:ea typeface="Calibri"/>
                <a:cs typeface="Calibri"/>
                <a:sym typeface="Calibri"/>
              </a:rPr>
              <a:t>on the number line. </a:t>
            </a:r>
            <a:endParaRPr b="0" i="0" sz="1400" u="none" cap="none" strike="noStrike">
              <a:solidFill>
                <a:srgbClr val="000000"/>
              </a:solidFill>
              <a:latin typeface="Arial"/>
              <a:ea typeface="Arial"/>
              <a:cs typeface="Arial"/>
              <a:sym typeface="Arial"/>
            </a:endParaRPr>
          </a:p>
        </p:txBody>
      </p:sp>
      <p:pic>
        <p:nvPicPr>
          <p:cNvPr id="185" name="Google Shape;185;p22"/>
          <p:cNvPicPr preferRelativeResize="0"/>
          <p:nvPr/>
        </p:nvPicPr>
        <p:blipFill rotWithShape="1">
          <a:blip r:embed="rId3">
            <a:alphaModFix/>
          </a:blip>
          <a:srcRect b="0" l="0" r="0" t="0"/>
          <a:stretch/>
        </p:blipFill>
        <p:spPr>
          <a:xfrm>
            <a:off x="2198687" y="2266950"/>
            <a:ext cx="5135562" cy="1884362"/>
          </a:xfrm>
          <a:prstGeom prst="rect">
            <a:avLst/>
          </a:prstGeom>
          <a:noFill/>
          <a:ln>
            <a:noFill/>
          </a:ln>
        </p:spPr>
      </p:pic>
      <p:grpSp>
        <p:nvGrpSpPr>
          <p:cNvPr id="186" name="Google Shape;186;p22"/>
          <p:cNvGrpSpPr/>
          <p:nvPr/>
        </p:nvGrpSpPr>
        <p:grpSpPr>
          <a:xfrm>
            <a:off x="7259637" y="-30162"/>
            <a:ext cx="1939925" cy="1176337"/>
            <a:chOff x="7259637" y="-30162"/>
            <a:chExt cx="1939925" cy="1176337"/>
          </a:xfrm>
        </p:grpSpPr>
        <p:pic>
          <p:nvPicPr>
            <p:cNvPr id="187" name="Google Shape;187;p22"/>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88" name="Google Shape;188;p2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grpSp>
        <p:nvGrpSpPr>
          <p:cNvPr id="193" name="Google Shape;193;p23"/>
          <p:cNvGrpSpPr/>
          <p:nvPr/>
        </p:nvGrpSpPr>
        <p:grpSpPr>
          <a:xfrm>
            <a:off x="876300" y="1752600"/>
            <a:ext cx="7391400" cy="2279650"/>
            <a:chOff x="0" y="0"/>
            <a:chExt cx="2147483647" cy="2147483646"/>
          </a:xfrm>
        </p:grpSpPr>
        <p:sp>
          <p:nvSpPr>
            <p:cNvPr id="194" name="Google Shape;194;p23"/>
            <p:cNvSpPr txBox="1"/>
            <p:nvPr/>
          </p:nvSpPr>
          <p:spPr>
            <a:xfrm>
              <a:off x="0" y="0"/>
              <a:ext cx="2147483647" cy="211607900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enters the fraction that is located at the point on the number line.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endParaRPr b="0" i="0" sz="1400" u="none" cap="none" strike="noStrike">
                <a:solidFill>
                  <a:srgbClr val="000000"/>
                </a:solidFill>
                <a:latin typeface="Arial"/>
                <a:ea typeface="Arial"/>
                <a:cs typeface="Arial"/>
                <a:sym typeface="Arial"/>
              </a:endParaRPr>
            </a:p>
          </p:txBody>
        </p:sp>
        <p:pic>
          <p:nvPicPr>
            <p:cNvPr id="195" name="Google Shape;195;p23"/>
            <p:cNvPicPr preferRelativeResize="0"/>
            <p:nvPr/>
          </p:nvPicPr>
          <p:blipFill rotWithShape="1">
            <a:blip r:embed="rId3">
              <a:alphaModFix/>
            </a:blip>
            <a:srcRect b="0" l="0" r="0" t="0"/>
            <a:stretch/>
          </p:blipFill>
          <p:spPr>
            <a:xfrm>
              <a:off x="398502104" y="1544454093"/>
              <a:ext cx="75549794" cy="603029553"/>
            </a:xfrm>
            <a:prstGeom prst="rect">
              <a:avLst/>
            </a:prstGeom>
            <a:noFill/>
            <a:ln>
              <a:noFill/>
            </a:ln>
          </p:spPr>
        </p:pic>
      </p:grpSp>
      <p:grpSp>
        <p:nvGrpSpPr>
          <p:cNvPr id="196" name="Google Shape;196;p23"/>
          <p:cNvGrpSpPr/>
          <p:nvPr/>
        </p:nvGrpSpPr>
        <p:grpSpPr>
          <a:xfrm>
            <a:off x="6345237" y="-30162"/>
            <a:ext cx="2865437" cy="1116012"/>
            <a:chOff x="6345237" y="-30162"/>
            <a:chExt cx="2865437" cy="1116012"/>
          </a:xfrm>
        </p:grpSpPr>
        <p:pic>
          <p:nvPicPr>
            <p:cNvPr id="197" name="Google Shape;197;p23"/>
            <p:cNvPicPr preferRelativeResize="0"/>
            <p:nvPr/>
          </p:nvPicPr>
          <p:blipFill rotWithShape="1">
            <a:blip r:embed="rId4">
              <a:alphaModFix/>
            </a:blip>
            <a:srcRect b="0" l="0" r="0" t="0"/>
            <a:stretch/>
          </p:blipFill>
          <p:spPr>
            <a:xfrm>
              <a:off x="6345237" y="-30162"/>
              <a:ext cx="2865437" cy="1116012"/>
            </a:xfrm>
            <a:prstGeom prst="rect">
              <a:avLst/>
            </a:prstGeom>
            <a:noFill/>
            <a:ln>
              <a:noFill/>
            </a:ln>
          </p:spPr>
        </p:pic>
        <p:sp>
          <p:nvSpPr>
            <p:cNvPr id="198" name="Google Shape;198;p2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#5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4"/>
          <p:cNvSpPr txBox="1"/>
          <p:nvPr/>
        </p:nvSpPr>
        <p:spPr>
          <a:xfrm>
            <a:off x="685800" y="1208087"/>
            <a:ext cx="7086600" cy="11160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Use the Add Point tool to place a point on the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number line where      should be located.</a:t>
            </a:r>
            <a:endParaRPr b="0" i="0" sz="1400" u="none" cap="none" strike="noStrike">
              <a:solidFill>
                <a:srgbClr val="000000"/>
              </a:solidFill>
              <a:latin typeface="Arial"/>
              <a:ea typeface="Arial"/>
              <a:cs typeface="Arial"/>
              <a:sym typeface="Arial"/>
            </a:endParaRPr>
          </a:p>
        </p:txBody>
      </p:sp>
      <p:pic>
        <p:nvPicPr>
          <p:cNvPr id="204" name="Google Shape;204;p24"/>
          <p:cNvPicPr preferRelativeResize="0"/>
          <p:nvPr/>
        </p:nvPicPr>
        <p:blipFill rotWithShape="1">
          <a:blip r:embed="rId3">
            <a:alphaModFix/>
          </a:blip>
          <a:srcRect b="0" l="0" r="0" t="0"/>
          <a:stretch/>
        </p:blipFill>
        <p:spPr>
          <a:xfrm>
            <a:off x="2149475" y="3294062"/>
            <a:ext cx="4845050" cy="976312"/>
          </a:xfrm>
          <a:prstGeom prst="rect">
            <a:avLst/>
          </a:prstGeom>
          <a:noFill/>
          <a:ln>
            <a:noFill/>
          </a:ln>
        </p:spPr>
      </p:pic>
      <p:pic>
        <p:nvPicPr>
          <p:cNvPr id="205" name="Google Shape;205;p24"/>
          <p:cNvPicPr preferRelativeResize="0"/>
          <p:nvPr/>
        </p:nvPicPr>
        <p:blipFill rotWithShape="1">
          <a:blip r:embed="rId4">
            <a:alphaModFix/>
          </a:blip>
          <a:srcRect b="0" l="0" r="0" t="0"/>
          <a:stretch/>
        </p:blipFill>
        <p:spPr>
          <a:xfrm>
            <a:off x="3581400" y="1651000"/>
            <a:ext cx="304800" cy="787400"/>
          </a:xfrm>
          <a:prstGeom prst="rect">
            <a:avLst/>
          </a:prstGeom>
          <a:noFill/>
          <a:ln>
            <a:noFill/>
          </a:ln>
        </p:spPr>
      </p:pic>
      <p:grpSp>
        <p:nvGrpSpPr>
          <p:cNvPr id="206" name="Google Shape;206;p24"/>
          <p:cNvGrpSpPr/>
          <p:nvPr/>
        </p:nvGrpSpPr>
        <p:grpSpPr>
          <a:xfrm>
            <a:off x="7259637" y="-30162"/>
            <a:ext cx="1939925" cy="1176337"/>
            <a:chOff x="7259637" y="-30162"/>
            <a:chExt cx="1939925" cy="1176337"/>
          </a:xfrm>
        </p:grpSpPr>
        <p:pic>
          <p:nvPicPr>
            <p:cNvPr id="207" name="Google Shape;207;p24"/>
            <p:cNvPicPr preferRelativeResize="0"/>
            <p:nvPr/>
          </p:nvPicPr>
          <p:blipFill rotWithShape="1">
            <a:blip r:embed="rId5">
              <a:alphaModFix/>
            </a:blip>
            <a:srcRect b="0" l="0" r="0" t="0"/>
            <a:stretch/>
          </p:blipFill>
          <p:spPr>
            <a:xfrm>
              <a:off x="7259637" y="-30162"/>
              <a:ext cx="1939925" cy="1176337"/>
            </a:xfrm>
            <a:prstGeom prst="rect">
              <a:avLst/>
            </a:prstGeom>
            <a:noFill/>
            <a:ln>
              <a:noFill/>
            </a:ln>
          </p:spPr>
        </p:pic>
        <p:sp>
          <p:nvSpPr>
            <p:cNvPr id="208" name="Google Shape;208;p2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grpSp>
        <p:nvGrpSpPr>
          <p:cNvPr id="213" name="Google Shape;213;p25"/>
          <p:cNvGrpSpPr/>
          <p:nvPr/>
        </p:nvGrpSpPr>
        <p:grpSpPr>
          <a:xfrm>
            <a:off x="838200" y="1828800"/>
            <a:ext cx="7391400" cy="2316162"/>
            <a:chOff x="0" y="0"/>
            <a:chExt cx="2147483647" cy="2147483646"/>
          </a:xfrm>
        </p:grpSpPr>
        <p:sp>
          <p:nvSpPr>
            <p:cNvPr id="214" name="Google Shape;214;p25"/>
            <p:cNvSpPr txBox="1"/>
            <p:nvPr/>
          </p:nvSpPr>
          <p:spPr>
            <a:xfrm>
              <a:off x="0" y="0"/>
              <a:ext cx="2147483647" cy="20827207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places a point at the correct location on the number line.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is placed halfway between 0 and 1.</a:t>
              </a:r>
              <a:endParaRPr b="0" i="0" sz="1400" u="none" cap="none" strike="noStrike">
                <a:solidFill>
                  <a:srgbClr val="000000"/>
                </a:solidFill>
                <a:latin typeface="Arial"/>
                <a:ea typeface="Arial"/>
                <a:cs typeface="Arial"/>
                <a:sym typeface="Arial"/>
              </a:endParaRPr>
            </a:p>
          </p:txBody>
        </p:sp>
        <p:pic>
          <p:nvPicPr>
            <p:cNvPr id="215" name="Google Shape;215;p25"/>
            <p:cNvPicPr preferRelativeResize="0"/>
            <p:nvPr/>
          </p:nvPicPr>
          <p:blipFill rotWithShape="1">
            <a:blip r:embed="rId3">
              <a:alphaModFix/>
            </a:blip>
            <a:srcRect b="0" l="0" r="0" t="0"/>
            <a:stretch/>
          </p:blipFill>
          <p:spPr>
            <a:xfrm>
              <a:off x="398502141" y="1469278246"/>
              <a:ext cx="86342705" cy="678205400"/>
            </a:xfrm>
            <a:prstGeom prst="rect">
              <a:avLst/>
            </a:prstGeom>
            <a:noFill/>
            <a:ln>
              <a:noFill/>
            </a:ln>
          </p:spPr>
        </p:pic>
      </p:grpSp>
      <p:grpSp>
        <p:nvGrpSpPr>
          <p:cNvPr id="216" name="Google Shape;216;p25"/>
          <p:cNvGrpSpPr/>
          <p:nvPr/>
        </p:nvGrpSpPr>
        <p:grpSpPr>
          <a:xfrm>
            <a:off x="6345237" y="-30162"/>
            <a:ext cx="2865437" cy="1116012"/>
            <a:chOff x="6345237" y="-30162"/>
            <a:chExt cx="2865437" cy="1116012"/>
          </a:xfrm>
        </p:grpSpPr>
        <p:pic>
          <p:nvPicPr>
            <p:cNvPr id="217" name="Google Shape;217;p25"/>
            <p:cNvPicPr preferRelativeResize="0"/>
            <p:nvPr/>
          </p:nvPicPr>
          <p:blipFill rotWithShape="1">
            <a:blip r:embed="rId4">
              <a:alphaModFix/>
            </a:blip>
            <a:srcRect b="0" l="0" r="0" t="0"/>
            <a:stretch/>
          </p:blipFill>
          <p:spPr>
            <a:xfrm>
              <a:off x="6345237" y="-30162"/>
              <a:ext cx="2865437" cy="1116012"/>
            </a:xfrm>
            <a:prstGeom prst="rect">
              <a:avLst/>
            </a:prstGeom>
            <a:noFill/>
            <a:ln>
              <a:noFill/>
            </a:ln>
          </p:spPr>
        </p:pic>
        <p:sp>
          <p:nvSpPr>
            <p:cNvPr id="218" name="Google Shape;218;p2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#6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6"/>
          <p:cNvSpPr/>
          <p:nvPr/>
        </p:nvSpPr>
        <p:spPr>
          <a:xfrm>
            <a:off x="688975" y="1206500"/>
            <a:ext cx="7772400" cy="2232025"/>
          </a:xfrm>
          <a:prstGeom prst="rect">
            <a:avLst/>
          </a:prstGeom>
          <a:blipFill rotWithShape="1">
            <a:blip r:embed="rId3">
              <a:alphaModFix/>
            </a:blip>
            <a:stretch>
              <a:fillRect b="0" l="-1645" r="0" t="-245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224" name="Google Shape;224;p26"/>
          <p:cNvPicPr preferRelativeResize="0"/>
          <p:nvPr/>
        </p:nvPicPr>
        <p:blipFill rotWithShape="1">
          <a:blip r:embed="rId4">
            <a:alphaModFix/>
          </a:blip>
          <a:srcRect b="0" l="0" r="0" t="0"/>
          <a:stretch/>
        </p:blipFill>
        <p:spPr>
          <a:xfrm>
            <a:off x="1828800" y="3733800"/>
            <a:ext cx="5486400" cy="992187"/>
          </a:xfrm>
          <a:prstGeom prst="rect">
            <a:avLst/>
          </a:prstGeom>
          <a:noFill/>
          <a:ln>
            <a:noFill/>
          </a:ln>
        </p:spPr>
      </p:pic>
      <p:grpSp>
        <p:nvGrpSpPr>
          <p:cNvPr id="225" name="Google Shape;225;p26"/>
          <p:cNvGrpSpPr/>
          <p:nvPr/>
        </p:nvGrpSpPr>
        <p:grpSpPr>
          <a:xfrm>
            <a:off x="7259637" y="-30162"/>
            <a:ext cx="1939925" cy="1176337"/>
            <a:chOff x="7259637" y="-30162"/>
            <a:chExt cx="1939925" cy="1176337"/>
          </a:xfrm>
        </p:grpSpPr>
        <p:pic>
          <p:nvPicPr>
            <p:cNvPr id="226" name="Google Shape;226;p26"/>
            <p:cNvPicPr preferRelativeResize="0"/>
            <p:nvPr/>
          </p:nvPicPr>
          <p:blipFill rotWithShape="1">
            <a:blip r:embed="rId5">
              <a:alphaModFix/>
            </a:blip>
            <a:srcRect b="0" l="0" r="0" t="0"/>
            <a:stretch/>
          </p:blipFill>
          <p:spPr>
            <a:xfrm>
              <a:off x="7259637" y="-30162"/>
              <a:ext cx="1939925" cy="1176337"/>
            </a:xfrm>
            <a:prstGeom prst="rect">
              <a:avLst/>
            </a:prstGeom>
            <a:noFill/>
            <a:ln>
              <a:noFill/>
            </a:ln>
          </p:spPr>
        </p:pic>
        <p:sp>
          <p:nvSpPr>
            <p:cNvPr id="227" name="Google Shape;227;p2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#7</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7"/>
          <p:cNvSpPr txBox="1"/>
          <p:nvPr/>
        </p:nvSpPr>
        <p:spPr>
          <a:xfrm>
            <a:off x="457200" y="1001712"/>
            <a:ext cx="8229600" cy="52625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(2 points) The student places both fractions at the correct location on the number line.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places one fraction within the interval of tolerance for its correct location AND places the other fraction on the correct side (less than or greater than) of the correctly placed fraction.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A tolerance of ± half of the unit fraction is acceptable for scoring (±      because    is the unit).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   and    are placed at their approximate location</a:t>
            </a:r>
            <a:endParaRPr b="0" i="0" sz="1400" u="none" cap="none" strike="noStrike">
              <a:solidFill>
                <a:srgbClr val="000000"/>
              </a:solidFill>
              <a:latin typeface="Arial"/>
              <a:ea typeface="Arial"/>
              <a:cs typeface="Arial"/>
              <a:sym typeface="Arial"/>
            </a:endParaRPr>
          </a:p>
        </p:txBody>
      </p:sp>
      <p:pic>
        <p:nvPicPr>
          <p:cNvPr id="233" name="Google Shape;233;p27"/>
          <p:cNvPicPr preferRelativeResize="0"/>
          <p:nvPr/>
        </p:nvPicPr>
        <p:blipFill rotWithShape="1">
          <a:blip r:embed="rId3">
            <a:alphaModFix/>
          </a:blip>
          <a:srcRect b="0" l="0" r="0" t="0"/>
          <a:stretch/>
        </p:blipFill>
        <p:spPr>
          <a:xfrm>
            <a:off x="2514600" y="4389437"/>
            <a:ext cx="400050" cy="639762"/>
          </a:xfrm>
          <a:prstGeom prst="rect">
            <a:avLst/>
          </a:prstGeom>
          <a:noFill/>
          <a:ln>
            <a:noFill/>
          </a:ln>
        </p:spPr>
      </p:pic>
      <p:pic>
        <p:nvPicPr>
          <p:cNvPr id="234" name="Google Shape;234;p27"/>
          <p:cNvPicPr preferRelativeResize="0"/>
          <p:nvPr/>
        </p:nvPicPr>
        <p:blipFill rotWithShape="1">
          <a:blip r:embed="rId4">
            <a:alphaModFix/>
          </a:blip>
          <a:srcRect b="0" l="0" r="0" t="0"/>
          <a:stretch/>
        </p:blipFill>
        <p:spPr>
          <a:xfrm>
            <a:off x="4191000" y="4389437"/>
            <a:ext cx="260350" cy="639762"/>
          </a:xfrm>
          <a:prstGeom prst="rect">
            <a:avLst/>
          </a:prstGeom>
          <a:noFill/>
          <a:ln>
            <a:noFill/>
          </a:ln>
        </p:spPr>
      </p:pic>
      <p:pic>
        <p:nvPicPr>
          <p:cNvPr id="235" name="Google Shape;235;p27"/>
          <p:cNvPicPr preferRelativeResize="0"/>
          <p:nvPr/>
        </p:nvPicPr>
        <p:blipFill rotWithShape="1">
          <a:blip r:embed="rId4">
            <a:alphaModFix/>
          </a:blip>
          <a:srcRect b="0" l="0" r="0" t="0"/>
          <a:stretch/>
        </p:blipFill>
        <p:spPr>
          <a:xfrm>
            <a:off x="457200" y="5624512"/>
            <a:ext cx="260350" cy="639762"/>
          </a:xfrm>
          <a:prstGeom prst="rect">
            <a:avLst/>
          </a:prstGeom>
          <a:noFill/>
          <a:ln>
            <a:noFill/>
          </a:ln>
        </p:spPr>
      </p:pic>
      <p:pic>
        <p:nvPicPr>
          <p:cNvPr id="236" name="Google Shape;236;p27"/>
          <p:cNvPicPr preferRelativeResize="0"/>
          <p:nvPr/>
        </p:nvPicPr>
        <p:blipFill rotWithShape="1">
          <a:blip r:embed="rId5">
            <a:alphaModFix/>
          </a:blip>
          <a:srcRect b="0" l="0" r="0" t="0"/>
          <a:stretch/>
        </p:blipFill>
        <p:spPr>
          <a:xfrm>
            <a:off x="1371600" y="5624512"/>
            <a:ext cx="260350" cy="639762"/>
          </a:xfrm>
          <a:prstGeom prst="rect">
            <a:avLst/>
          </a:prstGeom>
          <a:noFill/>
          <a:ln>
            <a:noFill/>
          </a:ln>
        </p:spPr>
      </p:pic>
      <p:grpSp>
        <p:nvGrpSpPr>
          <p:cNvPr id="237" name="Google Shape;237;p27"/>
          <p:cNvGrpSpPr/>
          <p:nvPr/>
        </p:nvGrpSpPr>
        <p:grpSpPr>
          <a:xfrm>
            <a:off x="6345237" y="-30162"/>
            <a:ext cx="2865437" cy="1116012"/>
            <a:chOff x="6345237" y="-30162"/>
            <a:chExt cx="2865437" cy="1116012"/>
          </a:xfrm>
        </p:grpSpPr>
        <p:pic>
          <p:nvPicPr>
            <p:cNvPr id="238" name="Google Shape;238;p27"/>
            <p:cNvPicPr preferRelativeResize="0"/>
            <p:nvPr/>
          </p:nvPicPr>
          <p:blipFill rotWithShape="1">
            <a:blip r:embed="rId6">
              <a:alphaModFix/>
            </a:blip>
            <a:srcRect b="0" l="0" r="0" t="0"/>
            <a:stretch/>
          </p:blipFill>
          <p:spPr>
            <a:xfrm>
              <a:off x="6345237" y="-30162"/>
              <a:ext cx="2865437" cy="1116012"/>
            </a:xfrm>
            <a:prstGeom prst="rect">
              <a:avLst/>
            </a:prstGeom>
            <a:noFill/>
            <a:ln>
              <a:noFill/>
            </a:ln>
          </p:spPr>
        </p:pic>
        <p:sp>
          <p:nvSpPr>
            <p:cNvPr id="239" name="Google Shape;239;p2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#7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28"/>
          <p:cNvPicPr preferRelativeResize="0"/>
          <p:nvPr/>
        </p:nvPicPr>
        <p:blipFill rotWithShape="1">
          <a:blip r:embed="rId3">
            <a:alphaModFix/>
          </a:blip>
          <a:srcRect b="0" l="0" r="0" t="0"/>
          <a:stretch/>
        </p:blipFill>
        <p:spPr>
          <a:xfrm>
            <a:off x="1692275" y="4267200"/>
            <a:ext cx="5759450" cy="1236662"/>
          </a:xfrm>
          <a:prstGeom prst="rect">
            <a:avLst/>
          </a:prstGeom>
          <a:noFill/>
          <a:ln>
            <a:noFill/>
          </a:ln>
        </p:spPr>
      </p:pic>
      <p:grpSp>
        <p:nvGrpSpPr>
          <p:cNvPr id="245" name="Google Shape;245;p28"/>
          <p:cNvGrpSpPr/>
          <p:nvPr/>
        </p:nvGrpSpPr>
        <p:grpSpPr>
          <a:xfrm>
            <a:off x="7259637" y="-30162"/>
            <a:ext cx="1939925" cy="1176337"/>
            <a:chOff x="7259637" y="-30162"/>
            <a:chExt cx="1939925" cy="1176337"/>
          </a:xfrm>
        </p:grpSpPr>
        <p:pic>
          <p:nvPicPr>
            <p:cNvPr id="246" name="Google Shape;246;p28"/>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247" name="Google Shape;247;p2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#8</a:t>
              </a:r>
              <a:endParaRPr b="0" i="0" sz="1400" u="none" cap="none" strike="noStrike">
                <a:solidFill>
                  <a:srgbClr val="000000"/>
                </a:solidFill>
                <a:latin typeface="Arial"/>
                <a:ea typeface="Arial"/>
                <a:cs typeface="Arial"/>
                <a:sym typeface="Arial"/>
              </a:endParaRPr>
            </a:p>
          </p:txBody>
        </p:sp>
      </p:grpSp>
      <p:sp>
        <p:nvSpPr>
          <p:cNvPr id="248" name="Google Shape;248;p28"/>
          <p:cNvSpPr txBox="1"/>
          <p:nvPr>
            <p:ph idx="1" type="body"/>
          </p:nvPr>
        </p:nvSpPr>
        <p:spPr>
          <a:xfrm>
            <a:off x="457200" y="1447800"/>
            <a:ext cx="8229600" cy="46783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Place each fraction on the number line, as close to its exact location as possible.</a:t>
            </a:r>
            <a:endParaRPr/>
          </a:p>
        </p:txBody>
      </p:sp>
      <p:pic>
        <p:nvPicPr>
          <p:cNvPr id="249" name="Google Shape;249;p28"/>
          <p:cNvPicPr preferRelativeResize="0"/>
          <p:nvPr/>
        </p:nvPicPr>
        <p:blipFill rotWithShape="1">
          <a:blip r:embed="rId5">
            <a:alphaModFix/>
          </a:blip>
          <a:srcRect b="0" l="0" r="0" t="0"/>
          <a:stretch/>
        </p:blipFill>
        <p:spPr>
          <a:xfrm>
            <a:off x="2819400" y="2667000"/>
            <a:ext cx="2949575" cy="117633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29"/>
          <p:cNvSpPr txBox="1"/>
          <p:nvPr/>
        </p:nvSpPr>
        <p:spPr>
          <a:xfrm>
            <a:off x="457200" y="1001712"/>
            <a:ext cx="8229600" cy="52625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(2 points) The student places all fractions at the correct location on the number line.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places three out of four fractions at the correct location, within the interval of tolerance AND places the other fraction on the correct side (less than or greater than) of the correctly placed fractions.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A tolerance of ± half of the unit fraction is acceptable for scoring.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  ,    ,    and    are placed at their approximate location</a:t>
            </a:r>
            <a:endParaRPr b="0" i="0" sz="1400" u="none" cap="none" strike="noStrike">
              <a:solidFill>
                <a:srgbClr val="000000"/>
              </a:solidFill>
              <a:latin typeface="Arial"/>
              <a:ea typeface="Arial"/>
              <a:cs typeface="Arial"/>
              <a:sym typeface="Arial"/>
            </a:endParaRPr>
          </a:p>
        </p:txBody>
      </p:sp>
      <p:pic>
        <p:nvPicPr>
          <p:cNvPr id="255" name="Google Shape;255;p29"/>
          <p:cNvPicPr preferRelativeResize="0"/>
          <p:nvPr/>
        </p:nvPicPr>
        <p:blipFill rotWithShape="1">
          <a:blip r:embed="rId3">
            <a:alphaModFix/>
          </a:blip>
          <a:srcRect b="0" l="0" r="0" t="0"/>
          <a:stretch/>
        </p:blipFill>
        <p:spPr>
          <a:xfrm>
            <a:off x="838200" y="5624512"/>
            <a:ext cx="260350" cy="639762"/>
          </a:xfrm>
          <a:prstGeom prst="rect">
            <a:avLst/>
          </a:prstGeom>
          <a:noFill/>
          <a:ln>
            <a:noFill/>
          </a:ln>
        </p:spPr>
      </p:pic>
      <p:pic>
        <p:nvPicPr>
          <p:cNvPr id="256" name="Google Shape;256;p29"/>
          <p:cNvPicPr preferRelativeResize="0"/>
          <p:nvPr/>
        </p:nvPicPr>
        <p:blipFill rotWithShape="1">
          <a:blip r:embed="rId4">
            <a:alphaModFix/>
          </a:blip>
          <a:srcRect b="0" l="0" r="0" t="0"/>
          <a:stretch/>
        </p:blipFill>
        <p:spPr>
          <a:xfrm>
            <a:off x="1263650" y="5638800"/>
            <a:ext cx="260350" cy="639762"/>
          </a:xfrm>
          <a:prstGeom prst="rect">
            <a:avLst/>
          </a:prstGeom>
          <a:noFill/>
          <a:ln>
            <a:noFill/>
          </a:ln>
        </p:spPr>
      </p:pic>
      <p:pic>
        <p:nvPicPr>
          <p:cNvPr id="257" name="Google Shape;257;p29"/>
          <p:cNvPicPr preferRelativeResize="0"/>
          <p:nvPr/>
        </p:nvPicPr>
        <p:blipFill rotWithShape="1">
          <a:blip r:embed="rId5">
            <a:alphaModFix/>
          </a:blip>
          <a:srcRect b="0" l="0" r="0" t="0"/>
          <a:stretch/>
        </p:blipFill>
        <p:spPr>
          <a:xfrm>
            <a:off x="2133600" y="5608637"/>
            <a:ext cx="260350" cy="639762"/>
          </a:xfrm>
          <a:prstGeom prst="rect">
            <a:avLst/>
          </a:prstGeom>
          <a:noFill/>
          <a:ln>
            <a:noFill/>
          </a:ln>
        </p:spPr>
      </p:pic>
      <p:grpSp>
        <p:nvGrpSpPr>
          <p:cNvPr id="258" name="Google Shape;258;p29"/>
          <p:cNvGrpSpPr/>
          <p:nvPr/>
        </p:nvGrpSpPr>
        <p:grpSpPr>
          <a:xfrm>
            <a:off x="6345237" y="-30162"/>
            <a:ext cx="2865437" cy="1116012"/>
            <a:chOff x="6345237" y="-30162"/>
            <a:chExt cx="2865437" cy="1116012"/>
          </a:xfrm>
        </p:grpSpPr>
        <p:pic>
          <p:nvPicPr>
            <p:cNvPr id="259" name="Google Shape;259;p29"/>
            <p:cNvPicPr preferRelativeResize="0"/>
            <p:nvPr/>
          </p:nvPicPr>
          <p:blipFill rotWithShape="1">
            <a:blip r:embed="rId6">
              <a:alphaModFix/>
            </a:blip>
            <a:srcRect b="0" l="0" r="0" t="0"/>
            <a:stretch/>
          </p:blipFill>
          <p:spPr>
            <a:xfrm>
              <a:off x="6345237" y="-30162"/>
              <a:ext cx="2865437" cy="1116012"/>
            </a:xfrm>
            <a:prstGeom prst="rect">
              <a:avLst/>
            </a:prstGeom>
            <a:noFill/>
            <a:ln>
              <a:noFill/>
            </a:ln>
          </p:spPr>
        </p:pic>
        <p:sp>
          <p:nvSpPr>
            <p:cNvPr id="260" name="Google Shape;260;p2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#8 Answer</a:t>
              </a:r>
              <a:endParaRPr b="0" i="0" sz="1400" u="none" cap="none" strike="noStrike">
                <a:solidFill>
                  <a:srgbClr val="000000"/>
                </a:solidFill>
                <a:latin typeface="Arial"/>
                <a:ea typeface="Arial"/>
                <a:cs typeface="Arial"/>
                <a:sym typeface="Arial"/>
              </a:endParaRPr>
            </a:p>
          </p:txBody>
        </p:sp>
      </p:grpSp>
      <p:sp>
        <p:nvSpPr>
          <p:cNvPr id="261" name="Google Shape;261;p29"/>
          <p:cNvSpPr txBox="1"/>
          <p:nvPr/>
        </p:nvSpPr>
        <p:spPr>
          <a:xfrm>
            <a:off x="450850" y="5651500"/>
            <a:ext cx="377825" cy="609600"/>
          </a:xfrm>
          <a:prstGeom prst="rect">
            <a:avLst/>
          </a:pr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0"/>
          <p:cNvSpPr/>
          <p:nvPr/>
        </p:nvSpPr>
        <p:spPr>
          <a:xfrm>
            <a:off x="646112" y="1066800"/>
            <a:ext cx="7851775" cy="5010150"/>
          </a:xfrm>
          <a:prstGeom prst="rect">
            <a:avLst/>
          </a:prstGeom>
          <a:blipFill rotWithShape="1">
            <a:blip r:embed="rId3">
              <a:alphaModFix/>
            </a:blip>
            <a:stretch>
              <a:fillRect b="-2551" l="-1551" r="-539" t="-1093"/>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267" name="Google Shape;267;p30"/>
          <p:cNvPicPr preferRelativeResize="0"/>
          <p:nvPr/>
        </p:nvPicPr>
        <p:blipFill rotWithShape="1">
          <a:blip r:embed="rId4">
            <a:alphaModFix/>
          </a:blip>
          <a:srcRect b="-11764" l="0" r="-11003" t="0"/>
          <a:stretch/>
        </p:blipFill>
        <p:spPr>
          <a:xfrm>
            <a:off x="2011362" y="2762250"/>
            <a:ext cx="5684837" cy="1809750"/>
          </a:xfrm>
          <a:prstGeom prst="rect">
            <a:avLst/>
          </a:prstGeom>
          <a:noFill/>
          <a:ln>
            <a:noFill/>
          </a:ln>
        </p:spPr>
      </p:pic>
      <p:cxnSp>
        <p:nvCxnSpPr>
          <p:cNvPr id="268" name="Google Shape;268;p30"/>
          <p:cNvCxnSpPr/>
          <p:nvPr/>
        </p:nvCxnSpPr>
        <p:spPr>
          <a:xfrm>
            <a:off x="7124700" y="2781300"/>
            <a:ext cx="0" cy="1554162"/>
          </a:xfrm>
          <a:prstGeom prst="straightConnector1">
            <a:avLst/>
          </a:prstGeom>
          <a:noFill/>
          <a:ln cap="flat" cmpd="sng" w="9525">
            <a:solidFill>
              <a:srgbClr val="000000"/>
            </a:solidFill>
            <a:prstDash val="solid"/>
            <a:miter lim="800000"/>
            <a:headEnd len="sm" w="sm" type="none"/>
            <a:tailEnd len="sm" w="sm" type="none"/>
          </a:ln>
        </p:spPr>
      </p:cxnSp>
      <p:grpSp>
        <p:nvGrpSpPr>
          <p:cNvPr id="269" name="Google Shape;269;p30"/>
          <p:cNvGrpSpPr/>
          <p:nvPr/>
        </p:nvGrpSpPr>
        <p:grpSpPr>
          <a:xfrm>
            <a:off x="7259637" y="-30162"/>
            <a:ext cx="1939925" cy="1176337"/>
            <a:chOff x="7259637" y="-30162"/>
            <a:chExt cx="1939925" cy="1176337"/>
          </a:xfrm>
        </p:grpSpPr>
        <p:pic>
          <p:nvPicPr>
            <p:cNvPr id="270" name="Google Shape;270;p30"/>
            <p:cNvPicPr preferRelativeResize="0"/>
            <p:nvPr/>
          </p:nvPicPr>
          <p:blipFill rotWithShape="1">
            <a:blip r:embed="rId5">
              <a:alphaModFix/>
            </a:blip>
            <a:srcRect b="0" l="0" r="0" t="0"/>
            <a:stretch/>
          </p:blipFill>
          <p:spPr>
            <a:xfrm>
              <a:off x="7259637" y="-30162"/>
              <a:ext cx="1939925" cy="1176337"/>
            </a:xfrm>
            <a:prstGeom prst="rect">
              <a:avLst/>
            </a:prstGeom>
            <a:noFill/>
            <a:ln>
              <a:noFill/>
            </a:ln>
          </p:spPr>
        </p:pic>
        <p:sp>
          <p:nvSpPr>
            <p:cNvPr id="271" name="Google Shape;271;p3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#9</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1"/>
          <p:cNvSpPr txBox="1"/>
          <p:nvPr/>
        </p:nvSpPr>
        <p:spPr>
          <a:xfrm>
            <a:off x="728662" y="1828800"/>
            <a:ext cx="79248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enters an equivalent fraction.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or </a:t>
            </a:r>
            <a:endParaRPr b="0" i="0" sz="1400" u="none" cap="none" strike="noStrike">
              <a:solidFill>
                <a:srgbClr val="000000"/>
              </a:solidFill>
              <a:latin typeface="Arial"/>
              <a:ea typeface="Arial"/>
              <a:cs typeface="Arial"/>
              <a:sym typeface="Arial"/>
            </a:endParaRPr>
          </a:p>
        </p:txBody>
      </p:sp>
      <p:pic>
        <p:nvPicPr>
          <p:cNvPr id="277" name="Google Shape;277;p31"/>
          <p:cNvPicPr preferRelativeResize="0"/>
          <p:nvPr/>
        </p:nvPicPr>
        <p:blipFill rotWithShape="1">
          <a:blip r:embed="rId3">
            <a:alphaModFix/>
          </a:blip>
          <a:srcRect b="0" l="0" r="0" t="0"/>
          <a:stretch/>
        </p:blipFill>
        <p:spPr>
          <a:xfrm>
            <a:off x="2100262" y="3019425"/>
            <a:ext cx="241300" cy="641350"/>
          </a:xfrm>
          <a:prstGeom prst="rect">
            <a:avLst/>
          </a:prstGeom>
          <a:noFill/>
          <a:ln>
            <a:noFill/>
          </a:ln>
        </p:spPr>
      </p:pic>
      <p:pic>
        <p:nvPicPr>
          <p:cNvPr id="278" name="Google Shape;278;p31"/>
          <p:cNvPicPr preferRelativeResize="0"/>
          <p:nvPr/>
        </p:nvPicPr>
        <p:blipFill rotWithShape="1">
          <a:blip r:embed="rId4">
            <a:alphaModFix/>
          </a:blip>
          <a:srcRect b="0" l="0" r="0" t="0"/>
          <a:stretch/>
        </p:blipFill>
        <p:spPr>
          <a:xfrm>
            <a:off x="2786062" y="3019425"/>
            <a:ext cx="260350" cy="641350"/>
          </a:xfrm>
          <a:prstGeom prst="rect">
            <a:avLst/>
          </a:prstGeom>
          <a:noFill/>
          <a:ln>
            <a:noFill/>
          </a:ln>
        </p:spPr>
      </p:pic>
      <p:grpSp>
        <p:nvGrpSpPr>
          <p:cNvPr id="279" name="Google Shape;279;p31"/>
          <p:cNvGrpSpPr/>
          <p:nvPr/>
        </p:nvGrpSpPr>
        <p:grpSpPr>
          <a:xfrm>
            <a:off x="6345237" y="-30162"/>
            <a:ext cx="2865437" cy="1116012"/>
            <a:chOff x="6345237" y="-30162"/>
            <a:chExt cx="2865437" cy="1116012"/>
          </a:xfrm>
        </p:grpSpPr>
        <p:pic>
          <p:nvPicPr>
            <p:cNvPr id="280" name="Google Shape;280;p31"/>
            <p:cNvPicPr preferRelativeResize="0"/>
            <p:nvPr/>
          </p:nvPicPr>
          <p:blipFill rotWithShape="1">
            <a:blip r:embed="rId5">
              <a:alphaModFix/>
            </a:blip>
            <a:srcRect b="0" l="0" r="0" t="0"/>
            <a:stretch/>
          </p:blipFill>
          <p:spPr>
            <a:xfrm>
              <a:off x="6345237" y="-30162"/>
              <a:ext cx="2865437" cy="1116012"/>
            </a:xfrm>
            <a:prstGeom prst="rect">
              <a:avLst/>
            </a:prstGeom>
            <a:noFill/>
            <a:ln>
              <a:noFill/>
            </a:ln>
          </p:spPr>
        </p:pic>
        <p:sp>
          <p:nvSpPr>
            <p:cNvPr id="281" name="Google Shape;281;p3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#9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2"/>
          <p:cNvSpPr txBox="1"/>
          <p:nvPr/>
        </p:nvSpPr>
        <p:spPr>
          <a:xfrm>
            <a:off x="533400" y="1219200"/>
            <a:ext cx="4038600" cy="44005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Use this number line to answer the question that follows.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Choose </a:t>
            </a:r>
            <a:r>
              <a:rPr b="1" i="0" lang="en-US" sz="2800" u="none" cap="none" strike="noStrike">
                <a:solidFill>
                  <a:schemeClr val="dk1"/>
                </a:solidFill>
                <a:latin typeface="Calibri"/>
                <a:ea typeface="Calibri"/>
                <a:cs typeface="Calibri"/>
                <a:sym typeface="Calibri"/>
              </a:rPr>
              <a:t>all </a:t>
            </a:r>
            <a:r>
              <a:rPr b="0" i="0" lang="en-US" sz="2800" u="none" cap="none" strike="noStrike">
                <a:solidFill>
                  <a:schemeClr val="dk1"/>
                </a:solidFill>
                <a:latin typeface="Calibri"/>
                <a:ea typeface="Calibri"/>
                <a:cs typeface="Calibri"/>
                <a:sym typeface="Calibri"/>
              </a:rPr>
              <a:t>the number lines that show a fraction equal to the fraction shown by point </a:t>
            </a:r>
            <a:r>
              <a:rPr b="0" i="1" lang="en-US" sz="2800" u="none" cap="none" strike="noStrike">
                <a:solidFill>
                  <a:schemeClr val="dk1"/>
                </a:solidFill>
                <a:latin typeface="Calibri"/>
                <a:ea typeface="Calibri"/>
                <a:cs typeface="Calibri"/>
                <a:sym typeface="Calibri"/>
              </a:rPr>
              <a:t>P</a:t>
            </a:r>
            <a:r>
              <a:rPr b="0" i="0" lang="en-US" sz="28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pic>
        <p:nvPicPr>
          <p:cNvPr id="287" name="Google Shape;287;p32"/>
          <p:cNvPicPr preferRelativeResize="0"/>
          <p:nvPr/>
        </p:nvPicPr>
        <p:blipFill rotWithShape="1">
          <a:blip r:embed="rId3">
            <a:alphaModFix/>
          </a:blip>
          <a:srcRect b="0" l="0" r="0" t="0"/>
          <a:stretch/>
        </p:blipFill>
        <p:spPr>
          <a:xfrm>
            <a:off x="706437" y="2590800"/>
            <a:ext cx="4022725" cy="1039812"/>
          </a:xfrm>
          <a:prstGeom prst="rect">
            <a:avLst/>
          </a:prstGeom>
          <a:noFill/>
          <a:ln>
            <a:noFill/>
          </a:ln>
        </p:spPr>
      </p:pic>
      <p:pic>
        <p:nvPicPr>
          <p:cNvPr id="288" name="Google Shape;288;p32"/>
          <p:cNvPicPr preferRelativeResize="0"/>
          <p:nvPr/>
        </p:nvPicPr>
        <p:blipFill rotWithShape="1">
          <a:blip r:embed="rId4">
            <a:alphaModFix/>
          </a:blip>
          <a:srcRect b="0" l="0" r="0" t="0"/>
          <a:stretch/>
        </p:blipFill>
        <p:spPr>
          <a:xfrm>
            <a:off x="4762500" y="1366837"/>
            <a:ext cx="3657600" cy="4527550"/>
          </a:xfrm>
          <a:prstGeom prst="rect">
            <a:avLst/>
          </a:prstGeom>
          <a:noFill/>
          <a:ln>
            <a:noFill/>
          </a:ln>
        </p:spPr>
      </p:pic>
      <p:grpSp>
        <p:nvGrpSpPr>
          <p:cNvPr id="289" name="Google Shape;289;p32"/>
          <p:cNvGrpSpPr/>
          <p:nvPr/>
        </p:nvGrpSpPr>
        <p:grpSpPr>
          <a:xfrm>
            <a:off x="7259637" y="-30162"/>
            <a:ext cx="1939925" cy="1176337"/>
            <a:chOff x="7259637" y="-30162"/>
            <a:chExt cx="1939925" cy="1176337"/>
          </a:xfrm>
        </p:grpSpPr>
        <p:pic>
          <p:nvPicPr>
            <p:cNvPr id="290" name="Google Shape;290;p32"/>
            <p:cNvPicPr preferRelativeResize="0"/>
            <p:nvPr/>
          </p:nvPicPr>
          <p:blipFill rotWithShape="1">
            <a:blip r:embed="rId5">
              <a:alphaModFix/>
            </a:blip>
            <a:srcRect b="0" l="0" r="0" t="0"/>
            <a:stretch/>
          </p:blipFill>
          <p:spPr>
            <a:xfrm>
              <a:off x="7259637" y="-30162"/>
              <a:ext cx="1939925" cy="1176337"/>
            </a:xfrm>
            <a:prstGeom prst="rect">
              <a:avLst/>
            </a:prstGeom>
            <a:noFill/>
            <a:ln>
              <a:noFill/>
            </a:ln>
          </p:spPr>
        </p:pic>
        <p:sp>
          <p:nvSpPr>
            <p:cNvPr id="291" name="Google Shape;291;p3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#10</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3"/>
          <p:cNvSpPr txBox="1"/>
          <p:nvPr/>
        </p:nvSpPr>
        <p:spPr>
          <a:xfrm>
            <a:off x="728662" y="1828800"/>
            <a:ext cx="79248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selects all number lines that show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A, B</a:t>
            </a:r>
            <a:endParaRPr b="0" i="0" sz="1400" u="none" cap="none" strike="noStrike">
              <a:solidFill>
                <a:srgbClr val="000000"/>
              </a:solidFill>
              <a:latin typeface="Arial"/>
              <a:ea typeface="Arial"/>
              <a:cs typeface="Arial"/>
              <a:sym typeface="Arial"/>
            </a:endParaRPr>
          </a:p>
        </p:txBody>
      </p:sp>
      <p:pic>
        <p:nvPicPr>
          <p:cNvPr id="297" name="Google Shape;297;p33"/>
          <p:cNvPicPr preferRelativeResize="0"/>
          <p:nvPr/>
        </p:nvPicPr>
        <p:blipFill rotWithShape="1">
          <a:blip r:embed="rId3">
            <a:alphaModFix/>
          </a:blip>
          <a:srcRect b="0" l="0" r="0" t="0"/>
          <a:stretch/>
        </p:blipFill>
        <p:spPr>
          <a:xfrm>
            <a:off x="1666875" y="2619375"/>
            <a:ext cx="249237" cy="665162"/>
          </a:xfrm>
          <a:prstGeom prst="rect">
            <a:avLst/>
          </a:prstGeom>
          <a:noFill/>
          <a:ln>
            <a:noFill/>
          </a:ln>
        </p:spPr>
      </p:pic>
      <p:grpSp>
        <p:nvGrpSpPr>
          <p:cNvPr id="298" name="Google Shape;298;p33"/>
          <p:cNvGrpSpPr/>
          <p:nvPr/>
        </p:nvGrpSpPr>
        <p:grpSpPr>
          <a:xfrm>
            <a:off x="6345237" y="-30162"/>
            <a:ext cx="2981325" cy="1116012"/>
            <a:chOff x="6345237" y="-30162"/>
            <a:chExt cx="2981325" cy="1116012"/>
          </a:xfrm>
        </p:grpSpPr>
        <p:pic>
          <p:nvPicPr>
            <p:cNvPr id="299" name="Google Shape;299;p33"/>
            <p:cNvPicPr preferRelativeResize="0"/>
            <p:nvPr/>
          </p:nvPicPr>
          <p:blipFill rotWithShape="1">
            <a:blip r:embed="rId4">
              <a:alphaModFix/>
            </a:blip>
            <a:srcRect b="0" l="0" r="0" t="0"/>
            <a:stretch/>
          </p:blipFill>
          <p:spPr>
            <a:xfrm>
              <a:off x="6345237" y="-30162"/>
              <a:ext cx="2981325" cy="1116012"/>
            </a:xfrm>
            <a:prstGeom prst="rect">
              <a:avLst/>
            </a:prstGeom>
            <a:noFill/>
            <a:ln>
              <a:noFill/>
            </a:ln>
          </p:spPr>
        </p:pic>
        <p:sp>
          <p:nvSpPr>
            <p:cNvPr id="300" name="Google Shape;300;p3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#10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4"/>
          <p:cNvSpPr/>
          <p:nvPr/>
        </p:nvSpPr>
        <p:spPr>
          <a:xfrm>
            <a:off x="536575" y="1219200"/>
            <a:ext cx="8077200" cy="3322637"/>
          </a:xfrm>
          <a:prstGeom prst="rect">
            <a:avLst/>
          </a:prstGeom>
          <a:blipFill rotWithShape="1">
            <a:blip r:embed="rId3">
              <a:alphaModFix/>
            </a:blip>
            <a:stretch>
              <a:fillRect b="-3299" l="-1582" r="0" t="-1649"/>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306" name="Google Shape;306;p34"/>
          <p:cNvPicPr preferRelativeResize="0"/>
          <p:nvPr/>
        </p:nvPicPr>
        <p:blipFill rotWithShape="1">
          <a:blip r:embed="rId4">
            <a:alphaModFix/>
          </a:blip>
          <a:srcRect b="37794" l="40025" r="38319" t="53805"/>
          <a:stretch/>
        </p:blipFill>
        <p:spPr>
          <a:xfrm>
            <a:off x="2789237" y="2116137"/>
            <a:ext cx="3565525" cy="865187"/>
          </a:xfrm>
          <a:prstGeom prst="rect">
            <a:avLst/>
          </a:prstGeom>
          <a:noFill/>
          <a:ln>
            <a:noFill/>
          </a:ln>
        </p:spPr>
      </p:pic>
      <p:grpSp>
        <p:nvGrpSpPr>
          <p:cNvPr id="307" name="Google Shape;307;p34"/>
          <p:cNvGrpSpPr/>
          <p:nvPr/>
        </p:nvGrpSpPr>
        <p:grpSpPr>
          <a:xfrm>
            <a:off x="7259637" y="-30162"/>
            <a:ext cx="1939925" cy="1176337"/>
            <a:chOff x="7259637" y="-30162"/>
            <a:chExt cx="1939925" cy="1176337"/>
          </a:xfrm>
        </p:grpSpPr>
        <p:pic>
          <p:nvPicPr>
            <p:cNvPr id="308" name="Google Shape;308;p34"/>
            <p:cNvPicPr preferRelativeResize="0"/>
            <p:nvPr/>
          </p:nvPicPr>
          <p:blipFill rotWithShape="1">
            <a:blip r:embed="rId5">
              <a:alphaModFix/>
            </a:blip>
            <a:srcRect b="0" l="0" r="0" t="0"/>
            <a:stretch/>
          </p:blipFill>
          <p:spPr>
            <a:xfrm>
              <a:off x="7259637" y="-30162"/>
              <a:ext cx="1939925" cy="1176337"/>
            </a:xfrm>
            <a:prstGeom prst="rect">
              <a:avLst/>
            </a:prstGeom>
            <a:noFill/>
            <a:ln>
              <a:noFill/>
            </a:ln>
          </p:spPr>
        </p:pic>
        <p:sp>
          <p:nvSpPr>
            <p:cNvPr id="309" name="Google Shape;309;p3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#11</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35"/>
          <p:cNvSpPr txBox="1"/>
          <p:nvPr/>
        </p:nvSpPr>
        <p:spPr>
          <a:xfrm>
            <a:off x="728662" y="1828800"/>
            <a:ext cx="79248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creates a fraction model equal to the given fraction.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endParaRPr b="0" i="0" sz="1400" u="none" cap="none" strike="noStrike">
              <a:solidFill>
                <a:srgbClr val="000000"/>
              </a:solidFill>
              <a:latin typeface="Arial"/>
              <a:ea typeface="Arial"/>
              <a:cs typeface="Arial"/>
              <a:sym typeface="Arial"/>
            </a:endParaRPr>
          </a:p>
        </p:txBody>
      </p:sp>
      <p:pic>
        <p:nvPicPr>
          <p:cNvPr id="315" name="Google Shape;315;p35"/>
          <p:cNvPicPr preferRelativeResize="0"/>
          <p:nvPr/>
        </p:nvPicPr>
        <p:blipFill rotWithShape="1">
          <a:blip r:embed="rId3">
            <a:alphaModFix/>
          </a:blip>
          <a:srcRect b="0" l="0" r="0" t="0"/>
          <a:stretch/>
        </p:blipFill>
        <p:spPr>
          <a:xfrm>
            <a:off x="2057400" y="3475037"/>
            <a:ext cx="260350" cy="639762"/>
          </a:xfrm>
          <a:prstGeom prst="rect">
            <a:avLst/>
          </a:prstGeom>
          <a:noFill/>
          <a:ln>
            <a:noFill/>
          </a:ln>
        </p:spPr>
      </p:pic>
      <p:grpSp>
        <p:nvGrpSpPr>
          <p:cNvPr id="316" name="Google Shape;316;p35"/>
          <p:cNvGrpSpPr/>
          <p:nvPr/>
        </p:nvGrpSpPr>
        <p:grpSpPr>
          <a:xfrm>
            <a:off x="6345237" y="-30162"/>
            <a:ext cx="2981325" cy="1116012"/>
            <a:chOff x="6345237" y="-30162"/>
            <a:chExt cx="2981325" cy="1116012"/>
          </a:xfrm>
        </p:grpSpPr>
        <p:pic>
          <p:nvPicPr>
            <p:cNvPr id="317" name="Google Shape;317;p35"/>
            <p:cNvPicPr preferRelativeResize="0"/>
            <p:nvPr/>
          </p:nvPicPr>
          <p:blipFill rotWithShape="1">
            <a:blip r:embed="rId4">
              <a:alphaModFix/>
            </a:blip>
            <a:srcRect b="0" l="0" r="0" t="0"/>
            <a:stretch/>
          </p:blipFill>
          <p:spPr>
            <a:xfrm>
              <a:off x="6345237" y="-30162"/>
              <a:ext cx="2981325" cy="1116012"/>
            </a:xfrm>
            <a:prstGeom prst="rect">
              <a:avLst/>
            </a:prstGeom>
            <a:noFill/>
            <a:ln>
              <a:noFill/>
            </a:ln>
          </p:spPr>
        </p:pic>
        <p:sp>
          <p:nvSpPr>
            <p:cNvPr id="318" name="Google Shape;318;p3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#11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pic>
        <p:nvPicPr>
          <p:cNvPr id="323" name="Google Shape;323;p36"/>
          <p:cNvPicPr preferRelativeResize="0"/>
          <p:nvPr/>
        </p:nvPicPr>
        <p:blipFill rotWithShape="1">
          <a:blip r:embed="rId3">
            <a:alphaModFix/>
          </a:blip>
          <a:srcRect b="0" l="0" r="0" t="0"/>
          <a:stretch/>
        </p:blipFill>
        <p:spPr>
          <a:xfrm>
            <a:off x="2651125" y="2400300"/>
            <a:ext cx="3841750" cy="1296987"/>
          </a:xfrm>
          <a:prstGeom prst="rect">
            <a:avLst/>
          </a:prstGeom>
          <a:noFill/>
          <a:ln>
            <a:noFill/>
          </a:ln>
        </p:spPr>
      </p:pic>
      <p:grpSp>
        <p:nvGrpSpPr>
          <p:cNvPr id="324" name="Google Shape;324;p36"/>
          <p:cNvGrpSpPr/>
          <p:nvPr/>
        </p:nvGrpSpPr>
        <p:grpSpPr>
          <a:xfrm>
            <a:off x="7259637" y="-30162"/>
            <a:ext cx="1939925" cy="1176337"/>
            <a:chOff x="7259637" y="-30162"/>
            <a:chExt cx="1939925" cy="1176337"/>
          </a:xfrm>
        </p:grpSpPr>
        <p:pic>
          <p:nvPicPr>
            <p:cNvPr id="325" name="Google Shape;325;p36"/>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326" name="Google Shape;326;p3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#12</a:t>
              </a:r>
              <a:endParaRPr b="0" i="0" sz="1400" u="none" cap="none" strike="noStrike">
                <a:solidFill>
                  <a:srgbClr val="000000"/>
                </a:solidFill>
                <a:latin typeface="Arial"/>
                <a:ea typeface="Arial"/>
                <a:cs typeface="Arial"/>
                <a:sym typeface="Arial"/>
              </a:endParaRPr>
            </a:p>
          </p:txBody>
        </p:sp>
      </p:grpSp>
      <p:sp>
        <p:nvSpPr>
          <p:cNvPr id="327" name="Google Shape;327;p36"/>
          <p:cNvSpPr txBox="1"/>
          <p:nvPr>
            <p:ph idx="1" type="body"/>
          </p:nvPr>
        </p:nvSpPr>
        <p:spPr>
          <a:xfrm>
            <a:off x="457200" y="1066800"/>
            <a:ext cx="8229600" cy="50593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Use the number line to help you complete the equation.</a:t>
            </a:r>
            <a:endParaRPr/>
          </a:p>
          <a:p>
            <a:pPr indent="0" lvl="0" marL="0" marR="0" rtl="0" algn="l">
              <a:lnSpc>
                <a:spcPct val="100000"/>
              </a:lnSpc>
              <a:spcBef>
                <a:spcPts val="56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What numerator makes the equation true?</a:t>
            </a:r>
            <a:endParaRPr/>
          </a:p>
          <a:p>
            <a:pPr indent="0" lvl="0" marL="0" marR="0" rtl="0" algn="l">
              <a:lnSpc>
                <a:spcPct val="100000"/>
              </a:lnSpc>
              <a:spcBef>
                <a:spcPts val="56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			</a:t>
            </a:r>
            <a:endParaRPr/>
          </a:p>
        </p:txBody>
      </p:sp>
      <p:pic>
        <p:nvPicPr>
          <p:cNvPr id="328" name="Google Shape;328;p36"/>
          <p:cNvPicPr preferRelativeResize="0"/>
          <p:nvPr/>
        </p:nvPicPr>
        <p:blipFill rotWithShape="1">
          <a:blip r:embed="rId5">
            <a:alphaModFix/>
          </a:blip>
          <a:srcRect b="0" l="0" r="0" t="0"/>
          <a:stretch/>
        </p:blipFill>
        <p:spPr>
          <a:xfrm>
            <a:off x="3922712" y="3851275"/>
            <a:ext cx="1298575" cy="11557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37"/>
          <p:cNvSpPr txBox="1"/>
          <p:nvPr/>
        </p:nvSpPr>
        <p:spPr>
          <a:xfrm>
            <a:off x="685800" y="1450975"/>
            <a:ext cx="79248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a:t>
            </a:r>
            <a:r>
              <a:rPr b="0" i="0" lang="en-US" sz="2800" u="none" cap="none" strike="noStrike">
                <a:solidFill>
                  <a:schemeClr val="dk1"/>
                </a:solidFill>
                <a:latin typeface="Calibri"/>
                <a:ea typeface="Calibri"/>
                <a:cs typeface="Calibri"/>
                <a:sym typeface="Calibri"/>
              </a:rPr>
              <a:t>The student enters the correct value.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a:t>
            </a:r>
            <a:r>
              <a:rPr b="0" i="0" lang="en-US" sz="2800" u="none" cap="none" strike="noStrike">
                <a:solidFill>
                  <a:schemeClr val="dk1"/>
                </a:solidFill>
                <a:latin typeface="Calibri"/>
                <a:ea typeface="Calibri"/>
                <a:cs typeface="Calibri"/>
                <a:sym typeface="Calibri"/>
              </a:rPr>
              <a:t>  4</a:t>
            </a:r>
            <a:endParaRPr b="0" i="0" sz="1400" u="none" cap="none" strike="noStrike">
              <a:solidFill>
                <a:srgbClr val="000000"/>
              </a:solidFill>
              <a:latin typeface="Arial"/>
              <a:ea typeface="Arial"/>
              <a:cs typeface="Arial"/>
              <a:sym typeface="Arial"/>
            </a:endParaRPr>
          </a:p>
        </p:txBody>
      </p:sp>
      <p:grpSp>
        <p:nvGrpSpPr>
          <p:cNvPr id="334" name="Google Shape;334;p37"/>
          <p:cNvGrpSpPr/>
          <p:nvPr/>
        </p:nvGrpSpPr>
        <p:grpSpPr>
          <a:xfrm>
            <a:off x="6345237" y="-30162"/>
            <a:ext cx="2981325" cy="1116012"/>
            <a:chOff x="6345237" y="-30162"/>
            <a:chExt cx="2981325" cy="1116012"/>
          </a:xfrm>
        </p:grpSpPr>
        <p:pic>
          <p:nvPicPr>
            <p:cNvPr id="335" name="Google Shape;335;p37"/>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336" name="Google Shape;336;p3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#12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pic>
        <p:nvPicPr>
          <p:cNvPr id="341" name="Google Shape;341;p38"/>
          <p:cNvPicPr preferRelativeResize="0"/>
          <p:nvPr/>
        </p:nvPicPr>
        <p:blipFill rotWithShape="1">
          <a:blip r:embed="rId3">
            <a:alphaModFix/>
          </a:blip>
          <a:srcRect b="0" l="0" r="0" t="0"/>
          <a:stretch/>
        </p:blipFill>
        <p:spPr>
          <a:xfrm>
            <a:off x="2651125" y="2514600"/>
            <a:ext cx="3841750" cy="944562"/>
          </a:xfrm>
          <a:prstGeom prst="rect">
            <a:avLst/>
          </a:prstGeom>
          <a:noFill/>
          <a:ln>
            <a:noFill/>
          </a:ln>
        </p:spPr>
      </p:pic>
      <p:grpSp>
        <p:nvGrpSpPr>
          <p:cNvPr id="342" name="Google Shape;342;p38"/>
          <p:cNvGrpSpPr/>
          <p:nvPr/>
        </p:nvGrpSpPr>
        <p:grpSpPr>
          <a:xfrm>
            <a:off x="7259637" y="-30162"/>
            <a:ext cx="1939925" cy="1176337"/>
            <a:chOff x="7259637" y="-30162"/>
            <a:chExt cx="1939925" cy="1176337"/>
          </a:xfrm>
        </p:grpSpPr>
        <p:pic>
          <p:nvPicPr>
            <p:cNvPr id="343" name="Google Shape;343;p38"/>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344" name="Google Shape;344;p3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#13</a:t>
              </a:r>
              <a:endParaRPr b="0" i="0" sz="1400" u="none" cap="none" strike="noStrike">
                <a:solidFill>
                  <a:srgbClr val="000000"/>
                </a:solidFill>
                <a:latin typeface="Arial"/>
                <a:ea typeface="Arial"/>
                <a:cs typeface="Arial"/>
                <a:sym typeface="Arial"/>
              </a:endParaRPr>
            </a:p>
          </p:txBody>
        </p:sp>
      </p:grpSp>
      <p:sp>
        <p:nvSpPr>
          <p:cNvPr id="345" name="Google Shape;345;p38"/>
          <p:cNvSpPr txBox="1"/>
          <p:nvPr>
            <p:ph idx="1" type="body"/>
          </p:nvPr>
        </p:nvSpPr>
        <p:spPr>
          <a:xfrm>
            <a:off x="457200" y="1295400"/>
            <a:ext cx="8229600" cy="49831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Use the number line to help you complete the equation.</a:t>
            </a:r>
            <a:endParaRPr/>
          </a:p>
          <a:p>
            <a:pPr indent="0" lvl="0" marL="0" marR="0" rtl="0" algn="l">
              <a:lnSpc>
                <a:spcPct val="100000"/>
              </a:lnSpc>
              <a:spcBef>
                <a:spcPts val="56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What numerator makes the equation true?</a:t>
            </a:r>
            <a:endParaRPr/>
          </a:p>
          <a:p>
            <a:pPr indent="0" lvl="0" marL="0" marR="0" rtl="0" algn="l">
              <a:lnSpc>
                <a:spcPct val="100000"/>
              </a:lnSpc>
              <a:spcBef>
                <a:spcPts val="56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165100" lvl="0" marL="342900" marR="0" rtl="0" algn="l">
              <a:lnSpc>
                <a:spcPct val="100000"/>
              </a:lnSpc>
              <a:spcBef>
                <a:spcPts val="56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p:txBody>
      </p:sp>
      <p:pic>
        <p:nvPicPr>
          <p:cNvPr id="346" name="Google Shape;346;p38"/>
          <p:cNvPicPr preferRelativeResize="0"/>
          <p:nvPr/>
        </p:nvPicPr>
        <p:blipFill rotWithShape="1">
          <a:blip r:embed="rId5">
            <a:alphaModFix/>
          </a:blip>
          <a:srcRect b="0" l="0" r="0" t="0"/>
          <a:stretch/>
        </p:blipFill>
        <p:spPr>
          <a:xfrm>
            <a:off x="3878262" y="3413125"/>
            <a:ext cx="1385887" cy="12319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39"/>
          <p:cNvSpPr txBox="1"/>
          <p:nvPr/>
        </p:nvSpPr>
        <p:spPr>
          <a:xfrm>
            <a:off x="685800" y="1450975"/>
            <a:ext cx="79248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a:t>
            </a:r>
            <a:r>
              <a:rPr b="0" i="0" lang="en-US" sz="2800" u="none" cap="none" strike="noStrike">
                <a:solidFill>
                  <a:schemeClr val="dk1"/>
                </a:solidFill>
                <a:latin typeface="Calibri"/>
                <a:ea typeface="Calibri"/>
                <a:cs typeface="Calibri"/>
                <a:sym typeface="Calibri"/>
              </a:rPr>
              <a:t>The student enters the correct value.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grpSp>
        <p:nvGrpSpPr>
          <p:cNvPr id="352" name="Google Shape;352;p39"/>
          <p:cNvGrpSpPr/>
          <p:nvPr/>
        </p:nvGrpSpPr>
        <p:grpSpPr>
          <a:xfrm>
            <a:off x="6345237" y="-30162"/>
            <a:ext cx="2981325" cy="1116012"/>
            <a:chOff x="6345237" y="-30162"/>
            <a:chExt cx="2981325" cy="1116012"/>
          </a:xfrm>
        </p:grpSpPr>
        <p:pic>
          <p:nvPicPr>
            <p:cNvPr id="353" name="Google Shape;353;p39"/>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354" name="Google Shape;354;p3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#13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0"/>
          <p:cNvSpPr txBox="1"/>
          <p:nvPr/>
        </p:nvSpPr>
        <p:spPr>
          <a:xfrm>
            <a:off x="685800" y="1371600"/>
            <a:ext cx="7772400" cy="5016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Calibri"/>
              <a:buNone/>
            </a:pPr>
            <a:r>
              <a:rPr b="0" i="0" lang="en-US" sz="3200" u="none" cap="none" strike="noStrike">
                <a:solidFill>
                  <a:schemeClr val="dk1"/>
                </a:solidFill>
                <a:latin typeface="Calibri"/>
                <a:ea typeface="Calibri"/>
                <a:cs typeface="Calibri"/>
                <a:sym typeface="Calibri"/>
              </a:rPr>
              <a:t>The fraction model shows     of the whole figure shaded.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3200"/>
              <a:buFont typeface="Calibri"/>
              <a:buNone/>
            </a:pPr>
            <a:r>
              <a:rPr b="0" i="0" lang="en-US" sz="3200" u="none" cap="none" strike="noStrike">
                <a:solidFill>
                  <a:schemeClr val="dk1"/>
                </a:solidFill>
                <a:latin typeface="Calibri"/>
                <a:ea typeface="Calibri"/>
                <a:cs typeface="Calibri"/>
                <a:sym typeface="Calibri"/>
              </a:rPr>
              <a:t>Enter a numerator in the box to make the equation true.</a:t>
            </a:r>
            <a:endParaRPr b="0" i="0" sz="1400" u="none" cap="none" strike="noStrike">
              <a:solidFill>
                <a:srgbClr val="000000"/>
              </a:solidFill>
              <a:latin typeface="Arial"/>
              <a:ea typeface="Arial"/>
              <a:cs typeface="Arial"/>
              <a:sym typeface="Arial"/>
            </a:endParaRPr>
          </a:p>
        </p:txBody>
      </p:sp>
      <p:graphicFrame>
        <p:nvGraphicFramePr>
          <p:cNvPr id="360" name="Google Shape;360;p40"/>
          <p:cNvGraphicFramePr/>
          <p:nvPr/>
        </p:nvGraphicFramePr>
        <p:xfrm>
          <a:off x="2346325" y="2636837"/>
          <a:ext cx="3000000" cy="3000000"/>
        </p:xfrm>
        <a:graphic>
          <a:graphicData uri="http://schemas.openxmlformats.org/drawingml/2006/table">
            <a:tbl>
              <a:tblPr>
                <a:noFill/>
                <a:tableStyleId>{FF49AC7A-57BC-4F9A-9539-51286C5329AA}</a:tableStyleId>
              </a:tblPr>
              <a:tblGrid>
                <a:gridCol w="2286000"/>
                <a:gridCol w="2286000"/>
              </a:tblGrid>
              <a:tr h="274625">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7F7F7F"/>
                    </a:solidFill>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4625">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4625">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4625">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pic>
        <p:nvPicPr>
          <p:cNvPr id="361" name="Google Shape;361;p40"/>
          <p:cNvPicPr preferRelativeResize="0"/>
          <p:nvPr/>
        </p:nvPicPr>
        <p:blipFill rotWithShape="1">
          <a:blip r:embed="rId3">
            <a:alphaModFix/>
          </a:blip>
          <a:srcRect b="0" l="0" r="0" t="0"/>
          <a:stretch/>
        </p:blipFill>
        <p:spPr>
          <a:xfrm>
            <a:off x="5181600" y="1352550"/>
            <a:ext cx="260350" cy="639762"/>
          </a:xfrm>
          <a:prstGeom prst="rect">
            <a:avLst/>
          </a:prstGeom>
          <a:noFill/>
          <a:ln>
            <a:noFill/>
          </a:ln>
        </p:spPr>
      </p:pic>
      <p:pic>
        <p:nvPicPr>
          <p:cNvPr id="362" name="Google Shape;362;p40"/>
          <p:cNvPicPr preferRelativeResize="0"/>
          <p:nvPr/>
        </p:nvPicPr>
        <p:blipFill rotWithShape="1">
          <a:blip r:embed="rId4">
            <a:alphaModFix/>
          </a:blip>
          <a:srcRect b="0" l="0" r="0" t="0"/>
          <a:stretch/>
        </p:blipFill>
        <p:spPr>
          <a:xfrm>
            <a:off x="3781425" y="3933825"/>
            <a:ext cx="1581150" cy="1096962"/>
          </a:xfrm>
          <a:prstGeom prst="rect">
            <a:avLst/>
          </a:prstGeom>
          <a:noFill/>
          <a:ln>
            <a:noFill/>
          </a:ln>
        </p:spPr>
      </p:pic>
      <p:grpSp>
        <p:nvGrpSpPr>
          <p:cNvPr id="363" name="Google Shape;363;p40"/>
          <p:cNvGrpSpPr/>
          <p:nvPr/>
        </p:nvGrpSpPr>
        <p:grpSpPr>
          <a:xfrm>
            <a:off x="7259637" y="-30162"/>
            <a:ext cx="1939925" cy="1176337"/>
            <a:chOff x="7259637" y="-30162"/>
            <a:chExt cx="1939925" cy="1176337"/>
          </a:xfrm>
        </p:grpSpPr>
        <p:pic>
          <p:nvPicPr>
            <p:cNvPr id="364" name="Google Shape;364;p40"/>
            <p:cNvPicPr preferRelativeResize="0"/>
            <p:nvPr/>
          </p:nvPicPr>
          <p:blipFill rotWithShape="1">
            <a:blip r:embed="rId5">
              <a:alphaModFix/>
            </a:blip>
            <a:srcRect b="0" l="0" r="0" t="0"/>
            <a:stretch/>
          </p:blipFill>
          <p:spPr>
            <a:xfrm>
              <a:off x="7259637" y="-30162"/>
              <a:ext cx="1939925" cy="1176337"/>
            </a:xfrm>
            <a:prstGeom prst="rect">
              <a:avLst/>
            </a:prstGeom>
            <a:noFill/>
            <a:ln>
              <a:noFill/>
            </a:ln>
          </p:spPr>
        </p:pic>
        <p:sp>
          <p:nvSpPr>
            <p:cNvPr id="365" name="Google Shape;365;p4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#14</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1"/>
          <p:cNvSpPr txBox="1"/>
          <p:nvPr/>
        </p:nvSpPr>
        <p:spPr>
          <a:xfrm>
            <a:off x="685800" y="1450975"/>
            <a:ext cx="79248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a:t>
            </a:r>
            <a:r>
              <a:rPr b="0" i="0" lang="en-US" sz="2800" u="none" cap="none" strike="noStrike">
                <a:solidFill>
                  <a:schemeClr val="dk1"/>
                </a:solidFill>
                <a:latin typeface="Calibri"/>
                <a:ea typeface="Calibri"/>
                <a:cs typeface="Calibri"/>
                <a:sym typeface="Calibri"/>
              </a:rPr>
              <a:t>The student enters the correct value.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Answer: 8</a:t>
            </a:r>
            <a:endParaRPr b="0" i="0" sz="1400" u="none" cap="none" strike="noStrike">
              <a:solidFill>
                <a:srgbClr val="000000"/>
              </a:solidFill>
              <a:latin typeface="Arial"/>
              <a:ea typeface="Arial"/>
              <a:cs typeface="Arial"/>
              <a:sym typeface="Arial"/>
            </a:endParaRPr>
          </a:p>
        </p:txBody>
      </p:sp>
      <p:grpSp>
        <p:nvGrpSpPr>
          <p:cNvPr id="371" name="Google Shape;371;p41"/>
          <p:cNvGrpSpPr/>
          <p:nvPr/>
        </p:nvGrpSpPr>
        <p:grpSpPr>
          <a:xfrm>
            <a:off x="6345237" y="-30162"/>
            <a:ext cx="2981325" cy="1116012"/>
            <a:chOff x="6345237" y="-30162"/>
            <a:chExt cx="2981325" cy="1116012"/>
          </a:xfrm>
        </p:grpSpPr>
        <p:pic>
          <p:nvPicPr>
            <p:cNvPr id="372" name="Google Shape;372;p41"/>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373" name="Google Shape;373;p4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#14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grpSp>
        <p:nvGrpSpPr>
          <p:cNvPr id="378" name="Google Shape;378;p42"/>
          <p:cNvGrpSpPr/>
          <p:nvPr/>
        </p:nvGrpSpPr>
        <p:grpSpPr>
          <a:xfrm>
            <a:off x="7259637" y="-30162"/>
            <a:ext cx="1939925" cy="1176337"/>
            <a:chOff x="7259637" y="-30162"/>
            <a:chExt cx="1939925" cy="1176337"/>
          </a:xfrm>
        </p:grpSpPr>
        <p:pic>
          <p:nvPicPr>
            <p:cNvPr id="379" name="Google Shape;379;p42"/>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380" name="Google Shape;380;p4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#15</a:t>
              </a:r>
              <a:endParaRPr b="0" i="0" sz="1400" u="none" cap="none" strike="noStrike">
                <a:solidFill>
                  <a:srgbClr val="000000"/>
                </a:solidFill>
                <a:latin typeface="Arial"/>
                <a:ea typeface="Arial"/>
                <a:cs typeface="Arial"/>
                <a:sym typeface="Arial"/>
              </a:endParaRPr>
            </a:p>
          </p:txBody>
        </p:sp>
      </p:grpSp>
      <p:sp>
        <p:nvSpPr>
          <p:cNvPr id="381" name="Google Shape;381;p4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a:solidFill>
                  <a:schemeClr val="dk1"/>
                </a:solidFill>
                <a:latin typeface="Calibri"/>
                <a:ea typeface="Calibri"/>
                <a:cs typeface="Calibri"/>
                <a:sym typeface="Calibri"/>
              </a:rPr>
              <a:t>Example 1: </a:t>
            </a:r>
            <a:r>
              <a:rPr b="0" i="0" lang="en-US" sz="2800" u="none">
                <a:solidFill>
                  <a:schemeClr val="dk1"/>
                </a:solidFill>
                <a:latin typeface="Calibri"/>
                <a:ea typeface="Calibri"/>
                <a:cs typeface="Calibri"/>
                <a:sym typeface="Calibri"/>
              </a:rPr>
              <a:t>What denominator goes in the box to make the equation true?</a:t>
            </a:r>
            <a:endParaRPr/>
          </a:p>
          <a:p>
            <a:pPr indent="0" lvl="0" marL="0" marR="0" rtl="0" algn="l">
              <a:lnSpc>
                <a:spcPct val="100000"/>
              </a:lnSpc>
              <a:spcBef>
                <a:spcPts val="560"/>
              </a:spcBef>
              <a:spcAft>
                <a:spcPts val="0"/>
              </a:spcAft>
              <a:buClr>
                <a:schemeClr val="dk1"/>
              </a:buClr>
              <a:buSzPts val="2800"/>
              <a:buFont typeface="Arial"/>
              <a:buNone/>
            </a:pPr>
            <a:r>
              <a:t/>
            </a:r>
            <a:endParaRPr b="1" i="0" sz="2800" u="non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t/>
            </a:r>
            <a:endParaRPr b="1" i="0" sz="2800" u="non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t/>
            </a:r>
            <a:endParaRPr b="1" i="0" sz="2800" u="non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rPr b="1" i="0" lang="en-US" sz="2800" u="none">
                <a:solidFill>
                  <a:schemeClr val="dk1"/>
                </a:solidFill>
                <a:latin typeface="Calibri"/>
                <a:ea typeface="Calibri"/>
                <a:cs typeface="Calibri"/>
                <a:sym typeface="Calibri"/>
              </a:rPr>
              <a:t>Example 2: </a:t>
            </a:r>
            <a:r>
              <a:rPr b="0" i="0" lang="en-US" sz="2800" u="none">
                <a:solidFill>
                  <a:schemeClr val="dk1"/>
                </a:solidFill>
                <a:latin typeface="Calibri"/>
                <a:ea typeface="Calibri"/>
                <a:cs typeface="Calibri"/>
                <a:sym typeface="Calibri"/>
              </a:rPr>
              <a:t>What numerator goes in the box to make the equation true?</a:t>
            </a:r>
            <a:endParaRPr/>
          </a:p>
        </p:txBody>
      </p:sp>
      <p:pic>
        <p:nvPicPr>
          <p:cNvPr id="382" name="Google Shape;382;p42"/>
          <p:cNvPicPr preferRelativeResize="0"/>
          <p:nvPr/>
        </p:nvPicPr>
        <p:blipFill rotWithShape="1">
          <a:blip r:embed="rId4">
            <a:alphaModFix/>
          </a:blip>
          <a:srcRect b="0" l="0" r="0" t="0"/>
          <a:stretch/>
        </p:blipFill>
        <p:spPr>
          <a:xfrm>
            <a:off x="3733800" y="2438400"/>
            <a:ext cx="1143000" cy="963612"/>
          </a:xfrm>
          <a:prstGeom prst="rect">
            <a:avLst/>
          </a:prstGeom>
          <a:noFill/>
          <a:ln>
            <a:noFill/>
          </a:ln>
        </p:spPr>
      </p:pic>
      <p:pic>
        <p:nvPicPr>
          <p:cNvPr id="383" name="Google Shape;383;p42"/>
          <p:cNvPicPr preferRelativeResize="0"/>
          <p:nvPr/>
        </p:nvPicPr>
        <p:blipFill rotWithShape="1">
          <a:blip r:embed="rId5">
            <a:alphaModFix/>
          </a:blip>
          <a:srcRect b="0" l="0" r="0" t="0"/>
          <a:stretch/>
        </p:blipFill>
        <p:spPr>
          <a:xfrm>
            <a:off x="3733800" y="5105400"/>
            <a:ext cx="1154112" cy="95726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43"/>
          <p:cNvSpPr txBox="1"/>
          <p:nvPr/>
        </p:nvSpPr>
        <p:spPr>
          <a:xfrm>
            <a:off x="663575" y="1600200"/>
            <a:ext cx="8001000" cy="2678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a:t>
            </a:r>
            <a:r>
              <a:rPr b="0" i="0" lang="en-US" sz="2800" u="none" cap="none" strike="noStrike">
                <a:solidFill>
                  <a:schemeClr val="dk1"/>
                </a:solidFill>
                <a:latin typeface="Calibri"/>
                <a:ea typeface="Calibri"/>
                <a:cs typeface="Calibri"/>
                <a:sym typeface="Calibri"/>
              </a:rPr>
              <a:t>The student enters the correct value.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Example 1: 1</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Example 2: 2 	</a:t>
            </a:r>
            <a:endParaRPr b="0" i="0" sz="1400" u="none" cap="none" strike="noStrike">
              <a:solidFill>
                <a:srgbClr val="000000"/>
              </a:solidFill>
              <a:latin typeface="Arial"/>
              <a:ea typeface="Arial"/>
              <a:cs typeface="Arial"/>
              <a:sym typeface="Arial"/>
            </a:endParaRPr>
          </a:p>
        </p:txBody>
      </p:sp>
      <p:grpSp>
        <p:nvGrpSpPr>
          <p:cNvPr id="389" name="Google Shape;389;p43"/>
          <p:cNvGrpSpPr/>
          <p:nvPr/>
        </p:nvGrpSpPr>
        <p:grpSpPr>
          <a:xfrm>
            <a:off x="6345237" y="-30162"/>
            <a:ext cx="2981325" cy="1116012"/>
            <a:chOff x="6345237" y="-30162"/>
            <a:chExt cx="2981325" cy="1116012"/>
          </a:xfrm>
        </p:grpSpPr>
        <p:pic>
          <p:nvPicPr>
            <p:cNvPr id="390" name="Google Shape;390;p43"/>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391" name="Google Shape;391;p4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#15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grpSp>
        <p:nvGrpSpPr>
          <p:cNvPr id="396" name="Google Shape;396;p44"/>
          <p:cNvGrpSpPr/>
          <p:nvPr/>
        </p:nvGrpSpPr>
        <p:grpSpPr>
          <a:xfrm>
            <a:off x="7259637" y="-30162"/>
            <a:ext cx="1939925" cy="1176337"/>
            <a:chOff x="7259637" y="-30162"/>
            <a:chExt cx="1939925" cy="1176337"/>
          </a:xfrm>
        </p:grpSpPr>
        <p:pic>
          <p:nvPicPr>
            <p:cNvPr id="397" name="Google Shape;397;p44"/>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398" name="Google Shape;398;p4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#16</a:t>
              </a:r>
              <a:endParaRPr b="0" i="0" sz="1400" u="none" cap="none" strike="noStrike">
                <a:solidFill>
                  <a:srgbClr val="000000"/>
                </a:solidFill>
                <a:latin typeface="Arial"/>
                <a:ea typeface="Arial"/>
                <a:cs typeface="Arial"/>
                <a:sym typeface="Arial"/>
              </a:endParaRPr>
            </a:p>
          </p:txBody>
        </p:sp>
      </p:grpSp>
      <p:sp>
        <p:nvSpPr>
          <p:cNvPr id="399" name="Google Shape;399;p4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a:solidFill>
                  <a:schemeClr val="dk1"/>
                </a:solidFill>
                <a:latin typeface="Calibri"/>
                <a:ea typeface="Calibri"/>
                <a:cs typeface="Calibri"/>
                <a:sym typeface="Calibri"/>
              </a:rPr>
              <a:t>Example 1:</a:t>
            </a:r>
            <a:r>
              <a:rPr b="0" i="0" lang="en-US" sz="2800" u="none">
                <a:solidFill>
                  <a:schemeClr val="dk1"/>
                </a:solidFill>
                <a:latin typeface="Calibri"/>
                <a:ea typeface="Calibri"/>
                <a:cs typeface="Calibri"/>
                <a:sym typeface="Calibri"/>
              </a:rPr>
              <a:t> What numerator goes in the box to make the equation true?</a:t>
            </a:r>
            <a:endParaRPr/>
          </a:p>
          <a:p>
            <a:pPr indent="0" lvl="0" marL="0" marR="0" rtl="0" algn="l">
              <a:lnSpc>
                <a:spcPct val="100000"/>
              </a:lnSpc>
              <a:spcBef>
                <a:spcPts val="560"/>
              </a:spcBef>
              <a:spcAft>
                <a:spcPts val="0"/>
              </a:spcAft>
              <a:buClr>
                <a:schemeClr val="dk1"/>
              </a:buClr>
              <a:buSzPts val="2800"/>
              <a:buFont typeface="Arial"/>
              <a:buNone/>
            </a:pPr>
            <a:r>
              <a:t/>
            </a:r>
            <a:endParaRPr b="1" i="0" sz="2800" u="non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t/>
            </a:r>
            <a:endParaRPr b="1" i="0" sz="2800" u="non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t/>
            </a:r>
            <a:endParaRPr b="1" i="0" sz="2800" u="none">
              <a:solidFill>
                <a:schemeClr val="dk1"/>
              </a:solidFill>
              <a:latin typeface="Calibri"/>
              <a:ea typeface="Calibri"/>
              <a:cs typeface="Calibri"/>
              <a:sym typeface="Calibri"/>
            </a:endParaRPr>
          </a:p>
          <a:p>
            <a:pPr indent="0" lvl="0" marL="0" marR="0" rtl="0" algn="l">
              <a:lnSpc>
                <a:spcPct val="100000"/>
              </a:lnSpc>
              <a:spcBef>
                <a:spcPts val="560"/>
              </a:spcBef>
              <a:spcAft>
                <a:spcPts val="0"/>
              </a:spcAft>
              <a:buClr>
                <a:schemeClr val="dk1"/>
              </a:buClr>
              <a:buSzPts val="2800"/>
              <a:buFont typeface="Arial"/>
              <a:buNone/>
            </a:pPr>
            <a:r>
              <a:rPr b="1" i="0" lang="en-US" sz="2800" u="none">
                <a:solidFill>
                  <a:schemeClr val="dk1"/>
                </a:solidFill>
                <a:latin typeface="Calibri"/>
                <a:ea typeface="Calibri"/>
                <a:cs typeface="Calibri"/>
                <a:sym typeface="Calibri"/>
              </a:rPr>
              <a:t>Example 2: </a:t>
            </a:r>
            <a:r>
              <a:rPr b="0" i="0" lang="en-US" sz="2800" u="none">
                <a:solidFill>
                  <a:schemeClr val="dk1"/>
                </a:solidFill>
                <a:latin typeface="Calibri"/>
                <a:ea typeface="Calibri"/>
                <a:cs typeface="Calibri"/>
                <a:sym typeface="Calibri"/>
              </a:rPr>
              <a:t>What denominator goes in the box to make the equation true?</a:t>
            </a:r>
            <a:endParaRPr/>
          </a:p>
          <a:p>
            <a:pPr indent="-165100" lvl="0" marL="342900" marR="0" rtl="0" algn="l">
              <a:lnSpc>
                <a:spcPct val="100000"/>
              </a:lnSpc>
              <a:spcBef>
                <a:spcPts val="56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p:txBody>
      </p:sp>
      <p:pic>
        <p:nvPicPr>
          <p:cNvPr id="400" name="Google Shape;400;p44"/>
          <p:cNvPicPr preferRelativeResize="0"/>
          <p:nvPr/>
        </p:nvPicPr>
        <p:blipFill rotWithShape="1">
          <a:blip r:embed="rId4">
            <a:alphaModFix/>
          </a:blip>
          <a:srcRect b="0" l="0" r="0" t="0"/>
          <a:stretch/>
        </p:blipFill>
        <p:spPr>
          <a:xfrm>
            <a:off x="3733800" y="2609850"/>
            <a:ext cx="1163637" cy="952500"/>
          </a:xfrm>
          <a:prstGeom prst="rect">
            <a:avLst/>
          </a:prstGeom>
          <a:noFill/>
          <a:ln>
            <a:noFill/>
          </a:ln>
        </p:spPr>
      </p:pic>
      <p:pic>
        <p:nvPicPr>
          <p:cNvPr id="401" name="Google Shape;401;p44"/>
          <p:cNvPicPr preferRelativeResize="0"/>
          <p:nvPr/>
        </p:nvPicPr>
        <p:blipFill rotWithShape="1">
          <a:blip r:embed="rId5">
            <a:alphaModFix/>
          </a:blip>
          <a:srcRect b="0" l="0" r="0" t="0"/>
          <a:stretch/>
        </p:blipFill>
        <p:spPr>
          <a:xfrm>
            <a:off x="3810000" y="4876800"/>
            <a:ext cx="1219200" cy="9620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45"/>
          <p:cNvSpPr txBox="1"/>
          <p:nvPr/>
        </p:nvSpPr>
        <p:spPr>
          <a:xfrm>
            <a:off x="663575" y="1600200"/>
            <a:ext cx="8001000" cy="2678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a:t>
            </a:r>
            <a:r>
              <a:rPr b="0" i="0" lang="en-US" sz="2800" u="none" cap="none" strike="noStrike">
                <a:solidFill>
                  <a:schemeClr val="dk1"/>
                </a:solidFill>
                <a:latin typeface="Calibri"/>
                <a:ea typeface="Calibri"/>
                <a:cs typeface="Calibri"/>
                <a:sym typeface="Calibri"/>
              </a:rPr>
              <a:t>The student enters the correct value.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Example 1: 2</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Example 2: 2 	</a:t>
            </a:r>
            <a:endParaRPr b="0" i="0" sz="1400" u="none" cap="none" strike="noStrike">
              <a:solidFill>
                <a:srgbClr val="000000"/>
              </a:solidFill>
              <a:latin typeface="Arial"/>
              <a:ea typeface="Arial"/>
              <a:cs typeface="Arial"/>
              <a:sym typeface="Arial"/>
            </a:endParaRPr>
          </a:p>
        </p:txBody>
      </p:sp>
      <p:grpSp>
        <p:nvGrpSpPr>
          <p:cNvPr id="407" name="Google Shape;407;p45"/>
          <p:cNvGrpSpPr/>
          <p:nvPr/>
        </p:nvGrpSpPr>
        <p:grpSpPr>
          <a:xfrm>
            <a:off x="6345237" y="-30162"/>
            <a:ext cx="2981325" cy="1116012"/>
            <a:chOff x="6345237" y="-30162"/>
            <a:chExt cx="2981325" cy="1116012"/>
          </a:xfrm>
        </p:grpSpPr>
        <p:pic>
          <p:nvPicPr>
            <p:cNvPr id="408" name="Google Shape;408;p45"/>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409" name="Google Shape;409;p4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#16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6"/>
          <p:cNvSpPr/>
          <p:nvPr/>
        </p:nvSpPr>
        <p:spPr>
          <a:xfrm>
            <a:off x="536575" y="1603375"/>
            <a:ext cx="8077200" cy="2225675"/>
          </a:xfrm>
          <a:prstGeom prst="rect">
            <a:avLst/>
          </a:prstGeom>
          <a:blipFill rotWithShape="1">
            <a:blip r:embed="rId3">
              <a:alphaModFix/>
            </a:blip>
            <a:stretch>
              <a:fillRect b="0" l="-1583" r="-1657" t="-2737"/>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grpSp>
        <p:nvGrpSpPr>
          <p:cNvPr id="415" name="Google Shape;415;p46"/>
          <p:cNvGrpSpPr/>
          <p:nvPr/>
        </p:nvGrpSpPr>
        <p:grpSpPr>
          <a:xfrm>
            <a:off x="7259637" y="-30162"/>
            <a:ext cx="1939925" cy="1176337"/>
            <a:chOff x="7259637" y="-30162"/>
            <a:chExt cx="1939925" cy="1176337"/>
          </a:xfrm>
        </p:grpSpPr>
        <p:pic>
          <p:nvPicPr>
            <p:cNvPr id="416" name="Google Shape;416;p46"/>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417" name="Google Shape;417;p4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#17</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47"/>
          <p:cNvSpPr txBox="1"/>
          <p:nvPr/>
        </p:nvSpPr>
        <p:spPr>
          <a:xfrm>
            <a:off x="996950" y="1600200"/>
            <a:ext cx="71501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a:t>
            </a:r>
            <a:r>
              <a:rPr b="0" i="0" lang="en-US" sz="2800" u="none" cap="none" strike="noStrike">
                <a:solidFill>
                  <a:schemeClr val="dk1"/>
                </a:solidFill>
                <a:latin typeface="Calibri"/>
                <a:ea typeface="Calibri"/>
                <a:cs typeface="Calibri"/>
                <a:sym typeface="Calibri"/>
              </a:rPr>
              <a:t>The student enters the correct symbol.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grpSp>
        <p:nvGrpSpPr>
          <p:cNvPr id="423" name="Google Shape;423;p47"/>
          <p:cNvGrpSpPr/>
          <p:nvPr/>
        </p:nvGrpSpPr>
        <p:grpSpPr>
          <a:xfrm>
            <a:off x="6345237" y="-30162"/>
            <a:ext cx="2981325" cy="1116012"/>
            <a:chOff x="6345237" y="-30162"/>
            <a:chExt cx="2981325" cy="1116012"/>
          </a:xfrm>
        </p:grpSpPr>
        <p:pic>
          <p:nvPicPr>
            <p:cNvPr id="424" name="Google Shape;424;p47"/>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425" name="Google Shape;425;p4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#17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48"/>
          <p:cNvSpPr txBox="1"/>
          <p:nvPr/>
        </p:nvSpPr>
        <p:spPr>
          <a:xfrm>
            <a:off x="381000" y="1443037"/>
            <a:ext cx="8382000" cy="9540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Select the symbol (&lt;, &gt;, or = ) that correctly compares each pair of numbers.</a:t>
            </a:r>
            <a:endParaRPr b="0" i="0" sz="1400" u="none" cap="none" strike="noStrike">
              <a:solidFill>
                <a:srgbClr val="000000"/>
              </a:solidFill>
              <a:latin typeface="Arial"/>
              <a:ea typeface="Arial"/>
              <a:cs typeface="Arial"/>
              <a:sym typeface="Arial"/>
            </a:endParaRPr>
          </a:p>
        </p:txBody>
      </p:sp>
      <p:grpSp>
        <p:nvGrpSpPr>
          <p:cNvPr id="431" name="Google Shape;431;p48"/>
          <p:cNvGrpSpPr/>
          <p:nvPr/>
        </p:nvGrpSpPr>
        <p:grpSpPr>
          <a:xfrm>
            <a:off x="7259637" y="-30162"/>
            <a:ext cx="1939925" cy="1176337"/>
            <a:chOff x="7259637" y="-30162"/>
            <a:chExt cx="1939925" cy="1176337"/>
          </a:xfrm>
        </p:grpSpPr>
        <p:pic>
          <p:nvPicPr>
            <p:cNvPr id="432" name="Google Shape;432;p48"/>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433" name="Google Shape;433;p4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#18</a:t>
              </a:r>
              <a:endParaRPr b="0" i="0" sz="1400" u="none" cap="none" strike="noStrike">
                <a:solidFill>
                  <a:srgbClr val="000000"/>
                </a:solidFill>
                <a:latin typeface="Arial"/>
                <a:ea typeface="Arial"/>
                <a:cs typeface="Arial"/>
                <a:sym typeface="Arial"/>
              </a:endParaRPr>
            </a:p>
          </p:txBody>
        </p:sp>
      </p:grpSp>
      <p:pic>
        <p:nvPicPr>
          <p:cNvPr id="434" name="Google Shape;434;p48"/>
          <p:cNvPicPr preferRelativeResize="0"/>
          <p:nvPr/>
        </p:nvPicPr>
        <p:blipFill rotWithShape="1">
          <a:blip r:embed="rId4">
            <a:alphaModFix/>
          </a:blip>
          <a:srcRect b="0" l="0" r="0" t="0"/>
          <a:stretch/>
        </p:blipFill>
        <p:spPr>
          <a:xfrm>
            <a:off x="2160587" y="2819400"/>
            <a:ext cx="5154612" cy="221456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49"/>
          <p:cNvSpPr txBox="1"/>
          <p:nvPr/>
        </p:nvSpPr>
        <p:spPr>
          <a:xfrm>
            <a:off x="730250" y="1443037"/>
            <a:ext cx="76835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a:t>
            </a:r>
            <a:r>
              <a:rPr b="0" i="0" lang="en-US" sz="2800" u="none" cap="none" strike="noStrike">
                <a:solidFill>
                  <a:schemeClr val="dk1"/>
                </a:solidFill>
                <a:latin typeface="Calibri"/>
                <a:ea typeface="Calibri"/>
                <a:cs typeface="Calibri"/>
                <a:sym typeface="Calibri"/>
              </a:rPr>
              <a:t>The student identifies the correct symbol to compare pairs of fractions.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a:t>
            </a:r>
            <a:r>
              <a:rPr b="0" i="0" lang="en-US" sz="2800" u="none" cap="none" strike="noStrike">
                <a:solidFill>
                  <a:schemeClr val="dk1"/>
                </a:solidFill>
                <a:latin typeface="Calibri"/>
                <a:ea typeface="Calibri"/>
                <a:cs typeface="Calibri"/>
                <a:sym typeface="Calibri"/>
              </a:rPr>
              <a:t> &lt;; &gt;	</a:t>
            </a:r>
            <a:endParaRPr b="0" i="0" sz="1400" u="none" cap="none" strike="noStrike">
              <a:solidFill>
                <a:srgbClr val="000000"/>
              </a:solidFill>
              <a:latin typeface="Arial"/>
              <a:ea typeface="Arial"/>
              <a:cs typeface="Arial"/>
              <a:sym typeface="Arial"/>
            </a:endParaRPr>
          </a:p>
        </p:txBody>
      </p:sp>
      <p:grpSp>
        <p:nvGrpSpPr>
          <p:cNvPr id="440" name="Google Shape;440;p49"/>
          <p:cNvGrpSpPr/>
          <p:nvPr/>
        </p:nvGrpSpPr>
        <p:grpSpPr>
          <a:xfrm>
            <a:off x="6345237" y="-30162"/>
            <a:ext cx="2981325" cy="1116012"/>
            <a:chOff x="6345237" y="-30162"/>
            <a:chExt cx="2981325" cy="1116012"/>
          </a:xfrm>
        </p:grpSpPr>
        <p:pic>
          <p:nvPicPr>
            <p:cNvPr id="441" name="Google Shape;441;p49"/>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442" name="Google Shape;442;p4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#18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50"/>
          <p:cNvSpPr/>
          <p:nvPr/>
        </p:nvSpPr>
        <p:spPr>
          <a:xfrm>
            <a:off x="384175" y="1444625"/>
            <a:ext cx="8382000" cy="4900612"/>
          </a:xfrm>
          <a:prstGeom prst="rect">
            <a:avLst/>
          </a:prstGeom>
          <a:blipFill rotWithShape="1">
            <a:blip r:embed="rId3">
              <a:alphaModFix/>
            </a:blip>
            <a:stretch>
              <a:fillRect b="-1241" l="-1525" r="0" t="-1242"/>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grpSp>
        <p:nvGrpSpPr>
          <p:cNvPr id="449" name="Google Shape;449;p50"/>
          <p:cNvGrpSpPr/>
          <p:nvPr/>
        </p:nvGrpSpPr>
        <p:grpSpPr>
          <a:xfrm>
            <a:off x="7259637" y="-30162"/>
            <a:ext cx="1939925" cy="1176337"/>
            <a:chOff x="7259637" y="-30162"/>
            <a:chExt cx="1939925" cy="1176337"/>
          </a:xfrm>
        </p:grpSpPr>
        <p:pic>
          <p:nvPicPr>
            <p:cNvPr id="450" name="Google Shape;450;p50"/>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451" name="Google Shape;451;p5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#19</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51"/>
          <p:cNvSpPr txBox="1"/>
          <p:nvPr/>
        </p:nvSpPr>
        <p:spPr>
          <a:xfrm>
            <a:off x="730250" y="1443037"/>
            <a:ext cx="76835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a:t>
            </a:r>
            <a:r>
              <a:rPr b="0" i="0" lang="en-US" sz="2800" u="none" cap="none" strike="noStrike">
                <a:solidFill>
                  <a:schemeClr val="dk1"/>
                </a:solidFill>
                <a:latin typeface="Calibri"/>
                <a:ea typeface="Calibri"/>
                <a:cs typeface="Calibri"/>
                <a:sym typeface="Calibri"/>
              </a:rPr>
              <a:t>The student selects the correct number.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A</a:t>
            </a:r>
            <a:endParaRPr b="0" i="0" sz="1400" u="none" cap="none" strike="noStrike">
              <a:solidFill>
                <a:srgbClr val="000000"/>
              </a:solidFill>
              <a:latin typeface="Arial"/>
              <a:ea typeface="Arial"/>
              <a:cs typeface="Arial"/>
              <a:sym typeface="Arial"/>
            </a:endParaRPr>
          </a:p>
        </p:txBody>
      </p:sp>
      <p:grpSp>
        <p:nvGrpSpPr>
          <p:cNvPr id="458" name="Google Shape;458;p51"/>
          <p:cNvGrpSpPr/>
          <p:nvPr/>
        </p:nvGrpSpPr>
        <p:grpSpPr>
          <a:xfrm>
            <a:off x="6345237" y="-30162"/>
            <a:ext cx="2981325" cy="1116012"/>
            <a:chOff x="6345237" y="-30162"/>
            <a:chExt cx="2981325" cy="1116012"/>
          </a:xfrm>
        </p:grpSpPr>
        <p:pic>
          <p:nvPicPr>
            <p:cNvPr id="459" name="Google Shape;459;p51"/>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460" name="Google Shape;460;p5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#19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52"/>
          <p:cNvSpPr txBox="1"/>
          <p:nvPr/>
        </p:nvSpPr>
        <p:spPr>
          <a:xfrm>
            <a:off x="381000" y="1443037"/>
            <a:ext cx="8382000" cy="9540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Decide whether each comparison is true or false. Click True or False for each comparison.</a:t>
            </a:r>
            <a:endParaRPr b="0" i="0" sz="1400" u="none" cap="none" strike="noStrike">
              <a:solidFill>
                <a:srgbClr val="000000"/>
              </a:solidFill>
              <a:latin typeface="Arial"/>
              <a:ea typeface="Arial"/>
              <a:cs typeface="Arial"/>
              <a:sym typeface="Arial"/>
            </a:endParaRPr>
          </a:p>
        </p:txBody>
      </p:sp>
      <p:grpSp>
        <p:nvGrpSpPr>
          <p:cNvPr id="467" name="Google Shape;467;p52"/>
          <p:cNvGrpSpPr/>
          <p:nvPr/>
        </p:nvGrpSpPr>
        <p:grpSpPr>
          <a:xfrm>
            <a:off x="7259637" y="-30162"/>
            <a:ext cx="1939925" cy="1176337"/>
            <a:chOff x="7259637" y="-30162"/>
            <a:chExt cx="1939925" cy="1176337"/>
          </a:xfrm>
        </p:grpSpPr>
        <p:pic>
          <p:nvPicPr>
            <p:cNvPr id="468" name="Google Shape;468;p52"/>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469" name="Google Shape;469;p5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#20</a:t>
              </a:r>
              <a:endParaRPr b="0" i="0" sz="1400" u="none" cap="none" strike="noStrike">
                <a:solidFill>
                  <a:srgbClr val="000000"/>
                </a:solidFill>
                <a:latin typeface="Arial"/>
                <a:ea typeface="Arial"/>
                <a:cs typeface="Arial"/>
                <a:sym typeface="Arial"/>
              </a:endParaRPr>
            </a:p>
          </p:txBody>
        </p:sp>
      </p:grpSp>
      <p:pic>
        <p:nvPicPr>
          <p:cNvPr id="470" name="Google Shape;470;p52"/>
          <p:cNvPicPr preferRelativeResize="0"/>
          <p:nvPr/>
        </p:nvPicPr>
        <p:blipFill rotWithShape="1">
          <a:blip r:embed="rId4">
            <a:alphaModFix/>
          </a:blip>
          <a:srcRect b="0" l="0" r="0" t="0"/>
          <a:stretch/>
        </p:blipFill>
        <p:spPr>
          <a:xfrm>
            <a:off x="1295400" y="2895600"/>
            <a:ext cx="6329362" cy="251936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53"/>
          <p:cNvSpPr txBox="1"/>
          <p:nvPr/>
        </p:nvSpPr>
        <p:spPr>
          <a:xfrm>
            <a:off x="730250" y="1443037"/>
            <a:ext cx="76835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a:t>
            </a:r>
            <a:r>
              <a:rPr b="0" i="0" lang="en-US" sz="2800" u="none" cap="none" strike="noStrike">
                <a:solidFill>
                  <a:schemeClr val="dk1"/>
                </a:solidFill>
                <a:latin typeface="Calibri"/>
                <a:ea typeface="Calibri"/>
                <a:cs typeface="Calibri"/>
                <a:sym typeface="Calibri"/>
              </a:rPr>
              <a:t>The student answers correctly identifying each as True or False.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Answers: </a:t>
            </a:r>
            <a:r>
              <a:rPr b="0" i="0" lang="en-US" sz="2800" u="none" cap="none" strike="noStrike">
                <a:solidFill>
                  <a:schemeClr val="dk1"/>
                </a:solidFill>
                <a:latin typeface="Calibri"/>
                <a:ea typeface="Calibri"/>
                <a:cs typeface="Calibri"/>
                <a:sym typeface="Calibri"/>
              </a:rPr>
              <a:t>F; T 	</a:t>
            </a:r>
            <a:endParaRPr b="0" i="0" sz="1400" u="none" cap="none" strike="noStrike">
              <a:solidFill>
                <a:srgbClr val="000000"/>
              </a:solidFill>
              <a:latin typeface="Arial"/>
              <a:ea typeface="Arial"/>
              <a:cs typeface="Arial"/>
              <a:sym typeface="Arial"/>
            </a:endParaRPr>
          </a:p>
        </p:txBody>
      </p:sp>
      <p:grpSp>
        <p:nvGrpSpPr>
          <p:cNvPr id="477" name="Google Shape;477;p53"/>
          <p:cNvGrpSpPr/>
          <p:nvPr/>
        </p:nvGrpSpPr>
        <p:grpSpPr>
          <a:xfrm>
            <a:off x="6345237" y="-30162"/>
            <a:ext cx="2981325" cy="1116012"/>
            <a:chOff x="6345237" y="-30162"/>
            <a:chExt cx="2981325" cy="1116012"/>
          </a:xfrm>
        </p:grpSpPr>
        <p:pic>
          <p:nvPicPr>
            <p:cNvPr id="478" name="Google Shape;478;p53"/>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479" name="Google Shape;479;p5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#20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