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Shadows Into Light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font" Target="fonts/ShadowsInto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b7368f51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b7368f51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b7647b9f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b7647b9f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7647b9f9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7647b9f9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7647b9f9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b7647b9f9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7647b9f9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7647b9f9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7647b9f9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7647b9f9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7647b9f9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7647b9f9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7647b9f96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7647b9f96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7647b9f96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7647b9f96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Relationship Id="rId4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ontchangethislink.peardeckmagic.zone?eyJ0eXBlIjoiZ29vZ2xlLXNsaWRlcy1hZGRvbi1yZXNwb25zZS1mb290ZXIiLCJsYXN0RWRpdGVkQnkiOiIxMDU3NTA2NzYwNzE3MDcxNzIzMzYiLCJwcmVzZW50YXRpb25JZCI6IjE3LVk5Z3VSeDNtUU5uRzdZZUpzMW56a3ZDZ0dBRlFfTWtXR0hYSWpZVGhJIiwiY29udGVudElkIjoiY3VzdG9tLXJlc3BvbnNlLWZyZWVoYW5kRHJhd2luZyIsInNsaWRlSWQiOiJnYjc2NDdiOWY5Nl8wXzAiLCJjb250ZW50SW5zdGFuY2VJZCI6IjE3LVk5Z3VSeDNtUU5uRzdZZUpzMW56a3ZDZ0dBRlFfTWtXR0hYSWpZVGhJLzA3NjdhOGJjLWRhYWEtNGQwMS1iZGJlLWY5YTZlYTZjZGNlYyJ9pearId=magic-pear-metadata-identifi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2573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Welcome to the 6th Grade Diner!</a:t>
            </a:r>
            <a:endParaRPr b="1">
              <a:solidFill>
                <a:srgbClr val="FFFFFF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1585200" y="1136925"/>
            <a:ext cx="2941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Shadows Into Light"/>
                <a:ea typeface="Shadows Into Light"/>
                <a:cs typeface="Shadows Into Light"/>
                <a:sym typeface="Shadows Into Light"/>
              </a:rPr>
              <a:t>Food</a:t>
            </a:r>
            <a:endParaRPr sz="32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Hamburger 			$6.25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Cheeseburger			$7.50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Pizza 				$10.99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Hotdog   			    $3.55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4602900" y="1136925"/>
            <a:ext cx="2941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Shadows Into Light"/>
                <a:ea typeface="Shadows Into Light"/>
                <a:cs typeface="Shadows Into Light"/>
                <a:sym typeface="Shadows Into Light"/>
              </a:rPr>
              <a:t>Drinks</a:t>
            </a:r>
            <a:endParaRPr sz="32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 Juice 			$1.34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 Soda 			$1.50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 Milk 			$1.42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 Coffee			$1.25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1585200" y="3037125"/>
            <a:ext cx="29415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Shadows Into Light"/>
                <a:ea typeface="Shadows Into Light"/>
                <a:cs typeface="Shadows Into Light"/>
                <a:sym typeface="Shadows Into Light"/>
              </a:rPr>
              <a:t>Sides</a:t>
            </a:r>
            <a:endParaRPr sz="32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French Fries		   $2.25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Chips 			   $1.25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Side Salad 		   $3.25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4602900" y="3003900"/>
            <a:ext cx="29415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Shadows Into Light"/>
                <a:ea typeface="Shadows Into Light"/>
                <a:cs typeface="Shadows Into Light"/>
                <a:sym typeface="Shadows Into Light"/>
              </a:rPr>
              <a:t>Desserts </a:t>
            </a:r>
            <a:endParaRPr sz="32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Brownie 			$3.45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Ice Cream cone	$2.43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Shadows Into Light"/>
                <a:ea typeface="Shadows Into Light"/>
                <a:cs typeface="Shadows Into Light"/>
                <a:sym typeface="Shadows Into Light"/>
              </a:rPr>
              <a:t>Cookie			$0.95</a:t>
            </a:r>
            <a:endParaRPr sz="19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/>
        </p:nvSpPr>
        <p:spPr>
          <a:xfrm>
            <a:off x="503525" y="308025"/>
            <a:ext cx="8176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700">
                <a:solidFill>
                  <a:schemeClr val="dk1"/>
                </a:solidFill>
              </a:rPr>
              <a:t>Selena went to our Diner. She ordered a hotdog and cheeseburger. How much did she spend at lunch?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423050" y="2048400"/>
            <a:ext cx="4308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Hotdog ____________________	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Cheeseburger </a:t>
            </a:r>
            <a:r>
              <a:rPr lang="en">
                <a:solidFill>
                  <a:schemeClr val="dk1"/>
                </a:solidFill>
              </a:rPr>
              <a:t>____________________</a:t>
            </a:r>
            <a:endParaRPr/>
          </a:p>
        </p:txBody>
      </p:sp>
      <p:grpSp>
        <p:nvGrpSpPr>
          <p:cNvPr id="70" name="Google Shape;70;p15"/>
          <p:cNvGrpSpPr/>
          <p:nvPr/>
        </p:nvGrpSpPr>
        <p:grpSpPr>
          <a:xfrm>
            <a:off x="4441388" y="3224825"/>
            <a:ext cx="4238625" cy="1046700"/>
            <a:chOff x="2715375" y="2803300"/>
            <a:chExt cx="4238625" cy="1046700"/>
          </a:xfrm>
        </p:grpSpPr>
        <p:cxnSp>
          <p:nvCxnSpPr>
            <p:cNvPr id="71" name="Google Shape;71;p15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2" name="Google Shape;72;p15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+</a:t>
              </a:r>
              <a:endParaRPr sz="5600"/>
            </a:p>
          </p:txBody>
        </p:sp>
      </p:grpSp>
      <p:pic>
        <p:nvPicPr>
          <p:cNvPr id="73" name="Google Shape;73;p1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503525" y="308025"/>
            <a:ext cx="8176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Selena’s bill came to $12.56. If she paid with $14.75 what would be her change?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1" name="Google Shape;81;p16"/>
          <p:cNvGrpSpPr/>
          <p:nvPr/>
        </p:nvGrpSpPr>
        <p:grpSpPr>
          <a:xfrm>
            <a:off x="2520363" y="2777125"/>
            <a:ext cx="4238625" cy="1046700"/>
            <a:chOff x="2715375" y="2803300"/>
            <a:chExt cx="4238625" cy="1046700"/>
          </a:xfrm>
        </p:grpSpPr>
        <p:cxnSp>
          <p:nvCxnSpPr>
            <p:cNvPr id="82" name="Google Shape;82;p16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3" name="Google Shape;83;p16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–</a:t>
              </a:r>
              <a:endParaRPr sz="5600"/>
            </a:p>
          </p:txBody>
        </p:sp>
      </p:grpSp>
      <p:pic>
        <p:nvPicPr>
          <p:cNvPr id="84" name="Google Shape;84;p1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503525" y="308025"/>
            <a:ext cx="8176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Brielle and her family went to our diner. They got a ice cream cone, a brownie, and a cookie. How much did they spend on dessert?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503525" y="2285175"/>
            <a:ext cx="42387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an ice cream cone ___________________	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a </a:t>
            </a:r>
            <a:r>
              <a:rPr lang="en">
                <a:solidFill>
                  <a:schemeClr val="dk1"/>
                </a:solidFill>
              </a:rPr>
              <a:t>brownie</a:t>
            </a:r>
            <a:r>
              <a:rPr lang="en">
                <a:solidFill>
                  <a:schemeClr val="dk1"/>
                </a:solidFill>
              </a:rPr>
              <a:t> ____________________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Price of a cookie </a:t>
            </a:r>
            <a:r>
              <a:rPr lang="en">
                <a:solidFill>
                  <a:schemeClr val="dk1"/>
                </a:solidFill>
              </a:rPr>
              <a:t>____________________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3" name="Google Shape;93;p17"/>
          <p:cNvGrpSpPr/>
          <p:nvPr/>
        </p:nvGrpSpPr>
        <p:grpSpPr>
          <a:xfrm>
            <a:off x="4577763" y="3158125"/>
            <a:ext cx="4238625" cy="1046700"/>
            <a:chOff x="2715375" y="2803300"/>
            <a:chExt cx="4238625" cy="1046700"/>
          </a:xfrm>
        </p:grpSpPr>
        <p:cxnSp>
          <p:nvCxnSpPr>
            <p:cNvPr id="94" name="Google Shape;94;p17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5" name="Google Shape;95;p17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+</a:t>
              </a:r>
              <a:endParaRPr sz="5600"/>
            </a:p>
          </p:txBody>
        </p:sp>
      </p:grpSp>
      <p:pic>
        <p:nvPicPr>
          <p:cNvPr id="96" name="Google Shape;96;p1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503525" y="308025"/>
            <a:ext cx="8176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If </a:t>
            </a:r>
            <a:r>
              <a:rPr lang="en" sz="2700">
                <a:solidFill>
                  <a:schemeClr val="dk1"/>
                </a:solidFill>
              </a:rPr>
              <a:t>Brielle's</a:t>
            </a:r>
            <a:r>
              <a:rPr lang="en" sz="2700">
                <a:solidFill>
                  <a:schemeClr val="dk1"/>
                </a:solidFill>
              </a:rPr>
              <a:t> family paid with $10.00, what would their change be?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04" name="Google Shape;104;p18"/>
          <p:cNvGrpSpPr/>
          <p:nvPr/>
        </p:nvGrpSpPr>
        <p:grpSpPr>
          <a:xfrm>
            <a:off x="2520363" y="2777125"/>
            <a:ext cx="4238625" cy="1046700"/>
            <a:chOff x="2715375" y="2803300"/>
            <a:chExt cx="4238625" cy="1046700"/>
          </a:xfrm>
        </p:grpSpPr>
        <p:cxnSp>
          <p:nvCxnSpPr>
            <p:cNvPr id="105" name="Google Shape;105;p18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6" name="Google Shape;106;p18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–</a:t>
              </a:r>
              <a:endParaRPr sz="5600"/>
            </a:p>
          </p:txBody>
        </p:sp>
      </p:grpSp>
      <p:pic>
        <p:nvPicPr>
          <p:cNvPr id="107" name="Google Shape;107;p1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 txBox="1"/>
          <p:nvPr/>
        </p:nvSpPr>
        <p:spPr>
          <a:xfrm>
            <a:off x="503525" y="308025"/>
            <a:ext cx="8176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Haleigh was hungry! She bought a cheeseburger, pizza, and a juice. </a:t>
            </a:r>
            <a:endParaRPr sz="2700">
              <a:solidFill>
                <a:schemeClr val="dk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503525" y="1509750"/>
            <a:ext cx="40743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cheeseburger ___________________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pizza</a:t>
            </a:r>
            <a:r>
              <a:rPr lang="en">
                <a:solidFill>
                  <a:schemeClr val="dk1"/>
                </a:solidFill>
              </a:rPr>
              <a:t>____________________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Price of a juice ____________________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16" name="Google Shape;116;p19"/>
          <p:cNvGrpSpPr/>
          <p:nvPr/>
        </p:nvGrpSpPr>
        <p:grpSpPr>
          <a:xfrm>
            <a:off x="4577763" y="3158125"/>
            <a:ext cx="4238625" cy="1046700"/>
            <a:chOff x="2715375" y="2803300"/>
            <a:chExt cx="4238625" cy="1046700"/>
          </a:xfrm>
        </p:grpSpPr>
        <p:cxnSp>
          <p:nvCxnSpPr>
            <p:cNvPr id="117" name="Google Shape;117;p19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8" name="Google Shape;118;p19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+</a:t>
              </a:r>
              <a:endParaRPr sz="5600"/>
            </a:p>
          </p:txBody>
        </p:sp>
      </p:grpSp>
      <p:pic>
        <p:nvPicPr>
          <p:cNvPr id="119" name="Google Shape;119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/>
        </p:nvSpPr>
        <p:spPr>
          <a:xfrm>
            <a:off x="503525" y="308025"/>
            <a:ext cx="8176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If </a:t>
            </a:r>
            <a:r>
              <a:rPr lang="en" sz="2500">
                <a:solidFill>
                  <a:schemeClr val="dk1"/>
                </a:solidFill>
              </a:rPr>
              <a:t>Haleigh paid with $20</a:t>
            </a:r>
            <a:r>
              <a:rPr lang="en" sz="2700">
                <a:solidFill>
                  <a:schemeClr val="dk1"/>
                </a:solidFill>
              </a:rPr>
              <a:t>, what would her change be?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27" name="Google Shape;127;p20"/>
          <p:cNvGrpSpPr/>
          <p:nvPr/>
        </p:nvGrpSpPr>
        <p:grpSpPr>
          <a:xfrm>
            <a:off x="2520363" y="2777125"/>
            <a:ext cx="4238625" cy="1046700"/>
            <a:chOff x="2715375" y="2803300"/>
            <a:chExt cx="4238625" cy="1046700"/>
          </a:xfrm>
        </p:grpSpPr>
        <p:cxnSp>
          <p:nvCxnSpPr>
            <p:cNvPr id="128" name="Google Shape;128;p20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9" name="Google Shape;129;p20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–</a:t>
              </a:r>
              <a:endParaRPr sz="5600"/>
            </a:p>
          </p:txBody>
        </p:sp>
      </p:grpSp>
      <p:pic>
        <p:nvPicPr>
          <p:cNvPr id="130" name="Google Shape;130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1"/>
          <p:cNvSpPr txBox="1"/>
          <p:nvPr/>
        </p:nvSpPr>
        <p:spPr>
          <a:xfrm>
            <a:off x="503525" y="308025"/>
            <a:ext cx="8176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Chris had $9.50 to spend. What are 2 items she could get for lunch and still have some money left over?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503525" y="1940700"/>
            <a:ext cx="4074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item #1 ___________________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item #2 </a:t>
            </a:r>
            <a:r>
              <a:rPr lang="en">
                <a:solidFill>
                  <a:schemeClr val="dk1"/>
                </a:solidFill>
              </a:rPr>
              <a:t>____________________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39" name="Google Shape;139;p21"/>
          <p:cNvGrpSpPr/>
          <p:nvPr/>
        </p:nvGrpSpPr>
        <p:grpSpPr>
          <a:xfrm>
            <a:off x="4577763" y="3158125"/>
            <a:ext cx="4238625" cy="1046700"/>
            <a:chOff x="2715375" y="2803300"/>
            <a:chExt cx="4238625" cy="1046700"/>
          </a:xfrm>
        </p:grpSpPr>
        <p:cxnSp>
          <p:nvCxnSpPr>
            <p:cNvPr id="140" name="Google Shape;140;p21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1" name="Google Shape;141;p21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+</a:t>
              </a:r>
              <a:endParaRPr sz="5600"/>
            </a:p>
          </p:txBody>
        </p:sp>
      </p:grpSp>
      <p:pic>
        <p:nvPicPr>
          <p:cNvPr id="142" name="Google Shape;142;p2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296400" y="240000"/>
            <a:ext cx="8551200" cy="46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2"/>
          <p:cNvSpPr txBox="1"/>
          <p:nvPr/>
        </p:nvSpPr>
        <p:spPr>
          <a:xfrm>
            <a:off x="503525" y="308025"/>
            <a:ext cx="8176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Jaime, Antonio and Michelle each got an ice cream. How much is it for all 3 ice creams?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503525" y="1475625"/>
            <a:ext cx="436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of 1 ice cream cone ___________________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51" name="Google Shape;151;p22"/>
          <p:cNvGrpSpPr/>
          <p:nvPr/>
        </p:nvGrpSpPr>
        <p:grpSpPr>
          <a:xfrm>
            <a:off x="4577763" y="3158125"/>
            <a:ext cx="4238625" cy="1046700"/>
            <a:chOff x="2715375" y="2803300"/>
            <a:chExt cx="4238625" cy="1046700"/>
          </a:xfrm>
        </p:grpSpPr>
        <p:cxnSp>
          <p:nvCxnSpPr>
            <p:cNvPr id="152" name="Google Shape;152;p22"/>
            <p:cNvCxnSpPr/>
            <p:nvPr/>
          </p:nvCxnSpPr>
          <p:spPr>
            <a:xfrm flipH="1" rot="10800000">
              <a:off x="2815500" y="3676975"/>
              <a:ext cx="4138500" cy="87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3" name="Google Shape;153;p22"/>
            <p:cNvSpPr txBox="1"/>
            <p:nvPr/>
          </p:nvSpPr>
          <p:spPr>
            <a:xfrm>
              <a:off x="2715375" y="2803300"/>
              <a:ext cx="993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600"/>
                <a:t>+</a:t>
              </a:r>
              <a:endParaRPr sz="5600"/>
            </a:p>
          </p:txBody>
        </p:sp>
      </p:grpSp>
      <p:pic>
        <p:nvPicPr>
          <p:cNvPr id="154" name="Google Shape;154;p2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435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2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