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36"/>
  </p:handoutMasterIdLst>
  <p:sldIdLst>
    <p:sldId id="256" r:id="rId2"/>
    <p:sldId id="279" r:id="rId3"/>
    <p:sldId id="261" r:id="rId4"/>
    <p:sldId id="259" r:id="rId5"/>
    <p:sldId id="264" r:id="rId6"/>
    <p:sldId id="278" r:id="rId7"/>
    <p:sldId id="262" r:id="rId8"/>
    <p:sldId id="265" r:id="rId9"/>
    <p:sldId id="266" r:id="rId10"/>
    <p:sldId id="260" r:id="rId11"/>
    <p:sldId id="263" r:id="rId12"/>
    <p:sldId id="268" r:id="rId13"/>
    <p:sldId id="269" r:id="rId14"/>
    <p:sldId id="270" r:id="rId15"/>
    <p:sldId id="271" r:id="rId16"/>
    <p:sldId id="272" r:id="rId17"/>
    <p:sldId id="267" r:id="rId18"/>
    <p:sldId id="281" r:id="rId19"/>
    <p:sldId id="285" r:id="rId20"/>
    <p:sldId id="286" r:id="rId21"/>
    <p:sldId id="282" r:id="rId22"/>
    <p:sldId id="283" r:id="rId23"/>
    <p:sldId id="291" r:id="rId24"/>
    <p:sldId id="287" r:id="rId25"/>
    <p:sldId id="284" r:id="rId26"/>
    <p:sldId id="289" r:id="rId27"/>
    <p:sldId id="290" r:id="rId28"/>
    <p:sldId id="276" r:id="rId29"/>
    <p:sldId id="288" r:id="rId30"/>
    <p:sldId id="273" r:id="rId31"/>
    <p:sldId id="274" r:id="rId32"/>
    <p:sldId id="275" r:id="rId33"/>
    <p:sldId id="280" r:id="rId34"/>
    <p:sldId id="277" r:id="rId3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6F24A3D-5F59-4A4D-AA11-3981AF9AF6EE}" type="datetimeFigureOut">
              <a:rPr lang="en-US" smtClean="0"/>
              <a:t>10/5/2015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25B8FF1-0C6F-463E-ADB6-94FF29E7A4DC}" type="slidenum">
              <a:rPr lang="en-US" smtClean="0"/>
              <a:t>‹#›</a:t>
            </a:fld>
            <a:endParaRPr lang="en-US"/>
          </a:p>
        </p:txBody>
      </p:sp>
    </p:spTree>
    <p:extLst>
      <p:ext uri="{BB962C8B-B14F-4D97-AF65-F5344CB8AC3E}">
        <p14:creationId xmlns:p14="http://schemas.microsoft.com/office/powerpoint/2010/main" val="36740266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701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1741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4398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44C006-4849-E34F-9B66-71AF1D6A1030}" type="datetimeFigureOut">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1201522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44C006-4849-E34F-9B66-71AF1D6A1030}" type="datetimeFigureOut">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1171484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148765"/>
            <a:ext cx="4038600" cy="3712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48765"/>
            <a:ext cx="4038600" cy="3712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44C006-4849-E34F-9B66-71AF1D6A1030}" type="datetimeFigureOut">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3464959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55491"/>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66217"/>
            <a:ext cx="4040188" cy="326568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155491"/>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66217"/>
            <a:ext cx="4041775" cy="326568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44C006-4849-E34F-9B66-71AF1D6A1030}" type="datetimeFigureOut">
              <a:rPr lang="en-US" smtClean="0"/>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327442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44C006-4849-E34F-9B66-71AF1D6A1030}" type="datetimeFigureOut">
              <a:rPr lang="en-US" smtClean="0"/>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1645793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44C006-4849-E34F-9B66-71AF1D6A1030}" type="datetimeFigureOut">
              <a:rPr lang="en-US" smtClean="0"/>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1219586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68362"/>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868362"/>
            <a:ext cx="5111750" cy="52578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637620"/>
            <a:ext cx="3008313" cy="348854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44C006-4849-E34F-9B66-71AF1D6A1030}" type="datetimeFigureOut">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2950322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07392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88609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640659"/>
            <a:ext cx="5486400" cy="54664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44C006-4849-E34F-9B66-71AF1D6A1030}" type="datetimeFigureOut">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1399572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44C006-4849-E34F-9B66-71AF1D6A1030}" type="datetimeFigureOut">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2567383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79207"/>
            <a:ext cx="2057400" cy="524695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79207"/>
            <a:ext cx="6019800" cy="524695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44C006-4849-E34F-9B66-71AF1D6A1030}" type="datetimeFigureOut">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1C562-0EF2-0045-8093-4EDB6FA56DFA}" type="slidenum">
              <a:rPr lang="en-US" smtClean="0"/>
              <a:t>‹#›</a:t>
            </a:fld>
            <a:endParaRPr lang="en-US"/>
          </a:p>
        </p:txBody>
      </p:sp>
    </p:spTree>
    <p:extLst>
      <p:ext uri="{BB962C8B-B14F-4D97-AF65-F5344CB8AC3E}">
        <p14:creationId xmlns:p14="http://schemas.microsoft.com/office/powerpoint/2010/main" val="25099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2879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156685"/>
            <a:ext cx="8229600" cy="39694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44C006-4849-E34F-9B66-71AF1D6A1030}" type="datetimeFigureOut">
              <a:rPr lang="en-US" smtClean="0"/>
              <a:t>10/5/2015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224447"/>
            <a:ext cx="2133600" cy="365125"/>
          </a:xfrm>
          <a:prstGeom prst="rect">
            <a:avLst/>
          </a:prstGeom>
        </p:spPr>
        <p:txBody>
          <a:bodyPr vert="horz" lIns="91440" tIns="45720" rIns="91440" bIns="45720" rtlCol="0" anchor="ctr"/>
          <a:lstStyle>
            <a:lvl1pPr algn="r">
              <a:defRPr sz="1200">
                <a:solidFill>
                  <a:schemeClr val="bg1"/>
                </a:solidFill>
              </a:defRPr>
            </a:lvl1pPr>
          </a:lstStyle>
          <a:p>
            <a:fld id="{E8F1C562-0EF2-0045-8093-4EDB6FA56DFA}" type="slidenum">
              <a:rPr lang="en-US" smtClean="0"/>
              <a:pPr/>
              <a:t>‹#›</a:t>
            </a:fld>
            <a:endParaRPr lang="en-US" dirty="0"/>
          </a:p>
        </p:txBody>
      </p:sp>
    </p:spTree>
    <p:extLst>
      <p:ext uri="{BB962C8B-B14F-4D97-AF65-F5344CB8AC3E}">
        <p14:creationId xmlns:p14="http://schemas.microsoft.com/office/powerpoint/2010/main" val="91080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WV Attendance Directors’ Conference</a:t>
            </a:r>
            <a:endParaRPr lang="en-US" dirty="0"/>
          </a:p>
        </p:txBody>
      </p:sp>
      <p:sp>
        <p:nvSpPr>
          <p:cNvPr id="3" name="Subtitle 2"/>
          <p:cNvSpPr>
            <a:spLocks noGrp="1"/>
          </p:cNvSpPr>
          <p:nvPr>
            <p:ph type="subTitle" idx="1"/>
          </p:nvPr>
        </p:nvSpPr>
        <p:spPr/>
        <p:txBody>
          <a:bodyPr/>
          <a:lstStyle/>
          <a:p>
            <a:r>
              <a:rPr lang="en-US" dirty="0" smtClean="0"/>
              <a:t>October 5, 2015</a:t>
            </a:r>
            <a:endParaRPr lang="en-US" dirty="0"/>
          </a:p>
        </p:txBody>
      </p:sp>
    </p:spTree>
    <p:extLst>
      <p:ext uri="{BB962C8B-B14F-4D97-AF65-F5344CB8AC3E}">
        <p14:creationId xmlns:p14="http://schemas.microsoft.com/office/powerpoint/2010/main" val="2573989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4132" y="1489592"/>
            <a:ext cx="7772400" cy="1470025"/>
          </a:xfrm>
        </p:spPr>
        <p:txBody>
          <a:bodyPr>
            <a:normAutofit fontScale="90000"/>
          </a:bodyPr>
          <a:lstStyle/>
          <a:p>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b="1" dirty="0" smtClean="0">
                <a:solidFill>
                  <a:srgbClr val="FF0000"/>
                </a:solidFill>
              </a:rPr>
              <a:t>Non-Public Schools</a:t>
            </a:r>
            <a:br>
              <a:rPr lang="en-US" b="1" dirty="0" smtClean="0">
                <a:solidFill>
                  <a:srgbClr val="FF0000"/>
                </a:solidFill>
              </a:rPr>
            </a:br>
            <a:r>
              <a:rPr lang="en-US" b="1" dirty="0" smtClean="0">
                <a:solidFill>
                  <a:srgbClr val="FF0000"/>
                </a:solidFill>
              </a:rPr>
              <a:t>Homebound</a:t>
            </a:r>
            <a:br>
              <a:rPr lang="en-US" b="1" dirty="0" smtClean="0">
                <a:solidFill>
                  <a:srgbClr val="FF0000"/>
                </a:solidFill>
              </a:rPr>
            </a:br>
            <a:r>
              <a:rPr lang="en-US" b="1" dirty="0" smtClean="0">
                <a:solidFill>
                  <a:srgbClr val="FF0000"/>
                </a:solidFill>
              </a:rPr>
              <a:t>Homeschool</a:t>
            </a:r>
            <a:br>
              <a:rPr lang="en-US" b="1" dirty="0" smtClean="0">
                <a:solidFill>
                  <a:srgbClr val="FF0000"/>
                </a:solidFill>
              </a:rPr>
            </a:br>
            <a:r>
              <a:rPr lang="en-US" dirty="0" smtClean="0"/>
              <a:t>Disclaimer: All of the examples used in this presentation are real.  You can’t make this stuff up!</a:t>
            </a:r>
            <a:endParaRPr lang="en-US" dirty="0"/>
          </a:p>
        </p:txBody>
      </p:sp>
    </p:spTree>
    <p:extLst>
      <p:ext uri="{BB962C8B-B14F-4D97-AF65-F5344CB8AC3E}">
        <p14:creationId xmlns:p14="http://schemas.microsoft.com/office/powerpoint/2010/main" val="7901493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72921" y="2867632"/>
            <a:ext cx="7772400" cy="1470025"/>
          </a:xfrm>
        </p:spPr>
        <p:txBody>
          <a:bodyPr>
            <a:normAutofit fontScale="90000"/>
          </a:bodyPr>
          <a:lstStyle/>
          <a:p>
            <a:pPr marL="571500" indent="-571500" algn="l">
              <a:buFont typeface="Arial" panose="020B0604020202020204" pitchFamily="34" charset="0"/>
              <a:buChar char="•"/>
            </a:pPr>
            <a:r>
              <a:rPr lang="en-US" dirty="0" smtClean="0"/>
              <a:t>Non-public schools</a:t>
            </a:r>
            <a:br>
              <a:rPr lang="en-US" dirty="0" smtClean="0"/>
            </a:br>
            <a:r>
              <a:rPr lang="en-US" dirty="0" smtClean="0"/>
              <a:t>	Credit Transfer &amp; Policy 2330</a:t>
            </a:r>
            <a:br>
              <a:rPr lang="en-US" dirty="0" smtClean="0"/>
            </a:br>
            <a:r>
              <a:rPr lang="en-US" dirty="0" smtClean="0"/>
              <a:t>	</a:t>
            </a:r>
            <a:br>
              <a:rPr lang="en-US" dirty="0" smtClean="0"/>
            </a:br>
            <a:r>
              <a:rPr lang="en-US" dirty="0"/>
              <a:t>	</a:t>
            </a:r>
            <a:r>
              <a:rPr lang="en-US" dirty="0" smtClean="0"/>
              <a:t>Enrollment rosters</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3220313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8526" y="3614607"/>
            <a:ext cx="7772400" cy="1470025"/>
          </a:xfrm>
        </p:spPr>
        <p:txBody>
          <a:bodyPr>
            <a:normAutofit fontScale="90000"/>
          </a:bodyPr>
          <a:lstStyle/>
          <a:p>
            <a:pPr marL="571500" indent="-571500" algn="l">
              <a:buFont typeface="Arial" panose="020B0604020202020204" pitchFamily="34" charset="0"/>
              <a:buChar char="•"/>
            </a:pPr>
            <a:r>
              <a:rPr lang="en-US" dirty="0" smtClean="0"/>
              <a:t>Homebound</a:t>
            </a:r>
            <a:br>
              <a:rPr lang="en-US" dirty="0" smtClean="0"/>
            </a:br>
            <a:r>
              <a:rPr lang="en-US" dirty="0"/>
              <a:t>	</a:t>
            </a:r>
            <a:r>
              <a:rPr lang="en-US" dirty="0" smtClean="0"/>
              <a:t>Key words – </a:t>
            </a:r>
            <a:br>
              <a:rPr lang="en-US" dirty="0" smtClean="0"/>
            </a:br>
            <a:r>
              <a:rPr lang="en-US" dirty="0"/>
              <a:t/>
            </a:r>
            <a:br>
              <a:rPr lang="en-US" dirty="0"/>
            </a:br>
            <a:r>
              <a:rPr lang="en-US" dirty="0" smtClean="0"/>
              <a:t>temporarily confined to home or hospital</a:t>
            </a:r>
            <a:br>
              <a:rPr lang="en-US" dirty="0" smtClean="0"/>
            </a:br>
            <a:r>
              <a:rPr lang="en-US" dirty="0"/>
              <a:t/>
            </a:r>
            <a:br>
              <a:rPr lang="en-US" dirty="0"/>
            </a:br>
            <a:r>
              <a:rPr lang="en-US" dirty="0" smtClean="0"/>
              <a:t>specialist </a:t>
            </a:r>
            <a:br>
              <a:rPr lang="en-US" dirty="0" smtClean="0"/>
            </a:br>
            <a:r>
              <a:rPr lang="en-US" dirty="0"/>
              <a:t/>
            </a:r>
            <a:br>
              <a:rPr lang="en-US" dirty="0"/>
            </a:br>
            <a:r>
              <a:rPr lang="en-US" dirty="0" smtClean="0"/>
              <a:t/>
            </a:r>
            <a:br>
              <a:rPr lang="en-US" dirty="0" smtClean="0"/>
            </a:br>
            <a:endParaRPr lang="en-US" dirty="0"/>
          </a:p>
        </p:txBody>
      </p:sp>
    </p:spTree>
    <p:extLst>
      <p:ext uri="{BB962C8B-B14F-4D97-AF65-F5344CB8AC3E}">
        <p14:creationId xmlns:p14="http://schemas.microsoft.com/office/powerpoint/2010/main" val="522906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8526" y="2545660"/>
            <a:ext cx="7772400" cy="1470025"/>
          </a:xfrm>
        </p:spPr>
        <p:txBody>
          <a:bodyPr>
            <a:noAutofit/>
          </a:bodyPr>
          <a:lstStyle/>
          <a:p>
            <a:pPr algn="l"/>
            <a:r>
              <a:rPr lang="en-US" sz="2400" dirty="0" smtClean="0"/>
              <a:t>Student </a:t>
            </a:r>
            <a:r>
              <a:rPr lang="en-US" sz="2400" dirty="0"/>
              <a:t>that has a neurological condition and was referred for homebound services by a pediatrician. </a:t>
            </a:r>
            <a:r>
              <a:rPr lang="en-US" sz="2400" dirty="0" smtClean="0"/>
              <a:t>XX </a:t>
            </a:r>
            <a:r>
              <a:rPr lang="en-US" sz="2400" dirty="0"/>
              <a:t>called the mother to tell her that they would need a neurologist to make the referral because of policy. Two weeks went by and </a:t>
            </a:r>
            <a:r>
              <a:rPr lang="en-US" sz="2400" dirty="0" smtClean="0"/>
              <a:t>XX </a:t>
            </a:r>
            <a:r>
              <a:rPr lang="en-US" sz="2400" dirty="0"/>
              <a:t>never received a follow-up so she sent a denial letter stating that they couldn’t accept the pediatrician’s referral. The pediatrician </a:t>
            </a:r>
            <a:r>
              <a:rPr lang="en-US" sz="2400" dirty="0" smtClean="0"/>
              <a:t>called XX </a:t>
            </a:r>
            <a:r>
              <a:rPr lang="en-US" sz="2400" dirty="0"/>
              <a:t>upset that his referral was denied and she explained that policy requires a specialist. </a:t>
            </a:r>
          </a:p>
        </p:txBody>
      </p:sp>
    </p:spTree>
    <p:extLst>
      <p:ext uri="{BB962C8B-B14F-4D97-AF65-F5344CB8AC3E}">
        <p14:creationId xmlns:p14="http://schemas.microsoft.com/office/powerpoint/2010/main" val="21877985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8526" y="3614607"/>
            <a:ext cx="7772400" cy="1470025"/>
          </a:xfrm>
        </p:spPr>
        <p:txBody>
          <a:bodyPr>
            <a:normAutofit fontScale="90000"/>
          </a:bodyPr>
          <a:lstStyle/>
          <a:p>
            <a:pPr marL="571500" indent="-571500" algn="l">
              <a:buFont typeface="Arial" panose="020B0604020202020204" pitchFamily="34" charset="0"/>
              <a:buChar char="•"/>
            </a:pPr>
            <a:r>
              <a:rPr lang="en-US" dirty="0" smtClean="0"/>
              <a:t>Homebound</a:t>
            </a:r>
            <a:br>
              <a:rPr lang="en-US" dirty="0" smtClean="0"/>
            </a:br>
            <a:r>
              <a:rPr lang="en-US" dirty="0"/>
              <a:t>	</a:t>
            </a:r>
            <a:r>
              <a:rPr lang="en-US" dirty="0" smtClean="0"/>
              <a:t>What about:</a:t>
            </a:r>
            <a:br>
              <a:rPr lang="en-US" dirty="0" smtClean="0"/>
            </a:br>
            <a:r>
              <a:rPr lang="en-US" dirty="0" smtClean="0"/>
              <a:t>Extracurricular activities</a:t>
            </a:r>
            <a:br>
              <a:rPr lang="en-US" dirty="0" smtClean="0"/>
            </a:br>
            <a:r>
              <a:rPr lang="en-US" dirty="0" smtClean="0"/>
              <a:t>Graduation ceremonies</a:t>
            </a:r>
            <a:br>
              <a:rPr lang="en-US" dirty="0" smtClean="0"/>
            </a:br>
            <a:r>
              <a:rPr lang="en-US" dirty="0" smtClean="0"/>
              <a:t/>
            </a:r>
            <a:br>
              <a:rPr lang="en-US" dirty="0" smtClean="0"/>
            </a:br>
            <a:r>
              <a:rPr lang="en-US" dirty="0"/>
              <a:t/>
            </a:r>
            <a:br>
              <a:rPr lang="en-US" dirty="0"/>
            </a:br>
            <a:r>
              <a:rPr lang="en-US" dirty="0" smtClean="0"/>
              <a:t/>
            </a:r>
            <a:br>
              <a:rPr lang="en-US" dirty="0" smtClean="0"/>
            </a:br>
            <a:endParaRPr lang="en-US" dirty="0"/>
          </a:p>
        </p:txBody>
      </p:sp>
    </p:spTree>
    <p:extLst>
      <p:ext uri="{BB962C8B-B14F-4D97-AF65-F5344CB8AC3E}">
        <p14:creationId xmlns:p14="http://schemas.microsoft.com/office/powerpoint/2010/main" val="3673711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pPr marL="571500" indent="-571500" algn="l">
              <a:buFont typeface="Arial" panose="020B0604020202020204" pitchFamily="34" charset="0"/>
              <a:buChar char="•"/>
            </a:pPr>
            <a:r>
              <a:rPr lang="en-US" dirty="0" smtClean="0"/>
              <a:t> Homeschool</a:t>
            </a:r>
            <a:endParaRPr lang="en-US" dirty="0"/>
          </a:p>
        </p:txBody>
      </p:sp>
    </p:spTree>
    <p:extLst>
      <p:ext uri="{BB962C8B-B14F-4D97-AF65-F5344CB8AC3E}">
        <p14:creationId xmlns:p14="http://schemas.microsoft.com/office/powerpoint/2010/main" val="3445855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34284" y="2507023"/>
            <a:ext cx="7772400" cy="1470025"/>
          </a:xfrm>
        </p:spPr>
        <p:txBody>
          <a:bodyPr>
            <a:normAutofit fontScale="90000"/>
          </a:bodyPr>
          <a:lstStyle/>
          <a:p>
            <a:r>
              <a:rPr lang="en-US" dirty="0" smtClean="0"/>
              <a:t> </a:t>
            </a:r>
            <a:r>
              <a:rPr lang="en-US" sz="3100" dirty="0"/>
              <a:t>I received a call from a family who have moved here from out of state and are inquiring about homeschool.  The communications I have had via phone and email don't jive.  If she applies for homeschool rather than enrolling in our public school can I request to see their birth certificates?</a:t>
            </a:r>
          </a:p>
        </p:txBody>
      </p:sp>
    </p:spTree>
    <p:extLst>
      <p:ext uri="{BB962C8B-B14F-4D97-AF65-F5344CB8AC3E}">
        <p14:creationId xmlns:p14="http://schemas.microsoft.com/office/powerpoint/2010/main" val="231651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80143" y="2680200"/>
            <a:ext cx="7772400" cy="1470025"/>
          </a:xfrm>
        </p:spPr>
        <p:txBody>
          <a:bodyPr>
            <a:normAutofit fontScale="90000"/>
          </a:bodyPr>
          <a:lstStyle/>
          <a:p>
            <a:pPr algn="l"/>
            <a:r>
              <a:rPr lang="en-US" sz="3200" dirty="0" smtClean="0"/>
              <a:t>We </a:t>
            </a:r>
            <a:r>
              <a:rPr lang="en-US" sz="3200" dirty="0"/>
              <a:t>have a former student who was enrolled in Parochial School in </a:t>
            </a:r>
            <a:r>
              <a:rPr lang="en-US" sz="3200" dirty="0" smtClean="0"/>
              <a:t>XX </a:t>
            </a:r>
            <a:r>
              <a:rPr lang="en-US" sz="3200" dirty="0"/>
              <a:t>County for Kindergarten and received Speech Therapy Services.</a:t>
            </a:r>
            <a:br>
              <a:rPr lang="en-US" sz="3200" dirty="0"/>
            </a:br>
            <a:r>
              <a:rPr lang="en-US" sz="3200" dirty="0"/>
              <a:t>The parent opted to Home School this year and just contacted our office.</a:t>
            </a:r>
            <a:br>
              <a:rPr lang="en-US" sz="3200" dirty="0"/>
            </a:br>
            <a:r>
              <a:rPr lang="en-US" sz="3200" dirty="0" smtClean="0"/>
              <a:t>If </a:t>
            </a:r>
            <a:r>
              <a:rPr lang="en-US" sz="3200" dirty="0"/>
              <a:t>the child is current with immunization, may we provide </a:t>
            </a:r>
            <a:r>
              <a:rPr lang="en-US" sz="3200" dirty="0" smtClean="0"/>
              <a:t>Speech Therapy </a:t>
            </a:r>
            <a:r>
              <a:rPr lang="en-US" sz="3200" dirty="0"/>
              <a:t>for this school year?</a:t>
            </a:r>
          </a:p>
        </p:txBody>
      </p:sp>
    </p:spTree>
    <p:extLst>
      <p:ext uri="{BB962C8B-B14F-4D97-AF65-F5344CB8AC3E}">
        <p14:creationId xmlns:p14="http://schemas.microsoft.com/office/powerpoint/2010/main" val="3490029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02464" y="2816116"/>
            <a:ext cx="7772400" cy="1470025"/>
          </a:xfrm>
        </p:spPr>
        <p:txBody>
          <a:bodyPr>
            <a:noAutofit/>
          </a:bodyPr>
          <a:lstStyle/>
          <a:p>
            <a:pPr algn="l"/>
            <a:r>
              <a:rPr lang="en-US" sz="1800" dirty="0" smtClean="0"/>
              <a:t>Received </a:t>
            </a:r>
            <a:r>
              <a:rPr lang="en-US" sz="1800" dirty="0"/>
              <a:t>a notice of intent on August 26, 2015 for a </a:t>
            </a:r>
            <a:r>
              <a:rPr lang="en-US" sz="1800" dirty="0" smtClean="0"/>
              <a:t>student.</a:t>
            </a:r>
            <a:r>
              <a:rPr lang="en-US" sz="1800" dirty="0"/>
              <a:t>  The only information on the notice was name, age, grade, and </a:t>
            </a:r>
            <a:r>
              <a:rPr lang="en-US" sz="1800" dirty="0" smtClean="0"/>
              <a:t>address.</a:t>
            </a:r>
            <a:r>
              <a:rPr lang="en-US" sz="1800" dirty="0"/>
              <a:t>  I found the student in WVEIS.  She had not been assigned since 3</a:t>
            </a:r>
            <a:r>
              <a:rPr lang="en-US" sz="1800" baseline="30000" dirty="0"/>
              <a:t>rd</a:t>
            </a:r>
            <a:r>
              <a:rPr lang="en-US" sz="1800" dirty="0"/>
              <a:t> grade to a public school.  I sent the parent a letter requesting:  notice of intent INCLUDING an outline of a plan of instruction for school year 2015-16, a copy of a parent’s GED, high school diploma, or an official high school transcript, and a portfolio reviewed by a WV licensed teacher with her/his license number on the review OR results from a nationally normed standardized test given in the Spring of 2015.  I received the attached letter from the student’s tutor saying that she does not have to supply me with a portfolio or test scores for 2014-15.  I had no way of knowing that the student was in a private Christian school before this year until the “tutor” mentioned it in the letter.  Also, I still do not have the educational credentials of the parent.  They were not attached as stated in the letter from the tutor.  My question is does the parent have to provide me with some type of assessment from last year 2014-15?</a:t>
            </a:r>
          </a:p>
        </p:txBody>
      </p:sp>
    </p:spTree>
    <p:extLst>
      <p:ext uri="{BB962C8B-B14F-4D97-AF65-F5344CB8AC3E}">
        <p14:creationId xmlns:p14="http://schemas.microsoft.com/office/powerpoint/2010/main" val="1711900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fontScale="90000"/>
          </a:bodyPr>
          <a:lstStyle/>
          <a:p>
            <a:r>
              <a:rPr lang="en-US" dirty="0" smtClean="0"/>
              <a:t> </a:t>
            </a:r>
            <a:r>
              <a:rPr lang="en-US" dirty="0"/>
              <a:t>If I do not have a </a:t>
            </a:r>
            <a:r>
              <a:rPr lang="en-US" dirty="0" smtClean="0"/>
              <a:t>copy </a:t>
            </a:r>
            <a:r>
              <a:rPr lang="en-US" dirty="0"/>
              <a:t>of a diploma for a new home school student are they able to start or do they need to stay in public school until we receive all info?</a:t>
            </a:r>
          </a:p>
        </p:txBody>
      </p:sp>
    </p:spTree>
    <p:extLst>
      <p:ext uri="{BB962C8B-B14F-4D97-AF65-F5344CB8AC3E}">
        <p14:creationId xmlns:p14="http://schemas.microsoft.com/office/powerpoint/2010/main" val="2330772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141667" y="1492781"/>
            <a:ext cx="8731876" cy="3970318"/>
          </a:xfrm>
          <a:prstGeom prst="rect">
            <a:avLst/>
          </a:prstGeom>
        </p:spPr>
        <p:txBody>
          <a:bodyPr wrap="square">
            <a:spAutoFit/>
          </a:bodyPr>
          <a:lstStyle/>
          <a:p>
            <a:r>
              <a:rPr lang="en-US" dirty="0" smtClean="0">
                <a:ea typeface="Calibri" panose="020F0502020204030204" pitchFamily="34" charset="0"/>
              </a:rPr>
              <a:t>In </a:t>
            </a:r>
            <a:r>
              <a:rPr lang="en-US" dirty="0">
                <a:ea typeface="Calibri" panose="020F0502020204030204" pitchFamily="34" charset="0"/>
              </a:rPr>
              <a:t>late July I received an intent to home school from a </a:t>
            </a:r>
            <a:r>
              <a:rPr lang="en-US" dirty="0" smtClean="0">
                <a:ea typeface="Calibri" panose="020F0502020204030204" pitchFamily="34" charset="0"/>
              </a:rPr>
              <a:t>xx for </a:t>
            </a:r>
            <a:r>
              <a:rPr lang="en-US" dirty="0">
                <a:ea typeface="Calibri" panose="020F0502020204030204" pitchFamily="34" charset="0"/>
              </a:rPr>
              <a:t>his 6 yr. old child.  His evidence of education says, "High School Diploma", issued by </a:t>
            </a:r>
            <a:r>
              <a:rPr lang="en-US" dirty="0" smtClean="0">
                <a:ea typeface="Calibri" panose="020F0502020204030204" pitchFamily="34" charset="0"/>
              </a:rPr>
              <a:t>YY </a:t>
            </a:r>
            <a:r>
              <a:rPr lang="en-US" dirty="0">
                <a:ea typeface="Calibri" panose="020F0502020204030204" pitchFamily="34" charset="0"/>
              </a:rPr>
              <a:t>Academy and signed by </a:t>
            </a:r>
            <a:r>
              <a:rPr lang="en-US" dirty="0" smtClean="0">
                <a:ea typeface="Calibri" panose="020F0502020204030204" pitchFamily="34" charset="0"/>
              </a:rPr>
              <a:t>Mr. CC </a:t>
            </a:r>
            <a:r>
              <a:rPr lang="en-US" dirty="0">
                <a:ea typeface="Calibri" panose="020F0502020204030204" pitchFamily="34" charset="0"/>
              </a:rPr>
              <a:t>as Principal and </a:t>
            </a:r>
            <a:r>
              <a:rPr lang="en-US" dirty="0" smtClean="0">
                <a:ea typeface="Calibri" panose="020F0502020204030204" pitchFamily="34" charset="0"/>
              </a:rPr>
              <a:t>Mrs. CC as </a:t>
            </a:r>
            <a:r>
              <a:rPr lang="en-US" dirty="0">
                <a:ea typeface="Calibri" panose="020F0502020204030204" pitchFamily="34" charset="0"/>
              </a:rPr>
              <a:t>the teacher.  I believe this is a home school parent diploma, </a:t>
            </a:r>
            <a:r>
              <a:rPr lang="en-US" dirty="0" smtClean="0">
                <a:ea typeface="Calibri" panose="020F0502020204030204" pitchFamily="34" charset="0"/>
              </a:rPr>
              <a:t>YY Academy </a:t>
            </a:r>
            <a:r>
              <a:rPr lang="en-US" dirty="0">
                <a:ea typeface="Calibri" panose="020F0502020204030204" pitchFamily="34" charset="0"/>
              </a:rPr>
              <a:t>is not an exemption K school.  On 8/18/15 I sent a communication to this family that the Instructor's Level of Education doe not meet the requirements of the law.  I did not get any response so I sent out a letter to the family on Sept. 3 quoting the law from Chapter 18, Article 8 that says ....evidence of high school diploma or equivalent</a:t>
            </a:r>
            <a:r>
              <a:rPr lang="en-US" dirty="0" smtClean="0">
                <a:ea typeface="Calibri" panose="020F0502020204030204" pitchFamily="34" charset="0"/>
              </a:rPr>
              <a:t>..... </a:t>
            </a:r>
            <a:r>
              <a:rPr lang="en-US" dirty="0" smtClean="0">
                <a:ea typeface="Calibri" panose="020F0502020204030204" pitchFamily="34" charset="0"/>
                <a:cs typeface="Times New Roman" panose="02020603050405020304" pitchFamily="18" charset="0"/>
              </a:rPr>
              <a:t>I </a:t>
            </a:r>
            <a:r>
              <a:rPr lang="en-US" dirty="0">
                <a:ea typeface="Calibri" panose="020F0502020204030204" pitchFamily="34" charset="0"/>
                <a:cs typeface="Times New Roman" panose="02020603050405020304" pitchFamily="18" charset="0"/>
              </a:rPr>
              <a:t>then get a call from a lawyer and he tries to get me, the superintendent, to accept the diploma .  He said he would write a letter of the complaint and how he thought it should be done, I said, "ok".  He did not send a letter but called again wanting to know if this family could go before the BOE as the other choice the  law allows.  </a:t>
            </a:r>
            <a:r>
              <a:rPr lang="en-US" dirty="0" smtClean="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I have never had anyone use that exemption.  Do they physically go before the BOE and make presentation or do they submit paperwork to be reviewed?</a:t>
            </a:r>
            <a:endParaRPr lang="en-US" dirty="0"/>
          </a:p>
        </p:txBody>
      </p:sp>
    </p:spTree>
    <p:extLst>
      <p:ext uri="{BB962C8B-B14F-4D97-AF65-F5344CB8AC3E}">
        <p14:creationId xmlns:p14="http://schemas.microsoft.com/office/powerpoint/2010/main" val="1427084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4547" y="2764601"/>
            <a:ext cx="8744755" cy="1470025"/>
          </a:xfrm>
        </p:spPr>
        <p:txBody>
          <a:bodyPr>
            <a:noAutofit/>
          </a:bodyPr>
          <a:lstStyle/>
          <a:p>
            <a:pPr algn="l"/>
            <a:r>
              <a:rPr lang="en-US" sz="2000" dirty="0"/>
              <a:t>I am trying to locate information on graduating homeschool students who have transferred to WV public schools.  Our county has a clear policy in place for awarding credits to students who are entering public high school from homeschool.  However, I have been questioned on the number of public high school credits that can be earned through homeschooling.  I have not found anything in state law or policy, thus far, indicating that there is a set number (or percentage) of courses that must be earned at a public high school in order for transferring homeschool students to earn a WV high school diploma.  Do you know if there is such a requirement, and/or where I can find that information?</a:t>
            </a:r>
          </a:p>
        </p:txBody>
      </p:sp>
    </p:spTree>
    <p:extLst>
      <p:ext uri="{BB962C8B-B14F-4D97-AF65-F5344CB8AC3E}">
        <p14:creationId xmlns:p14="http://schemas.microsoft.com/office/powerpoint/2010/main" val="1006142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15342" y="3022178"/>
            <a:ext cx="7772400" cy="1470025"/>
          </a:xfrm>
        </p:spPr>
        <p:txBody>
          <a:bodyPr>
            <a:noAutofit/>
          </a:bodyPr>
          <a:lstStyle/>
          <a:p>
            <a:pPr algn="l"/>
            <a:r>
              <a:rPr lang="en-US" sz="2800" dirty="0"/>
              <a:t>I am asking because I have a case in which a home schooled student wants to take 2 classes at his home school.  One of the classes the student wants to take is math, which is the area in which the student has a learning disability.  In the past to abide by our home school policy we have permitted students to take classes but not receive any special education services.  In a case like this the student could come to math, but it would be </a:t>
            </a:r>
            <a:r>
              <a:rPr lang="en-US" sz="2800" dirty="0" smtClean="0"/>
              <a:t>regular </a:t>
            </a:r>
            <a:r>
              <a:rPr lang="en-US" sz="2800" dirty="0"/>
              <a:t>with no support.</a:t>
            </a:r>
            <a:br>
              <a:rPr lang="en-US" sz="2800" dirty="0"/>
            </a:br>
            <a:r>
              <a:rPr lang="en-US" sz="2800" dirty="0"/>
              <a:t> </a:t>
            </a:r>
          </a:p>
        </p:txBody>
      </p:sp>
    </p:spTree>
    <p:extLst>
      <p:ext uri="{BB962C8B-B14F-4D97-AF65-F5344CB8AC3E}">
        <p14:creationId xmlns:p14="http://schemas.microsoft.com/office/powerpoint/2010/main" val="1581063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621406" y="2274838"/>
            <a:ext cx="7955924" cy="2677656"/>
          </a:xfrm>
          <a:prstGeom prst="rect">
            <a:avLst/>
          </a:prstGeom>
        </p:spPr>
        <p:txBody>
          <a:bodyPr wrap="square">
            <a:spAutoFit/>
          </a:bodyPr>
          <a:lstStyle/>
          <a:p>
            <a:r>
              <a:rPr lang="en-US" sz="2400" b="1" dirty="0">
                <a:ea typeface="Calibri" panose="020F0502020204030204" pitchFamily="34" charset="0"/>
                <a:cs typeface="Times New Roman" panose="02020603050405020304" pitchFamily="18" charset="0"/>
              </a:rPr>
              <a:t>We </a:t>
            </a:r>
            <a:r>
              <a:rPr lang="en-US" sz="2400" b="1" dirty="0" smtClean="0">
                <a:ea typeface="Calibri" panose="020F0502020204030204" pitchFamily="34" charset="0"/>
                <a:cs typeface="Times New Roman" panose="02020603050405020304" pitchFamily="18" charset="0"/>
              </a:rPr>
              <a:t>have </a:t>
            </a:r>
            <a:r>
              <a:rPr lang="en-US" sz="2400" b="1" dirty="0">
                <a:ea typeface="Calibri" panose="020F0502020204030204" pitchFamily="34" charset="0"/>
                <a:cs typeface="Times New Roman" panose="02020603050405020304" pitchFamily="18" charset="0"/>
              </a:rPr>
              <a:t>a handful that we do not have an assessment on but we do have a LOI.  Can we take them to see our Magistrate for truancy because we do not have all documents expected?</a:t>
            </a:r>
          </a:p>
          <a:p>
            <a:r>
              <a:rPr lang="en-US" sz="2400" b="1" dirty="0">
                <a:ea typeface="Calibri" panose="020F0502020204030204" pitchFamily="34" charset="0"/>
                <a:cs typeface="Times New Roman" panose="02020603050405020304" pitchFamily="18" charset="0"/>
              </a:rPr>
              <a:t> </a:t>
            </a:r>
          </a:p>
          <a:p>
            <a:r>
              <a:rPr lang="en-US" sz="2400" b="1" dirty="0">
                <a:ea typeface="Calibri" panose="020F0502020204030204" pitchFamily="34" charset="0"/>
                <a:cs typeface="Times New Roman" panose="02020603050405020304" pitchFamily="18" charset="0"/>
              </a:rPr>
              <a:t>We have called, sent letters, emails.  They are just not cooperating.</a:t>
            </a:r>
            <a:endParaRPr lang="en-US" sz="2400" b="1"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79517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386366" y="2136339"/>
            <a:ext cx="8371268" cy="2308324"/>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I have two home-school parents now requesting special education services for their children, in particular speech and occupational therapy.  I have forwarded your response in your email of July 26 to them.  The latest parent has asked me to inquire as to how/if she can grieve/appeal the Supreme Court decision cited in your </a:t>
            </a:r>
            <a:r>
              <a:rPr lang="en-US" sz="2400" dirty="0" smtClean="0">
                <a:ea typeface="Calibri" panose="020F0502020204030204" pitchFamily="34" charset="0"/>
                <a:cs typeface="Times New Roman" panose="02020603050405020304" pitchFamily="18" charset="0"/>
              </a:rPr>
              <a:t>email.</a:t>
            </a:r>
            <a:endParaRPr lang="en-US" sz="2400" dirty="0"/>
          </a:p>
        </p:txBody>
      </p:sp>
    </p:spTree>
    <p:extLst>
      <p:ext uri="{BB962C8B-B14F-4D97-AF65-F5344CB8AC3E}">
        <p14:creationId xmlns:p14="http://schemas.microsoft.com/office/powerpoint/2010/main" val="586285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244698" y="2046779"/>
            <a:ext cx="8525814" cy="3139321"/>
          </a:xfrm>
          <a:prstGeom prst="rect">
            <a:avLst/>
          </a:prstGeom>
        </p:spPr>
        <p:txBody>
          <a:bodyPr wrap="square">
            <a:spAutoFit/>
          </a:bodyPr>
          <a:lstStyle/>
          <a:p>
            <a:r>
              <a:rPr lang="en-US" sz="2000" dirty="0" smtClean="0">
                <a:latin typeface="+mj-lt"/>
                <a:ea typeface="Calibri" panose="020F0502020204030204" pitchFamily="34" charset="0"/>
                <a:cs typeface="Times New Roman" panose="02020603050405020304" pitchFamily="18" charset="0"/>
              </a:rPr>
              <a:t>Does WV </a:t>
            </a:r>
            <a:r>
              <a:rPr lang="en-US" sz="2000" dirty="0">
                <a:latin typeface="+mj-lt"/>
                <a:ea typeface="Calibri" panose="020F0502020204030204" pitchFamily="34" charset="0"/>
                <a:cs typeface="Times New Roman" panose="02020603050405020304" pitchFamily="18" charset="0"/>
              </a:rPr>
              <a:t>recognize online courses outside the scope of WV Virtual?  We have a home schooled student trying to use his 8</a:t>
            </a:r>
            <a:r>
              <a:rPr lang="en-US" sz="2000" baseline="30000" dirty="0">
                <a:latin typeface="+mj-lt"/>
                <a:ea typeface="Calibri" panose="020F0502020204030204" pitchFamily="34" charset="0"/>
                <a:cs typeface="Times New Roman" panose="02020603050405020304" pitchFamily="18" charset="0"/>
              </a:rPr>
              <a:t>th</a:t>
            </a:r>
            <a:r>
              <a:rPr lang="en-US" sz="2000" dirty="0">
                <a:latin typeface="+mj-lt"/>
                <a:ea typeface="Calibri" panose="020F0502020204030204" pitchFamily="34" charset="0"/>
                <a:cs typeface="Times New Roman" panose="02020603050405020304" pitchFamily="18" charset="0"/>
              </a:rPr>
              <a:t> grade transcript from an accredited online school called K12.com International.  Is our LEA authorized to recognize courses from this online institution?  If yay or nay, what state code should we site?  This student made the soccer team at </a:t>
            </a:r>
            <a:r>
              <a:rPr lang="en-US" sz="2000" dirty="0" smtClean="0">
                <a:latin typeface="+mj-lt"/>
                <a:ea typeface="Calibri" panose="020F0502020204030204" pitchFamily="34" charset="0"/>
                <a:cs typeface="Times New Roman" panose="02020603050405020304" pitchFamily="18" charset="0"/>
              </a:rPr>
              <a:t>XHS</a:t>
            </a:r>
            <a:r>
              <a:rPr lang="en-US" sz="2000" dirty="0">
                <a:latin typeface="+mj-lt"/>
                <a:ea typeface="Calibri" panose="020F0502020204030204" pitchFamily="34" charset="0"/>
                <a:cs typeface="Times New Roman" panose="02020603050405020304" pitchFamily="18" charset="0"/>
              </a:rPr>
              <a:t>, but it was later recognized he didn’t have any grades in 8</a:t>
            </a:r>
            <a:r>
              <a:rPr lang="en-US" sz="2000" baseline="30000" dirty="0">
                <a:latin typeface="+mj-lt"/>
                <a:ea typeface="Calibri" panose="020F0502020204030204" pitchFamily="34" charset="0"/>
                <a:cs typeface="Times New Roman" panose="02020603050405020304" pitchFamily="18" charset="0"/>
              </a:rPr>
              <a:t>th</a:t>
            </a:r>
            <a:r>
              <a:rPr lang="en-US" sz="2000" dirty="0">
                <a:latin typeface="+mj-lt"/>
                <a:ea typeface="Calibri" panose="020F0502020204030204" pitchFamily="34" charset="0"/>
                <a:cs typeface="Times New Roman" panose="02020603050405020304" pitchFamily="18" charset="0"/>
              </a:rPr>
              <a:t> grade.  By WVSSAC rule and state code, he must have a 2.0 in order to be eligible.  His parents are trying to use his online courses to earn his eligibility. Is this allowed?  Please advise….</a:t>
            </a:r>
          </a:p>
          <a:p>
            <a:r>
              <a:rPr lang="en-US" dirty="0">
                <a:solidFill>
                  <a:srgbClr val="3333FF"/>
                </a:solidFill>
                <a:latin typeface="Cambria" panose="020405030504060302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34611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6823" y="1421665"/>
            <a:ext cx="7379594" cy="3108543"/>
          </a:xfrm>
          <a:prstGeom prst="rect">
            <a:avLst/>
          </a:prstGeom>
        </p:spPr>
        <p:txBody>
          <a:bodyPr wrap="square">
            <a:spAutoFit/>
          </a:bodyPr>
          <a:lstStyle/>
          <a:p>
            <a:r>
              <a:rPr lang="en-US" sz="2800" dirty="0">
                <a:solidFill>
                  <a:srgbClr val="000000"/>
                </a:solidFill>
                <a:ea typeface="Calibri" panose="020F0502020204030204" pitchFamily="34" charset="0"/>
              </a:rPr>
              <a:t>Home School students can participate in county social studies and science fair?</a:t>
            </a:r>
            <a:endParaRPr lang="en-US" sz="2800" dirty="0">
              <a:ea typeface="Calibri" panose="020F0502020204030204" pitchFamily="34" charset="0"/>
            </a:endParaRPr>
          </a:p>
          <a:p>
            <a:r>
              <a:rPr lang="en-US" sz="2800" dirty="0">
                <a:solidFill>
                  <a:srgbClr val="000000"/>
                </a:solidFill>
                <a:ea typeface="Calibri" panose="020F0502020204030204" pitchFamily="34" charset="0"/>
              </a:rPr>
              <a:t> </a:t>
            </a:r>
            <a:endParaRPr lang="en-US" sz="2800" dirty="0">
              <a:ea typeface="Calibri" panose="020F0502020204030204" pitchFamily="34" charset="0"/>
            </a:endParaRPr>
          </a:p>
          <a:p>
            <a:r>
              <a:rPr lang="en-US" sz="2800" dirty="0">
                <a:solidFill>
                  <a:srgbClr val="000000"/>
                </a:solidFill>
                <a:ea typeface="Calibri" panose="020F0502020204030204" pitchFamily="34" charset="0"/>
              </a:rPr>
              <a:t>Also, if our classes are full and we would have to pay a teacher overage if a home school student enrolled/attended that class, we have the right to </a:t>
            </a:r>
            <a:r>
              <a:rPr lang="en-US" sz="2800" dirty="0" smtClean="0">
                <a:solidFill>
                  <a:srgbClr val="000000"/>
                </a:solidFill>
                <a:ea typeface="Calibri" panose="020F0502020204030204" pitchFamily="34" charset="0"/>
              </a:rPr>
              <a:t>deny</a:t>
            </a:r>
            <a:r>
              <a:rPr lang="en-US" sz="2800" dirty="0">
                <a:solidFill>
                  <a:srgbClr val="000000"/>
                </a:solidFill>
                <a:ea typeface="Calibri" panose="020F0502020204030204" pitchFamily="34" charset="0"/>
              </a:rPr>
              <a:t>?</a:t>
            </a:r>
            <a:endParaRPr lang="en-US" sz="2800" dirty="0">
              <a:effectLst/>
              <a:ea typeface="Calibri" panose="020F0502020204030204" pitchFamily="34" charset="0"/>
            </a:endParaRPr>
          </a:p>
        </p:txBody>
      </p:sp>
    </p:spTree>
    <p:extLst>
      <p:ext uri="{BB962C8B-B14F-4D97-AF65-F5344CB8AC3E}">
        <p14:creationId xmlns:p14="http://schemas.microsoft.com/office/powerpoint/2010/main" val="2778528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3790" y="1717879"/>
            <a:ext cx="8062175" cy="2677656"/>
          </a:xfrm>
          <a:prstGeom prst="rect">
            <a:avLst/>
          </a:prstGeom>
        </p:spPr>
        <p:txBody>
          <a:bodyPr wrap="square">
            <a:spAutoFit/>
          </a:bodyPr>
          <a:lstStyle/>
          <a:p>
            <a:r>
              <a:rPr lang="en-US" sz="2400" dirty="0">
                <a:solidFill>
                  <a:srgbClr val="000000"/>
                </a:solidFill>
                <a:ea typeface="Calibri" panose="020F0502020204030204" pitchFamily="34" charset="0"/>
              </a:rPr>
              <a:t>I have a Home school parent who turned in ACT results for her son last school year 2013-2014 (a Copy).  This school year 2014-2015, she sent me the original!  Same assessment for two years.</a:t>
            </a:r>
            <a:endParaRPr lang="en-US" sz="2400" dirty="0">
              <a:ea typeface="Calibri" panose="020F0502020204030204" pitchFamily="34" charset="0"/>
            </a:endParaRPr>
          </a:p>
          <a:p>
            <a:endParaRPr lang="en-US" sz="2400" dirty="0" smtClean="0">
              <a:solidFill>
                <a:srgbClr val="000000"/>
              </a:solidFill>
              <a:ea typeface="Calibri" panose="020F0502020204030204" pitchFamily="34" charset="0"/>
              <a:cs typeface="Times New Roman" panose="02020603050405020304" pitchFamily="18" charset="0"/>
            </a:endParaRPr>
          </a:p>
          <a:p>
            <a:r>
              <a:rPr lang="en-US" sz="2400" dirty="0" smtClean="0">
                <a:solidFill>
                  <a:srgbClr val="000000"/>
                </a:solidFill>
                <a:ea typeface="Calibri" panose="020F0502020204030204" pitchFamily="34" charset="0"/>
                <a:cs typeface="Times New Roman" panose="02020603050405020304" pitchFamily="18" charset="0"/>
              </a:rPr>
              <a:t>The </a:t>
            </a:r>
            <a:r>
              <a:rPr lang="en-US" sz="2400" dirty="0">
                <a:solidFill>
                  <a:srgbClr val="000000"/>
                </a:solidFill>
                <a:ea typeface="Calibri" panose="020F0502020204030204" pitchFamily="34" charset="0"/>
                <a:cs typeface="Times New Roman" panose="02020603050405020304" pitchFamily="18" charset="0"/>
              </a:rPr>
              <a:t>student completed the 12th grade 2014-2015, so I am unsure if I should pursue </a:t>
            </a:r>
            <a:r>
              <a:rPr lang="en-US" sz="2400" dirty="0" smtClean="0">
                <a:solidFill>
                  <a:srgbClr val="000000"/>
                </a:solidFill>
                <a:ea typeface="Calibri" panose="020F0502020204030204" pitchFamily="34" charset="0"/>
                <a:cs typeface="Times New Roman" panose="02020603050405020304" pitchFamily="18" charset="0"/>
              </a:rPr>
              <a:t>this.</a:t>
            </a:r>
            <a:endParaRPr lang="en-US" sz="2400" dirty="0"/>
          </a:p>
        </p:txBody>
      </p:sp>
    </p:spTree>
    <p:extLst>
      <p:ext uri="{BB962C8B-B14F-4D97-AF65-F5344CB8AC3E}">
        <p14:creationId xmlns:p14="http://schemas.microsoft.com/office/powerpoint/2010/main" val="20320078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668" y="1566294"/>
            <a:ext cx="8319752" cy="3416320"/>
          </a:xfrm>
          <a:prstGeom prst="rect">
            <a:avLst/>
          </a:prstGeom>
        </p:spPr>
        <p:txBody>
          <a:bodyPr wrap="square">
            <a:spAutoFit/>
          </a:bodyPr>
          <a:lstStyle/>
          <a:p>
            <a:r>
              <a:rPr lang="en-US" sz="2400" dirty="0">
                <a:latin typeface="+mj-lt"/>
                <a:ea typeface="Calibri" panose="020F0502020204030204" pitchFamily="34" charset="0"/>
                <a:cs typeface="Times New Roman" panose="02020603050405020304" pitchFamily="18" charset="0"/>
              </a:rPr>
              <a:t>A parent came in to the office today and gave me her child’s portfolio review.  She signed as the reviewer since she is a certified teacher.  She says there is no law stating that she couldn’t do the review.  I have looked in code and it says nothing about a parent/teacher  being one and the same.  I have always told parents it had to be a certified teacher and wouldn’t be immediate family.  Is that okay?  I would think since a parent can’t administer the standardized test, she wouldn’t be able to assess the portfolio.</a:t>
            </a:r>
            <a:endParaRPr lang="en-US" sz="2400" dirty="0">
              <a:latin typeface="+mj-lt"/>
            </a:endParaRPr>
          </a:p>
        </p:txBody>
      </p:sp>
    </p:spTree>
    <p:extLst>
      <p:ext uri="{BB962C8B-B14F-4D97-AF65-F5344CB8AC3E}">
        <p14:creationId xmlns:p14="http://schemas.microsoft.com/office/powerpoint/2010/main" val="3332172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6214" y="1012502"/>
            <a:ext cx="8358389" cy="4154984"/>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If a home school student enrolls for one or two classes in public school, do they have to provide immunization records?</a:t>
            </a:r>
          </a:p>
          <a:p>
            <a:r>
              <a:rPr lang="en-US" sz="2400" dirty="0">
                <a:ea typeface="Calibri" panose="020F0502020204030204" pitchFamily="34" charset="0"/>
                <a:cs typeface="Times New Roman" panose="02020603050405020304" pitchFamily="18" charset="0"/>
              </a:rPr>
              <a:t> </a:t>
            </a:r>
          </a:p>
          <a:p>
            <a:r>
              <a:rPr lang="en-US" sz="2400" dirty="0">
                <a:ea typeface="Calibri" panose="020F0502020204030204" pitchFamily="34" charset="0"/>
                <a:cs typeface="Times New Roman" panose="02020603050405020304" pitchFamily="18" charset="0"/>
              </a:rPr>
              <a:t>If a home school student comes into the schools to take state testing in the spring, do they have to provide immunization records?</a:t>
            </a:r>
          </a:p>
          <a:p>
            <a:r>
              <a:rPr lang="en-US" sz="2400" dirty="0">
                <a:ea typeface="Calibri" panose="020F0502020204030204" pitchFamily="34" charset="0"/>
                <a:cs typeface="Times New Roman" panose="02020603050405020304" pitchFamily="18" charset="0"/>
              </a:rPr>
              <a:t> </a:t>
            </a:r>
          </a:p>
          <a:p>
            <a:r>
              <a:rPr lang="en-US" sz="2400" dirty="0">
                <a:ea typeface="Calibri" panose="020F0502020204030204" pitchFamily="34" charset="0"/>
                <a:cs typeface="Times New Roman" panose="02020603050405020304" pitchFamily="18" charset="0"/>
              </a:rPr>
              <a:t>Does the attendance policy remain the same for a home school student as it does for a public school student for those one or two classes they come in to public school for? </a:t>
            </a:r>
            <a:endParaRPr lang="en-US"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58947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184" y="1006806"/>
            <a:ext cx="8770513" cy="4801314"/>
          </a:xfrm>
          <a:prstGeom prst="rect">
            <a:avLst/>
          </a:prstGeom>
        </p:spPr>
        <p:txBody>
          <a:bodyPr wrap="square">
            <a:spAutoFit/>
          </a:bodyPr>
          <a:lstStyle/>
          <a:p>
            <a:r>
              <a:rPr lang="en-US" dirty="0">
                <a:latin typeface="+mj-lt"/>
                <a:ea typeface="Calibri" panose="020F0502020204030204" pitchFamily="34" charset="0"/>
                <a:cs typeface="Times New Roman" panose="02020603050405020304" pitchFamily="18" charset="0"/>
              </a:rPr>
              <a:t>We have a student that is attending Boarding School, </a:t>
            </a:r>
            <a:r>
              <a:rPr lang="en-US" dirty="0" smtClean="0">
                <a:latin typeface="+mj-lt"/>
                <a:ea typeface="Calibri" panose="020F0502020204030204" pitchFamily="34" charset="0"/>
                <a:cs typeface="Times New Roman" panose="02020603050405020304" pitchFamily="18" charset="0"/>
              </a:rPr>
              <a:t>in another State.</a:t>
            </a:r>
            <a:r>
              <a:rPr lang="en-US" dirty="0">
                <a:latin typeface="+mj-lt"/>
                <a:ea typeface="Calibri" panose="020F0502020204030204" pitchFamily="34" charset="0"/>
                <a:cs typeface="Times New Roman" panose="02020603050405020304" pitchFamily="18" charset="0"/>
              </a:rPr>
              <a:t>  I recorded the student as being Home Schooled as this school is not </a:t>
            </a:r>
            <a:r>
              <a:rPr lang="en-US" dirty="0" smtClean="0">
                <a:latin typeface="+mj-lt"/>
                <a:ea typeface="Calibri" panose="020F0502020204030204" pitchFamily="34" charset="0"/>
                <a:cs typeface="Times New Roman" panose="02020603050405020304" pitchFamily="18" charset="0"/>
              </a:rPr>
              <a:t>one, that </a:t>
            </a:r>
            <a:r>
              <a:rPr lang="en-US" dirty="0">
                <a:latin typeface="+mj-lt"/>
                <a:ea typeface="Calibri" panose="020F0502020204030204" pitchFamily="34" charset="0"/>
                <a:cs typeface="Times New Roman" panose="02020603050405020304" pitchFamily="18" charset="0"/>
              </a:rPr>
              <a:t>is approved by the WVDE BOE.  The mother did provide </a:t>
            </a:r>
            <a:r>
              <a:rPr lang="en-US" dirty="0" smtClean="0">
                <a:latin typeface="+mj-lt"/>
                <a:ea typeface="Calibri" panose="020F0502020204030204" pitchFamily="34" charset="0"/>
                <a:cs typeface="Times New Roman" panose="02020603050405020304" pitchFamily="18" charset="0"/>
              </a:rPr>
              <a:t>notification </a:t>
            </a:r>
            <a:r>
              <a:rPr lang="en-US" dirty="0">
                <a:latin typeface="+mj-lt"/>
                <a:ea typeface="Calibri" panose="020F0502020204030204" pitchFamily="34" charset="0"/>
                <a:cs typeface="Times New Roman" panose="02020603050405020304" pitchFamily="18" charset="0"/>
              </a:rPr>
              <a:t>of her intention to have the girl attend this school.  Previous to FY15 the student had been Home Schooled.</a:t>
            </a:r>
            <a:endParaRPr lang="en-US" sz="1600" dirty="0">
              <a:latin typeface="+mj-lt"/>
              <a:ea typeface="Calibri" panose="020F0502020204030204" pitchFamily="34" charset="0"/>
              <a:cs typeface="Times New Roman" panose="02020603050405020304" pitchFamily="18" charset="0"/>
            </a:endParaRPr>
          </a:p>
          <a:p>
            <a:r>
              <a:rPr lang="en-US" dirty="0">
                <a:latin typeface="+mj-lt"/>
                <a:ea typeface="Calibri" panose="020F0502020204030204" pitchFamily="34" charset="0"/>
                <a:cs typeface="Times New Roman" panose="02020603050405020304" pitchFamily="18" charset="0"/>
              </a:rPr>
              <a:t> </a:t>
            </a:r>
            <a:endParaRPr lang="en-US" sz="1600" dirty="0">
              <a:latin typeface="+mj-lt"/>
              <a:ea typeface="Calibri" panose="020F0502020204030204" pitchFamily="34" charset="0"/>
              <a:cs typeface="Times New Roman" panose="02020603050405020304" pitchFamily="18" charset="0"/>
            </a:endParaRPr>
          </a:p>
          <a:p>
            <a:r>
              <a:rPr lang="en-US" dirty="0">
                <a:latin typeface="+mj-lt"/>
                <a:ea typeface="Calibri" panose="020F0502020204030204" pitchFamily="34" charset="0"/>
                <a:cs typeface="Times New Roman" panose="02020603050405020304" pitchFamily="18" charset="0"/>
              </a:rPr>
              <a:t>Today I received a request from mom to provide her with an Enrollment Verification Form so that the young lady can test for her driving permit.  I indicated that I would need a copy of the results from last years standardized testing, which had not been provided to date.  She contacted the school and they only test in the junior and senior years and it those tests are the PSAT and SAT or ACT, which of course would serve as alternative assessments.  The only academic verification that can be provided at the present time is her final report card, attached.</a:t>
            </a:r>
            <a:endParaRPr lang="en-US" sz="1600" dirty="0">
              <a:latin typeface="+mj-lt"/>
              <a:ea typeface="Calibri" panose="020F0502020204030204" pitchFamily="34" charset="0"/>
              <a:cs typeface="Times New Roman" panose="02020603050405020304" pitchFamily="18" charset="0"/>
            </a:endParaRPr>
          </a:p>
          <a:p>
            <a:r>
              <a:rPr lang="en-US" dirty="0">
                <a:latin typeface="+mj-lt"/>
                <a:ea typeface="Calibri" panose="020F0502020204030204" pitchFamily="34" charset="0"/>
                <a:cs typeface="Times New Roman" panose="02020603050405020304" pitchFamily="18" charset="0"/>
              </a:rPr>
              <a:t> </a:t>
            </a:r>
            <a:endParaRPr lang="en-US" sz="1600" dirty="0">
              <a:latin typeface="+mj-lt"/>
              <a:ea typeface="Calibri" panose="020F0502020204030204" pitchFamily="34" charset="0"/>
              <a:cs typeface="Times New Roman" panose="02020603050405020304" pitchFamily="18" charset="0"/>
            </a:endParaRPr>
          </a:p>
          <a:p>
            <a:r>
              <a:rPr lang="en-US" dirty="0">
                <a:latin typeface="+mj-lt"/>
                <a:ea typeface="Calibri" panose="020F0502020204030204" pitchFamily="34" charset="0"/>
                <a:cs typeface="Times New Roman" panose="02020603050405020304" pitchFamily="18" charset="0"/>
              </a:rPr>
              <a:t>The DMV will not accept documentation from the Boarding School, indicating that she had to get the standard form from us</a:t>
            </a:r>
            <a:r>
              <a:rPr lang="en-US" dirty="0" smtClean="0">
                <a:latin typeface="+mj-lt"/>
                <a:ea typeface="Calibri" panose="020F0502020204030204" pitchFamily="34" charset="0"/>
                <a:cs typeface="Times New Roman" panose="02020603050405020304" pitchFamily="18" charset="0"/>
              </a:rPr>
              <a:t>. Please </a:t>
            </a:r>
            <a:r>
              <a:rPr lang="en-US" dirty="0">
                <a:latin typeface="+mj-lt"/>
                <a:ea typeface="Calibri" panose="020F0502020204030204" pitchFamily="34" charset="0"/>
                <a:cs typeface="Times New Roman" panose="02020603050405020304" pitchFamily="18" charset="0"/>
              </a:rPr>
              <a:t>advise how I can work with this family within code and policy.</a:t>
            </a:r>
            <a:endParaRPr lang="en-US" sz="1600" dirty="0">
              <a:latin typeface="+mj-lt"/>
              <a:ea typeface="Calibri" panose="020F0502020204030204" pitchFamily="34" charset="0"/>
              <a:cs typeface="Times New Roman" panose="02020603050405020304" pitchFamily="18" charset="0"/>
            </a:endParaRPr>
          </a:p>
          <a:p>
            <a:r>
              <a:rPr lang="en-US" dirty="0">
                <a:latin typeface="Bookman Old Style" panose="020506040505050202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25946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8941" y="1025749"/>
            <a:ext cx="8564451" cy="3970318"/>
          </a:xfrm>
          <a:prstGeom prst="rect">
            <a:avLst/>
          </a:prstGeom>
        </p:spPr>
        <p:txBody>
          <a:bodyPr wrap="square">
            <a:spAutoFit/>
          </a:bodyPr>
          <a:lstStyle/>
          <a:p>
            <a:r>
              <a:rPr lang="en-US" dirty="0">
                <a:solidFill>
                  <a:srgbClr val="1F497D"/>
                </a:solidFill>
                <a:ea typeface="Calibri" panose="020F0502020204030204" pitchFamily="34" charset="0"/>
                <a:cs typeface="Times New Roman" panose="02020603050405020304" pitchFamily="18" charset="0"/>
              </a:rPr>
              <a:t>As I review the report card from the Boarding School and Policy 4150 (section below), I believe that you can still provide the parent with the Enrollment Verification Form.  Under homeschool you and the parent can agree to another assessment option 18-8-1 (c) (2) (D) (iv) – in this case the report card.  </a:t>
            </a:r>
            <a:r>
              <a:rPr lang="en-US" dirty="0" smtClean="0">
                <a:solidFill>
                  <a:srgbClr val="1F497D"/>
                </a:solidFill>
                <a:ea typeface="Calibri" panose="020F0502020204030204" pitchFamily="34"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a:p>
            <a:r>
              <a:rPr lang="en-US" dirty="0">
                <a:solidFill>
                  <a:srgbClr val="1F497D"/>
                </a:solidFill>
                <a:ea typeface="Calibri" panose="020F0502020204030204" pitchFamily="34"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a:p>
            <a:pPr algn="just"/>
            <a:r>
              <a:rPr lang="en-US" dirty="0" smtClean="0">
                <a:ea typeface="Calibri" panose="020F0502020204030204" pitchFamily="34" charset="0"/>
                <a:cs typeface="Times New Roman" panose="02020603050405020304" pitchFamily="18" charset="0"/>
              </a:rPr>
              <a:t>4.2</a:t>
            </a:r>
            <a:r>
              <a:rPr lang="en-US" dirty="0">
                <a:ea typeface="Calibri" panose="020F0502020204030204" pitchFamily="34" charset="0"/>
                <a:cs typeface="Times New Roman" panose="02020603050405020304" pitchFamily="18" charset="0"/>
              </a:rPr>
              <a:t>.  Driver’s Eligibility Certificate – documentation provided by the county to the student verifying that the student has met the attendance, behavioral and academic expectations set forth by W. Va. Code §18-8-11 that are required to obtain a license or instruction permit to drive a motor vehicle.</a:t>
            </a:r>
          </a:p>
          <a:p>
            <a:pPr algn="just"/>
            <a:r>
              <a:rPr lang="en-US" dirty="0">
                <a:ea typeface="Calibri" panose="020F0502020204030204" pitchFamily="34" charset="0"/>
                <a:cs typeface="Times New Roman" panose="02020603050405020304" pitchFamily="18" charset="0"/>
              </a:rPr>
              <a:t> </a:t>
            </a:r>
          </a:p>
          <a:p>
            <a:pPr algn="just"/>
            <a:r>
              <a:rPr lang="en-US" dirty="0">
                <a:ea typeface="Calibri" panose="020F0502020204030204" pitchFamily="34" charset="0"/>
                <a:cs typeface="Times New Roman" panose="02020603050405020304" pitchFamily="18" charset="0"/>
              </a:rPr>
              <a:t>            4.3.  Satisfactory Academic Progress – attaining and maintaining grades sufficient to allow for graduation and course-work in an amount sufficient to allow graduation in five years or by age nineteen, whichever is earlier (beginning with the completed 2008-09 school year).</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23840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9700" y="1353896"/>
            <a:ext cx="7972023" cy="3046988"/>
          </a:xfrm>
          <a:prstGeom prst="rect">
            <a:avLst/>
          </a:prstGeom>
        </p:spPr>
        <p:txBody>
          <a:bodyPr wrap="square">
            <a:spAutoFit/>
          </a:bodyPr>
          <a:lstStyle/>
          <a:p>
            <a:r>
              <a:rPr lang="en-US" sz="2400" dirty="0">
                <a:solidFill>
                  <a:srgbClr val="000000"/>
                </a:solidFill>
                <a:ea typeface="Calibri" panose="020F0502020204030204" pitchFamily="34" charset="0"/>
              </a:rPr>
              <a:t>A home schooler has requested a summer verification </a:t>
            </a:r>
            <a:r>
              <a:rPr lang="en-US" sz="2400" dirty="0" smtClean="0">
                <a:solidFill>
                  <a:srgbClr val="000000"/>
                </a:solidFill>
                <a:ea typeface="Calibri" panose="020F0502020204030204" pitchFamily="34" charset="0"/>
              </a:rPr>
              <a:t>form (for driver’s license).</a:t>
            </a:r>
            <a:r>
              <a:rPr lang="en-US" sz="2400" dirty="0">
                <a:solidFill>
                  <a:srgbClr val="000000"/>
                </a:solidFill>
                <a:ea typeface="Calibri" panose="020F0502020204030204" pitchFamily="34" charset="0"/>
              </a:rPr>
              <a:t>  I do not print the other high schoolers until their transcripts are run to see if they were academically successful.  May I wait to receive her annual assessment before I run her form?  She did not submit her assessment until the end of August last year and only after I discussed re-enrolling the children in public or private school or filing truancy charges. </a:t>
            </a:r>
            <a:endParaRPr lang="en-US" sz="2400" dirty="0">
              <a:effectLst/>
              <a:ea typeface="Calibri" panose="020F0502020204030204" pitchFamily="34" charset="0"/>
            </a:endParaRPr>
          </a:p>
        </p:txBody>
      </p:sp>
    </p:spTree>
    <p:extLst>
      <p:ext uri="{BB962C8B-B14F-4D97-AF65-F5344CB8AC3E}">
        <p14:creationId xmlns:p14="http://schemas.microsoft.com/office/powerpoint/2010/main" val="12746242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258" y="896180"/>
            <a:ext cx="8287555" cy="4708981"/>
          </a:xfrm>
          <a:prstGeom prst="rect">
            <a:avLst/>
          </a:prstGeom>
        </p:spPr>
        <p:txBody>
          <a:bodyPr wrap="square">
            <a:spAutoFit/>
          </a:bodyPr>
          <a:lstStyle/>
          <a:p>
            <a:r>
              <a:rPr lang="en-US" sz="2000" dirty="0">
                <a:solidFill>
                  <a:srgbClr val="000000"/>
                </a:solidFill>
                <a:ea typeface="Calibri" panose="020F0502020204030204" pitchFamily="34" charset="0"/>
                <a:cs typeface="Times New Roman" panose="02020603050405020304" pitchFamily="18" charset="0"/>
              </a:rPr>
              <a:t>How long are we required to keep home school </a:t>
            </a:r>
            <a:r>
              <a:rPr lang="en-US" sz="2000" dirty="0" smtClean="0">
                <a:solidFill>
                  <a:srgbClr val="000000"/>
                </a:solidFill>
                <a:ea typeface="Calibri" panose="020F0502020204030204" pitchFamily="34" charset="0"/>
                <a:cs typeface="Times New Roman" panose="02020603050405020304" pitchFamily="18" charset="0"/>
              </a:rPr>
              <a:t>records?  </a:t>
            </a:r>
            <a:r>
              <a:rPr lang="en-US" sz="2000" dirty="0">
                <a:solidFill>
                  <a:srgbClr val="000000"/>
                </a:solidFill>
                <a:ea typeface="Calibri" panose="020F0502020204030204" pitchFamily="34" charset="0"/>
                <a:cs typeface="Times New Roman" panose="02020603050405020304" pitchFamily="18" charset="0"/>
              </a:rPr>
              <a:t>I have a basement full of old home school files I would like to shred, but I wasn't sure about how long we should hold them.  I just had a girl call today and request records from 2003.  That's 13 yrs. ago, and luckily I had them.  Would it be illegal to just give them their records once they close out?  </a:t>
            </a:r>
            <a:endParaRPr lang="en-US" sz="2000" dirty="0" smtClean="0">
              <a:solidFill>
                <a:srgbClr val="000000"/>
              </a:solidFill>
              <a:ea typeface="Calibri" panose="020F0502020204030204" pitchFamily="34" charset="0"/>
              <a:cs typeface="Times New Roman" panose="02020603050405020304" pitchFamily="18" charset="0"/>
            </a:endParaRPr>
          </a:p>
          <a:p>
            <a:endParaRPr lang="en-US" sz="2000" dirty="0">
              <a:solidFill>
                <a:srgbClr val="000000"/>
              </a:solidFill>
              <a:ea typeface="Calibri" panose="020F0502020204030204" pitchFamily="34" charset="0"/>
              <a:cs typeface="Times New Roman" panose="02020603050405020304" pitchFamily="18" charset="0"/>
            </a:endParaRPr>
          </a:p>
          <a:p>
            <a:r>
              <a:rPr lang="en-US" sz="2000" dirty="0" smtClean="0">
                <a:solidFill>
                  <a:srgbClr val="000000"/>
                </a:solidFill>
                <a:ea typeface="Calibri" panose="020F0502020204030204" pitchFamily="34" charset="0"/>
                <a:cs typeface="Times New Roman" panose="02020603050405020304" pitchFamily="18" charset="0"/>
              </a:rPr>
              <a:t>Also</a:t>
            </a:r>
            <a:r>
              <a:rPr lang="en-US" sz="2000" dirty="0">
                <a:solidFill>
                  <a:srgbClr val="000000"/>
                </a:solidFill>
                <a:ea typeface="Calibri" panose="020F0502020204030204" pitchFamily="34" charset="0"/>
                <a:cs typeface="Times New Roman" panose="02020603050405020304" pitchFamily="18" charset="0"/>
              </a:rPr>
              <a:t>, I had a parent call and ask about her son being in the band and being home schooled.  I told her could take a band class, but could not participate in any extra curricular activities such as concerts, parades, football games, etc.  So, she asked if it would be  possible for him to be home schooled for half of the day, and attend public school the other half, and then participate in band activities.  I thought you had to be either home schooled, or not home schooled, and that you could take a class or two, but not do both! </a:t>
            </a:r>
            <a:endParaRPr lang="en-US" sz="2000" dirty="0"/>
          </a:p>
        </p:txBody>
      </p:sp>
    </p:spTree>
    <p:extLst>
      <p:ext uri="{BB962C8B-B14F-4D97-AF65-F5344CB8AC3E}">
        <p14:creationId xmlns:p14="http://schemas.microsoft.com/office/powerpoint/2010/main" val="10530503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031" y="963700"/>
            <a:ext cx="8886423" cy="5016758"/>
          </a:xfrm>
          <a:prstGeom prst="rect">
            <a:avLst/>
          </a:prstGeom>
        </p:spPr>
        <p:txBody>
          <a:bodyPr wrap="square">
            <a:spAutoFit/>
          </a:bodyPr>
          <a:lstStyle/>
          <a:p>
            <a:pPr algn="just"/>
            <a:r>
              <a:rPr lang="en-US" sz="2000" dirty="0" smtClean="0">
                <a:solidFill>
                  <a:srgbClr val="000000"/>
                </a:solidFill>
                <a:latin typeface="Arial" panose="020B0604020202020204" pitchFamily="34" charset="0"/>
                <a:ea typeface="Calibri" panose="020F0502020204030204" pitchFamily="34" charset="0"/>
              </a:rPr>
              <a:t>Process </a:t>
            </a:r>
            <a:r>
              <a:rPr lang="en-US" sz="2000" dirty="0">
                <a:solidFill>
                  <a:srgbClr val="000000"/>
                </a:solidFill>
                <a:latin typeface="Arial" panose="020B0604020202020204" pitchFamily="34" charset="0"/>
                <a:ea typeface="Calibri" panose="020F0502020204030204" pitchFamily="34" charset="0"/>
              </a:rPr>
              <a:t>for allowing home school students to participate in public school </a:t>
            </a:r>
            <a:r>
              <a:rPr lang="en-US" sz="2000" dirty="0" smtClean="0">
                <a:solidFill>
                  <a:srgbClr val="000000"/>
                </a:solidFill>
                <a:latin typeface="Arial" panose="020B0604020202020204" pitchFamily="34" charset="0"/>
                <a:ea typeface="Calibri" panose="020F0502020204030204" pitchFamily="34" charset="0"/>
              </a:rPr>
              <a:t>courses</a:t>
            </a:r>
          </a:p>
          <a:p>
            <a:pPr algn="just"/>
            <a:endParaRPr lang="en-US" sz="2000" dirty="0">
              <a:solidFill>
                <a:srgbClr val="000000"/>
              </a:solidFill>
              <a:latin typeface="Arial" panose="020B0604020202020204" pitchFamily="34" charset="0"/>
              <a:ea typeface="Calibri" panose="020F0502020204030204" pitchFamily="34" charset="0"/>
            </a:endParaRPr>
          </a:p>
          <a:p>
            <a:pPr algn="just"/>
            <a:r>
              <a:rPr lang="en-US" sz="2000" dirty="0" smtClean="0">
                <a:solidFill>
                  <a:srgbClr val="000000"/>
                </a:solidFill>
                <a:latin typeface="Arial" panose="020B0604020202020204" pitchFamily="34" charset="0"/>
                <a:ea typeface="Calibri" panose="020F0502020204030204" pitchFamily="34" charset="0"/>
              </a:rPr>
              <a:t>WV </a:t>
            </a:r>
            <a:r>
              <a:rPr lang="en-US" sz="2000" dirty="0">
                <a:solidFill>
                  <a:srgbClr val="000000"/>
                </a:solidFill>
                <a:latin typeface="Arial" panose="020B0604020202020204" pitchFamily="34" charset="0"/>
                <a:ea typeface="Calibri" panose="020F0502020204030204" pitchFamily="34" charset="0"/>
              </a:rPr>
              <a:t>Code §18-8-1 (c) (3) requires home school students to request permission to attend any public school course from the local board of education. This requirement also applies to home school students who want to attend a course(s) at a career and technical center.  </a:t>
            </a:r>
          </a:p>
          <a:p>
            <a:pPr algn="just"/>
            <a:r>
              <a:rPr lang="en-US" sz="2000" dirty="0">
                <a:solidFill>
                  <a:srgbClr val="000000"/>
                </a:solidFill>
                <a:latin typeface="Arial" panose="020B0604020202020204" pitchFamily="34" charset="0"/>
                <a:ea typeface="Calibri" panose="020F0502020204030204" pitchFamily="34" charset="0"/>
              </a:rPr>
              <a:t> </a:t>
            </a:r>
          </a:p>
          <a:p>
            <a:pPr algn="just"/>
            <a:r>
              <a:rPr lang="en-US" sz="2000" i="1" dirty="0">
                <a:solidFill>
                  <a:srgbClr val="000000"/>
                </a:solidFill>
                <a:latin typeface="Arial" panose="020B0604020202020204" pitchFamily="34" charset="0"/>
                <a:ea typeface="Calibri" panose="020F0502020204030204" pitchFamily="34" charset="0"/>
              </a:rPr>
              <a:t>“WV Code §18-8-1 (c) (3) ...Any child receiving home instruction may upon approval of the county board exercise the option to attend any class offered by the county board as the person or persons providing home instruction may consider appropriate subject to normal registration and attendance requirements.”</a:t>
            </a:r>
            <a:endParaRPr lang="en-US" sz="2000" dirty="0">
              <a:solidFill>
                <a:srgbClr val="000000"/>
              </a:solidFill>
              <a:latin typeface="Arial" panose="020B0604020202020204" pitchFamily="34" charset="0"/>
              <a:ea typeface="Calibri" panose="020F0502020204030204" pitchFamily="34" charset="0"/>
            </a:endParaRPr>
          </a:p>
          <a:p>
            <a:pPr algn="just"/>
            <a:r>
              <a:rPr lang="en-US" sz="2000" dirty="0">
                <a:solidFill>
                  <a:srgbClr val="000000"/>
                </a:solidFill>
                <a:latin typeface="Arial" panose="020B0604020202020204" pitchFamily="34" charset="0"/>
                <a:ea typeface="Calibri" panose="020F0502020204030204" pitchFamily="34" charset="0"/>
              </a:rPr>
              <a:t> </a:t>
            </a:r>
          </a:p>
          <a:p>
            <a:pPr algn="just"/>
            <a:r>
              <a:rPr lang="en-US" sz="2000" dirty="0">
                <a:solidFill>
                  <a:srgbClr val="000000"/>
                </a:solidFill>
                <a:latin typeface="Arial" panose="020B0604020202020204" pitchFamily="34" charset="0"/>
                <a:ea typeface="Calibri" panose="020F0502020204030204" pitchFamily="34" charset="0"/>
              </a:rPr>
              <a:t>Normal registration and attendance includes such items as immunizations, daily attendance in the class, etc. </a:t>
            </a:r>
            <a:endParaRPr lang="en-US" sz="2000" dirty="0">
              <a:solidFill>
                <a:srgbClr val="000000"/>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797836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667" y="1351508"/>
            <a:ext cx="8899301" cy="4278094"/>
          </a:xfrm>
          <a:prstGeom prst="rect">
            <a:avLst/>
          </a:prstGeom>
        </p:spPr>
        <p:txBody>
          <a:bodyPr wrap="square">
            <a:spAutoFit/>
          </a:bodyPr>
          <a:lstStyle/>
          <a:p>
            <a:pPr algn="just"/>
            <a:r>
              <a:rPr lang="en-US" sz="1600" dirty="0">
                <a:solidFill>
                  <a:srgbClr val="000000"/>
                </a:solidFill>
                <a:latin typeface="Arial" panose="020B0604020202020204" pitchFamily="34" charset="0"/>
                <a:ea typeface="Calibri" panose="020F0502020204030204" pitchFamily="34" charset="0"/>
              </a:rPr>
              <a:t>When the board approves the request from the homeschooler, the following steps are used to enroll the student:</a:t>
            </a:r>
          </a:p>
          <a:p>
            <a:pPr algn="just"/>
            <a:r>
              <a:rPr lang="en-US" sz="1600" dirty="0">
                <a:solidFill>
                  <a:srgbClr val="000000"/>
                </a:solidFill>
                <a:latin typeface="Arial" panose="020B0604020202020204" pitchFamily="34" charset="0"/>
                <a:ea typeface="Calibri" panose="020F0502020204030204" pitchFamily="34" charset="0"/>
              </a:rPr>
              <a:t> </a:t>
            </a:r>
          </a:p>
          <a:p>
            <a:pPr algn="ctr"/>
            <a:r>
              <a:rPr lang="en-US" sz="1600" b="1" dirty="0">
                <a:solidFill>
                  <a:srgbClr val="000000"/>
                </a:solidFill>
                <a:latin typeface="Arial" panose="020B0604020202020204" pitchFamily="34" charset="0"/>
                <a:ea typeface="Calibri" panose="020F0502020204030204" pitchFamily="34" charset="0"/>
              </a:rPr>
              <a:t>Non-Public/Home Schooled Student Enrolled in a Public School for </a:t>
            </a:r>
            <a:r>
              <a:rPr lang="en-US" sz="1600" b="1" i="1" u="sng" dirty="0">
                <a:solidFill>
                  <a:srgbClr val="FF0000"/>
                </a:solidFill>
                <a:latin typeface="Arial" panose="020B0604020202020204" pitchFamily="34" charset="0"/>
                <a:ea typeface="Calibri" panose="020F0502020204030204" pitchFamily="34" charset="0"/>
              </a:rPr>
              <a:t>Part-Time</a:t>
            </a:r>
          </a:p>
          <a:p>
            <a:pPr marL="342900" marR="0" lvl="0" indent="-342900">
              <a:spcBef>
                <a:spcPts val="0"/>
              </a:spcBef>
              <a:spcAft>
                <a:spcPts val="0"/>
              </a:spcAft>
              <a:buFont typeface="Symbol" panose="05050102010706020507" pitchFamily="18" charset="2"/>
              <a:buChar char=""/>
            </a:pPr>
            <a:r>
              <a:rPr lang="en-US" sz="1600" dirty="0">
                <a:solidFill>
                  <a:srgbClr val="000000"/>
                </a:solidFill>
                <a:latin typeface="Arial" panose="020B0604020202020204" pitchFamily="34" charset="0"/>
                <a:ea typeface="Times New Roman" panose="02020603050405020304" pitchFamily="18" charset="0"/>
              </a:rPr>
              <a:t>Student is enrolled in an appropriate grade level register. </a:t>
            </a:r>
            <a:endParaRPr lang="en-US" sz="1600" dirty="0">
              <a:solidFill>
                <a:srgbClr val="000000"/>
              </a:solidFill>
              <a:latin typeface="Arial" panose="020B060402020202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600" dirty="0">
                <a:solidFill>
                  <a:srgbClr val="000000"/>
                </a:solidFill>
                <a:latin typeface="Arial" panose="020B0604020202020204" pitchFamily="34" charset="0"/>
                <a:ea typeface="Times New Roman" panose="02020603050405020304" pitchFamily="18" charset="0"/>
              </a:rPr>
              <a:t>Student is enrolled with an EC enrollment code. </a:t>
            </a:r>
            <a:endParaRPr lang="en-US" sz="1600" dirty="0">
              <a:solidFill>
                <a:srgbClr val="000000"/>
              </a:solidFill>
              <a:latin typeface="Arial" panose="020B060402020202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600" dirty="0">
                <a:solidFill>
                  <a:srgbClr val="000000"/>
                </a:solidFill>
                <a:latin typeface="Arial" panose="020B0604020202020204" pitchFamily="34" charset="0"/>
                <a:ea typeface="Times New Roman" panose="02020603050405020304" pitchFamily="18" charset="0"/>
              </a:rPr>
              <a:t>The FTE of attendance is entered on the registration screen. </a:t>
            </a:r>
            <a:endParaRPr lang="en-US" sz="1600" dirty="0">
              <a:solidFill>
                <a:srgbClr val="000000"/>
              </a:solidFill>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600" i="1" dirty="0">
                <a:solidFill>
                  <a:srgbClr val="000000"/>
                </a:solidFill>
                <a:latin typeface="Arial" panose="020B0604020202020204" pitchFamily="34" charset="0"/>
                <a:ea typeface="Times New Roman" panose="02020603050405020304" pitchFamily="18" charset="0"/>
              </a:rPr>
              <a:t>Example: If a student is enrolled for one period in an eight period day, enter an FTE of 0.125.</a:t>
            </a:r>
            <a:endParaRPr lang="en-US" sz="1600" dirty="0">
              <a:solidFill>
                <a:srgbClr val="000000"/>
              </a:solidFill>
              <a:latin typeface="Arial" panose="020B0604020202020204" pitchFamily="34" charset="0"/>
              <a:ea typeface="Calibri" panose="020F0502020204030204" pitchFamily="34" charset="0"/>
            </a:endParaRPr>
          </a:p>
          <a:p>
            <a:pPr algn="just"/>
            <a:r>
              <a:rPr lang="en-US" sz="1600" dirty="0">
                <a:solidFill>
                  <a:srgbClr val="000000"/>
                </a:solidFill>
                <a:latin typeface="Arial" panose="020B0604020202020204" pitchFamily="34" charset="0"/>
                <a:ea typeface="Calibri" panose="020F0502020204030204" pitchFamily="34" charset="0"/>
              </a:rPr>
              <a:t> </a:t>
            </a:r>
          </a:p>
          <a:p>
            <a:pPr algn="just"/>
            <a:r>
              <a:rPr lang="en-US" sz="1600" dirty="0">
                <a:solidFill>
                  <a:srgbClr val="000000"/>
                </a:solidFill>
                <a:latin typeface="Arial" panose="020B0604020202020204" pitchFamily="34" charset="0"/>
                <a:ea typeface="Calibri" panose="020F0502020204030204" pitchFamily="34" charset="0"/>
              </a:rPr>
              <a:t>When possible/reasonable the county is encouraged to allow home school students to enroll in a course.  Possible reasons for not approving such a request would include the particular class does not have space for additional students (elementary class with pupil/teacher ratio, a CTE course with enrollment cap), the home school student cannot provide record of required immunizations, etc.  Since the student is enrolled as a part time student, the student is not assigned to a graduation cohort and is not subject to being recorded in any dropout record nor required to participate in the statewide assessment program.</a:t>
            </a:r>
          </a:p>
        </p:txBody>
      </p:sp>
    </p:spTree>
    <p:extLst>
      <p:ext uri="{BB962C8B-B14F-4D97-AF65-F5344CB8AC3E}">
        <p14:creationId xmlns:p14="http://schemas.microsoft.com/office/powerpoint/2010/main" val="2124697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pPr marL="571500" indent="-571500" algn="l">
              <a:buFont typeface="Arial" panose="020B0604020202020204" pitchFamily="34" charset="0"/>
              <a:buChar char="•"/>
            </a:pPr>
            <a:r>
              <a:rPr lang="en-US" dirty="0" smtClean="0"/>
              <a:t> Homeschool Diplomas</a:t>
            </a:r>
            <a:br>
              <a:rPr lang="en-US" dirty="0" smtClean="0"/>
            </a:br>
            <a:r>
              <a:rPr lang="en-US" dirty="0"/>
              <a:t>	</a:t>
            </a:r>
            <a:r>
              <a:rPr lang="en-US" dirty="0" smtClean="0"/>
              <a:t>Senate Bill 477</a:t>
            </a:r>
            <a:endParaRPr lang="en-US" dirty="0"/>
          </a:p>
        </p:txBody>
      </p:sp>
    </p:spTree>
    <p:extLst>
      <p:ext uri="{BB962C8B-B14F-4D97-AF65-F5344CB8AC3E}">
        <p14:creationId xmlns:p14="http://schemas.microsoft.com/office/powerpoint/2010/main" val="15992194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bwMode="auto">
          <a:xfrm>
            <a:off x="264646" y="1745852"/>
            <a:ext cx="887935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effectLst/>
                <a:ea typeface="Calibri" panose="020F0502020204030204" pitchFamily="34" charset="0"/>
                <a:cs typeface="Times New Roman" panose="02020603050405020304" pitchFamily="18" charset="0"/>
              </a:rPr>
              <a:t>The new legislation became effective on June 12, 2015.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smtClean="0">
                <a:ea typeface="Calibri" panose="020F0502020204030204" pitchFamily="34" charset="0"/>
                <a:cs typeface="Times New Roman" panose="02020603050405020304" pitchFamily="18" charset="0"/>
              </a:rPr>
              <a:t>WV homeschool diplomas are not recognized prior to that date;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smtClean="0">
                <a:ea typeface="Calibri" panose="020F0502020204030204" pitchFamily="34" charset="0"/>
                <a:cs typeface="Times New Roman" panose="02020603050405020304" pitchFamily="18" charset="0"/>
              </a:rPr>
              <a:t>thus only home school providers who received a home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effectLst/>
                <a:ea typeface="Calibri" panose="020F0502020204030204" pitchFamily="34" charset="0"/>
                <a:cs typeface="Times New Roman" panose="02020603050405020304" pitchFamily="18" charset="0"/>
              </a:rPr>
              <a:t>school</a:t>
            </a:r>
            <a:r>
              <a:rPr kumimoji="0" lang="en-US" altLang="en-US" sz="2400" b="0" i="0" u="none" strike="noStrike" cap="none" normalizeH="0" dirty="0" smtClean="0">
                <a:ln>
                  <a:noFill/>
                </a:ln>
                <a:effectLst/>
                <a:ea typeface="Calibri" panose="020F0502020204030204" pitchFamily="34" charset="0"/>
                <a:cs typeface="Times New Roman" panose="02020603050405020304" pitchFamily="18" charset="0"/>
              </a:rPr>
              <a:t> diploma on or after June 12, must use that diploma as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ea typeface="Calibri" panose="020F0502020204030204" pitchFamily="34" charset="0"/>
                <a:cs typeface="Times New Roman" panose="02020603050405020304" pitchFamily="18" charset="0"/>
              </a:rPr>
              <a:t>e</a:t>
            </a:r>
            <a:r>
              <a:rPr kumimoji="0" lang="en-US" altLang="en-US" sz="2400" b="0" i="0" u="none" strike="noStrike" cap="none" normalizeH="0" dirty="0" smtClean="0">
                <a:ln>
                  <a:noFill/>
                </a:ln>
                <a:effectLst/>
                <a:ea typeface="Calibri" panose="020F0502020204030204" pitchFamily="34" charset="0"/>
                <a:cs typeface="Times New Roman" panose="02020603050405020304" pitchFamily="18" charset="0"/>
              </a:rPr>
              <a:t>vidence of a high school diploma or equivalency.</a:t>
            </a:r>
            <a:endParaRPr kumimoji="0" lang="en-US" altLang="en-US" sz="2400" b="0" i="0" u="none" strike="noStrike" cap="none" normalizeH="0" baseline="0" dirty="0" smtClean="0">
              <a:ln>
                <a:noFill/>
              </a:ln>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1F497D"/>
                </a:solidFill>
                <a:effectLst/>
                <a:ea typeface="Calibri" panose="020F0502020204030204" pitchFamily="34" charset="0"/>
                <a:cs typeface="Times New Roman" panose="02020603050405020304" pitchFamily="18" charset="0"/>
              </a:rPr>
              <a:t> </a:t>
            </a:r>
            <a:endParaRPr kumimoji="0" lang="en-US" altLang="en-US" sz="24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228926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515155" y="1859340"/>
            <a:ext cx="7482625" cy="2308324"/>
          </a:xfrm>
          <a:prstGeom prst="rect">
            <a:avLst/>
          </a:prstGeom>
        </p:spPr>
        <p:txBody>
          <a:bodyPr wrap="square">
            <a:spAutoFit/>
          </a:bodyPr>
          <a:lstStyle/>
          <a:p>
            <a:r>
              <a:rPr lang="en-US" sz="2400" dirty="0" smtClean="0">
                <a:latin typeface="Arial" panose="020B0604020202020204" pitchFamily="34" charset="0"/>
                <a:ea typeface="Times New Roman" panose="02020603050405020304" pitchFamily="18" charset="0"/>
              </a:rPr>
              <a:t>Parent </a:t>
            </a:r>
            <a:r>
              <a:rPr lang="en-US" sz="2400" dirty="0">
                <a:latin typeface="Arial" panose="020B0604020202020204" pitchFamily="34" charset="0"/>
                <a:ea typeface="Times New Roman" panose="02020603050405020304" pitchFamily="18" charset="0"/>
              </a:rPr>
              <a:t>been homeschooling her daughter and the daughter is 15. </a:t>
            </a:r>
            <a:r>
              <a:rPr lang="en-US" sz="2400" dirty="0" smtClean="0">
                <a:latin typeface="Arial" panose="020B0604020202020204" pitchFamily="34" charset="0"/>
                <a:ea typeface="Times New Roman" panose="02020603050405020304" pitchFamily="18" charset="0"/>
              </a:rPr>
              <a:t>They’ve </a:t>
            </a:r>
            <a:r>
              <a:rPr lang="en-US" sz="2400" dirty="0">
                <a:latin typeface="Arial" panose="020B0604020202020204" pitchFamily="34" charset="0"/>
                <a:ea typeface="Times New Roman" panose="02020603050405020304" pitchFamily="18" charset="0"/>
              </a:rPr>
              <a:t>been using </a:t>
            </a:r>
            <a:r>
              <a:rPr lang="en-US" sz="2400" dirty="0" smtClean="0">
                <a:latin typeface="Arial" panose="020B0604020202020204" pitchFamily="34" charset="0"/>
                <a:ea typeface="Times New Roman" panose="02020603050405020304" pitchFamily="18" charset="0"/>
              </a:rPr>
              <a:t>Penn </a:t>
            </a:r>
            <a:r>
              <a:rPr lang="en-US" sz="2400" dirty="0">
                <a:latin typeface="Arial" panose="020B0604020202020204" pitchFamily="34" charset="0"/>
                <a:ea typeface="Times New Roman" panose="02020603050405020304" pitchFamily="18" charset="0"/>
              </a:rPr>
              <a:t>Foster as a </a:t>
            </a:r>
            <a:r>
              <a:rPr lang="en-US" sz="2400" dirty="0" smtClean="0">
                <a:latin typeface="Arial" panose="020B0604020202020204" pitchFamily="34" charset="0"/>
                <a:ea typeface="Times New Roman" panose="02020603050405020304" pitchFamily="18" charset="0"/>
              </a:rPr>
              <a:t>curriculum. With </a:t>
            </a:r>
            <a:r>
              <a:rPr lang="en-US" sz="2400" dirty="0">
                <a:latin typeface="Arial" panose="020B0604020202020204" pitchFamily="34" charset="0"/>
                <a:ea typeface="Times New Roman" panose="02020603050405020304" pitchFamily="18" charset="0"/>
              </a:rPr>
              <a:t>the new law on the books does the end of the compulsory school attendance end when the student “completes a secondary course of study” and would the diploma from </a:t>
            </a:r>
            <a:r>
              <a:rPr lang="en-US" sz="2400" dirty="0" smtClean="0">
                <a:latin typeface="Arial" panose="020B0604020202020204" pitchFamily="34" charset="0"/>
                <a:ea typeface="Times New Roman" panose="02020603050405020304" pitchFamily="18" charset="0"/>
              </a:rPr>
              <a:t>Penn </a:t>
            </a:r>
            <a:r>
              <a:rPr lang="en-US" sz="2400" dirty="0">
                <a:latin typeface="Arial" panose="020B0604020202020204" pitchFamily="34" charset="0"/>
                <a:ea typeface="Times New Roman" panose="02020603050405020304" pitchFamily="18" charset="0"/>
              </a:rPr>
              <a:t>Foster count?</a:t>
            </a:r>
            <a:endParaRPr lang="en-US" sz="2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68636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347729" y="1582341"/>
            <a:ext cx="7894749" cy="3385542"/>
          </a:xfrm>
          <a:prstGeom prst="rect">
            <a:avLst/>
          </a:prstGeom>
        </p:spPr>
        <p:txBody>
          <a:bodyPr wrap="square">
            <a:spAutoFit/>
          </a:bodyPr>
          <a:lstStyle/>
          <a:p>
            <a:r>
              <a:rPr lang="en-US" sz="2800" dirty="0">
                <a:solidFill>
                  <a:srgbClr val="000000"/>
                </a:solidFill>
                <a:ea typeface="Calibri" panose="020F0502020204030204" pitchFamily="34" charset="0"/>
              </a:rPr>
              <a:t>The change in law does not address any diploma from an online school.  It </a:t>
            </a:r>
            <a:r>
              <a:rPr lang="en-US" sz="2800" dirty="0" smtClean="0">
                <a:solidFill>
                  <a:srgbClr val="000000"/>
                </a:solidFill>
                <a:ea typeface="Calibri" panose="020F0502020204030204" pitchFamily="34" charset="0"/>
              </a:rPr>
              <a:t>states </a:t>
            </a:r>
            <a:r>
              <a:rPr lang="en-US" sz="2800" dirty="0">
                <a:solidFill>
                  <a:srgbClr val="000000"/>
                </a:solidFill>
                <a:ea typeface="Calibri" panose="020F0502020204030204" pitchFamily="34" charset="0"/>
              </a:rPr>
              <a:t>the home school </a:t>
            </a:r>
            <a:r>
              <a:rPr lang="en-US" sz="2800" dirty="0" smtClean="0">
                <a:solidFill>
                  <a:srgbClr val="000000"/>
                </a:solidFill>
                <a:ea typeface="Calibri" panose="020F0502020204030204" pitchFamily="34" charset="0"/>
              </a:rPr>
              <a:t>administrator </a:t>
            </a:r>
            <a:r>
              <a:rPr lang="en-US" sz="2800" dirty="0">
                <a:solidFill>
                  <a:srgbClr val="000000"/>
                </a:solidFill>
                <a:ea typeface="Calibri" panose="020F0502020204030204" pitchFamily="34" charset="0"/>
              </a:rPr>
              <a:t>certifies the completion of the secondary program of study and issues the diploma.  Law says that </a:t>
            </a:r>
            <a:r>
              <a:rPr lang="en-US" sz="2800" dirty="0" smtClean="0">
                <a:solidFill>
                  <a:srgbClr val="000000"/>
                </a:solidFill>
                <a:ea typeface="Calibri" panose="020F0502020204030204" pitchFamily="34" charset="0"/>
              </a:rPr>
              <a:t>all state agencies or colleges </a:t>
            </a:r>
            <a:r>
              <a:rPr lang="en-US" sz="2800" dirty="0">
                <a:solidFill>
                  <a:srgbClr val="000000"/>
                </a:solidFill>
                <a:ea typeface="Calibri" panose="020F0502020204030204" pitchFamily="34" charset="0"/>
              </a:rPr>
              <a:t>must accept the diploma and then can ask for further details behind </a:t>
            </a:r>
            <a:r>
              <a:rPr lang="en-US" sz="2800" dirty="0" smtClean="0">
                <a:solidFill>
                  <a:srgbClr val="000000"/>
                </a:solidFill>
                <a:ea typeface="Calibri" panose="020F0502020204030204" pitchFamily="34" charset="0"/>
              </a:rPr>
              <a:t>it. </a:t>
            </a:r>
          </a:p>
          <a:p>
            <a:endParaRPr lang="en-US" dirty="0">
              <a:solidFill>
                <a:srgbClr val="0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502075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a:bodyPr>
          <a:lstStyle/>
          <a:p>
            <a:r>
              <a:rPr lang="en-US" dirty="0" smtClean="0"/>
              <a:t>  </a:t>
            </a:r>
            <a:endParaRPr lang="en-US" dirty="0"/>
          </a:p>
        </p:txBody>
      </p:sp>
      <p:sp>
        <p:nvSpPr>
          <p:cNvPr id="2" name="Rectangle 1"/>
          <p:cNvSpPr/>
          <p:nvPr/>
        </p:nvSpPr>
        <p:spPr>
          <a:xfrm>
            <a:off x="125568" y="1404809"/>
            <a:ext cx="8268237" cy="4370427"/>
          </a:xfrm>
          <a:prstGeom prst="rect">
            <a:avLst/>
          </a:prstGeom>
        </p:spPr>
        <p:txBody>
          <a:bodyPr wrap="square">
            <a:spAutoFit/>
          </a:bodyPr>
          <a:lstStyle/>
          <a:p>
            <a:pPr algn="ctr"/>
            <a:r>
              <a:rPr lang="en-US" sz="2000" b="1" dirty="0">
                <a:solidFill>
                  <a:srgbClr val="000000"/>
                </a:solidFill>
                <a:ea typeface="Calibri" panose="020F0502020204030204" pitchFamily="34" charset="0"/>
              </a:rPr>
              <a:t>ELEPHANT IN THE </a:t>
            </a:r>
            <a:r>
              <a:rPr lang="en-US" sz="2000" b="1" dirty="0" smtClean="0">
                <a:solidFill>
                  <a:srgbClr val="000000"/>
                </a:solidFill>
                <a:ea typeface="Calibri" panose="020F0502020204030204" pitchFamily="34" charset="0"/>
              </a:rPr>
              <a:t>ROOM</a:t>
            </a:r>
          </a:p>
          <a:p>
            <a:pPr algn="ctr"/>
            <a:endParaRPr lang="en-US" sz="2000" b="1" dirty="0">
              <a:solidFill>
                <a:srgbClr val="000000"/>
              </a:solidFill>
              <a:ea typeface="Calibri" panose="020F0502020204030204" pitchFamily="34" charset="0"/>
            </a:endParaRPr>
          </a:p>
          <a:p>
            <a:r>
              <a:rPr lang="en-US" sz="2000" dirty="0">
                <a:solidFill>
                  <a:srgbClr val="000000"/>
                </a:solidFill>
                <a:ea typeface="Calibri" panose="020F0502020204030204" pitchFamily="34" charset="0"/>
              </a:rPr>
              <a:t>What constitutes completion of the secondary program of study?</a:t>
            </a:r>
          </a:p>
          <a:p>
            <a:r>
              <a:rPr lang="en-US" sz="2000" dirty="0">
                <a:solidFill>
                  <a:srgbClr val="000000"/>
                </a:solidFill>
                <a:ea typeface="Calibri" panose="020F0502020204030204" pitchFamily="34" charset="0"/>
              </a:rPr>
              <a:t>	</a:t>
            </a:r>
            <a:r>
              <a:rPr lang="en-US" sz="2000" dirty="0" smtClean="0">
                <a:solidFill>
                  <a:srgbClr val="000000"/>
                </a:solidFill>
                <a:ea typeface="Calibri" panose="020F0502020204030204" pitchFamily="34" charset="0"/>
              </a:rPr>
              <a:t>We know </a:t>
            </a:r>
            <a:r>
              <a:rPr lang="en-US" sz="2000" dirty="0">
                <a:solidFill>
                  <a:srgbClr val="000000"/>
                </a:solidFill>
                <a:ea typeface="Calibri" panose="020F0502020204030204" pitchFamily="34" charset="0"/>
              </a:rPr>
              <a:t>the answer for public schools</a:t>
            </a:r>
          </a:p>
          <a:p>
            <a:r>
              <a:rPr lang="en-US" sz="2000" dirty="0">
                <a:solidFill>
                  <a:srgbClr val="000000"/>
                </a:solidFill>
                <a:ea typeface="Calibri" panose="020F0502020204030204" pitchFamily="34" charset="0"/>
              </a:rPr>
              <a:t>	</a:t>
            </a:r>
            <a:endParaRPr lang="en-US" sz="2000" dirty="0" smtClean="0">
              <a:solidFill>
                <a:srgbClr val="000000"/>
              </a:solidFill>
              <a:ea typeface="Calibri" panose="020F0502020204030204" pitchFamily="34" charset="0"/>
            </a:endParaRPr>
          </a:p>
          <a:p>
            <a:r>
              <a:rPr lang="en-US" sz="2000" dirty="0" smtClean="0">
                <a:solidFill>
                  <a:srgbClr val="000000"/>
                </a:solidFill>
                <a:ea typeface="Calibri" panose="020F0502020204030204" pitchFamily="34" charset="0"/>
              </a:rPr>
              <a:t>	Most </a:t>
            </a:r>
            <a:r>
              <a:rPr lang="en-US" sz="2000" dirty="0">
                <a:solidFill>
                  <a:srgbClr val="000000"/>
                </a:solidFill>
                <a:ea typeface="Calibri" panose="020F0502020204030204" pitchFamily="34" charset="0"/>
              </a:rPr>
              <a:t>private schools model similar requirements</a:t>
            </a:r>
          </a:p>
          <a:p>
            <a:r>
              <a:rPr lang="en-US" sz="2000" dirty="0">
                <a:solidFill>
                  <a:srgbClr val="000000"/>
                </a:solidFill>
                <a:ea typeface="Calibri" panose="020F0502020204030204" pitchFamily="34" charset="0"/>
              </a:rPr>
              <a:t>	</a:t>
            </a:r>
            <a:endParaRPr lang="en-US" sz="2000" dirty="0" smtClean="0">
              <a:solidFill>
                <a:srgbClr val="000000"/>
              </a:solidFill>
              <a:ea typeface="Calibri" panose="020F0502020204030204" pitchFamily="34" charset="0"/>
            </a:endParaRPr>
          </a:p>
          <a:p>
            <a:r>
              <a:rPr lang="en-US" sz="2000" dirty="0" smtClean="0">
                <a:solidFill>
                  <a:srgbClr val="000000"/>
                </a:solidFill>
                <a:ea typeface="Calibri" panose="020F0502020204030204" pitchFamily="34" charset="0"/>
              </a:rPr>
              <a:t>	What </a:t>
            </a:r>
            <a:r>
              <a:rPr lang="en-US" sz="2000" dirty="0">
                <a:solidFill>
                  <a:srgbClr val="000000"/>
                </a:solidFill>
                <a:ea typeface="Calibri" panose="020F0502020204030204" pitchFamily="34" charset="0"/>
              </a:rPr>
              <a:t>about home school?</a:t>
            </a:r>
          </a:p>
          <a:p>
            <a:r>
              <a:rPr lang="en-US" sz="2000" dirty="0">
                <a:solidFill>
                  <a:srgbClr val="000000"/>
                </a:solidFill>
                <a:ea typeface="Calibri" panose="020F0502020204030204" pitchFamily="34" charset="0"/>
              </a:rPr>
              <a:t>		What </a:t>
            </a:r>
            <a:r>
              <a:rPr lang="en-US" sz="2000" dirty="0">
                <a:solidFill>
                  <a:srgbClr val="000000"/>
                </a:solidFill>
                <a:ea typeface="Calibri" panose="020F0502020204030204" pitchFamily="34" charset="0"/>
                <a:cs typeface="Times New Roman" panose="02020603050405020304" pitchFamily="18" charset="0"/>
              </a:rPr>
              <a:t>grade level did the parent provide notification of for </a:t>
            </a:r>
            <a:r>
              <a:rPr lang="en-US" sz="2000" dirty="0" smtClean="0">
                <a:solidFill>
                  <a:srgbClr val="000000"/>
                </a:solidFill>
                <a:ea typeface="Calibri" panose="020F0502020204030204" pitchFamily="34" charset="0"/>
                <a:cs typeface="Times New Roman" panose="02020603050405020304" pitchFamily="18" charset="0"/>
              </a:rPr>
              <a:t>   				homeschool</a:t>
            </a:r>
            <a:r>
              <a:rPr lang="en-US" sz="2000" dirty="0">
                <a:solidFill>
                  <a:srgbClr val="000000"/>
                </a:solidFill>
                <a:ea typeface="Calibri" panose="020F0502020204030204" pitchFamily="34" charset="0"/>
                <a:cs typeface="Times New Roman" panose="02020603050405020304" pitchFamily="18" charset="0"/>
              </a:rPr>
              <a:t>? </a:t>
            </a:r>
          </a:p>
          <a:p>
            <a:r>
              <a:rPr lang="en-US" sz="2000" dirty="0">
                <a:solidFill>
                  <a:srgbClr val="000000"/>
                </a:solidFill>
                <a:ea typeface="Calibri" panose="020F0502020204030204" pitchFamily="34" charset="0"/>
                <a:cs typeface="Times New Roman" panose="02020603050405020304" pitchFamily="18" charset="0"/>
              </a:rPr>
              <a:t>		Age of the child – 17 is state </a:t>
            </a:r>
            <a:r>
              <a:rPr lang="en-US" sz="2000" dirty="0" smtClean="0">
                <a:solidFill>
                  <a:srgbClr val="000000"/>
                </a:solidFill>
                <a:ea typeface="Calibri" panose="020F0502020204030204" pitchFamily="34" charset="0"/>
                <a:cs typeface="Times New Roman" panose="02020603050405020304" pitchFamily="18" charset="0"/>
              </a:rPr>
              <a:t>law</a:t>
            </a:r>
          </a:p>
          <a:p>
            <a:r>
              <a:rPr lang="en-US" sz="2000" dirty="0">
                <a:solidFill>
                  <a:srgbClr val="000000"/>
                </a:solidFill>
                <a:ea typeface="Calibri" panose="020F0502020204030204" pitchFamily="34" charset="0"/>
                <a:cs typeface="Times New Roman" panose="02020603050405020304" pitchFamily="18" charset="0"/>
              </a:rPr>
              <a:t>	</a:t>
            </a:r>
            <a:r>
              <a:rPr lang="en-US" sz="2000" dirty="0" smtClean="0">
                <a:solidFill>
                  <a:srgbClr val="000000"/>
                </a:solidFill>
                <a:ea typeface="Calibri" panose="020F0502020204030204" pitchFamily="34" charset="0"/>
                <a:cs typeface="Times New Roman" panose="02020603050405020304" pitchFamily="18" charset="0"/>
              </a:rPr>
              <a:t>	Compliance with law and assessment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000000"/>
              </a:solidFill>
              <a:latin typeface="Calibri" panose="020F0502020204030204" pitchFamily="34" charset="0"/>
              <a:cs typeface="Times New Roman" panose="02020603050405020304" pitchFamily="18" charset="0"/>
            </a:endParaRPr>
          </a:p>
          <a:p>
            <a:r>
              <a:rPr lang="en-US" dirty="0" smtClean="0">
                <a:solidFill>
                  <a:srgbClr val="000000"/>
                </a:solidFill>
                <a:latin typeface="Calibri" panose="020F0502020204030204" pitchFamily="34" charset="0"/>
                <a:cs typeface="Times New Roman" panose="02020603050405020304" pitchFamily="18" charset="0"/>
              </a:rPr>
              <a:t>	</a:t>
            </a:r>
            <a:r>
              <a:rPr lang="en-US" sz="2000" dirty="0" smtClean="0">
                <a:solidFill>
                  <a:srgbClr val="000000"/>
                </a:solidFill>
                <a:cs typeface="Times New Roman" panose="02020603050405020304" pitchFamily="18" charset="0"/>
              </a:rPr>
              <a:t>Anticipate a Superintendent’s Interpretation</a:t>
            </a:r>
            <a:endParaRPr lang="en-US" sz="2000" dirty="0"/>
          </a:p>
        </p:txBody>
      </p:sp>
    </p:spTree>
    <p:extLst>
      <p:ext uri="{BB962C8B-B14F-4D97-AF65-F5344CB8AC3E}">
        <p14:creationId xmlns:p14="http://schemas.microsoft.com/office/powerpoint/2010/main" val="8521893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11557" y="2944905"/>
            <a:ext cx="7772400" cy="1470025"/>
          </a:xfrm>
        </p:spPr>
        <p:txBody>
          <a:bodyPr>
            <a:normAutofit fontScale="90000"/>
          </a:bodyPr>
          <a:lstStyle/>
          <a:p>
            <a:pPr algn="l"/>
            <a:r>
              <a:rPr lang="en-US" dirty="0" smtClean="0"/>
              <a:t>What about county writing a </a:t>
            </a:r>
            <a:r>
              <a:rPr lang="en-US" dirty="0"/>
              <a:t>letter for a home school student to </a:t>
            </a:r>
            <a:r>
              <a:rPr lang="en-US" dirty="0" smtClean="0"/>
              <a:t>X University </a:t>
            </a:r>
            <a:r>
              <a:rPr lang="en-US" dirty="0"/>
              <a:t>that she </a:t>
            </a:r>
            <a:r>
              <a:rPr lang="en-US" dirty="0" smtClean="0"/>
              <a:t>has </a:t>
            </a:r>
            <a:r>
              <a:rPr lang="en-US" dirty="0"/>
              <a:t>completed the program of </a:t>
            </a:r>
            <a:r>
              <a:rPr lang="en-US" dirty="0" smtClean="0"/>
              <a:t>study? </a:t>
            </a:r>
            <a:r>
              <a:rPr lang="en-US" dirty="0"/>
              <a:t/>
            </a:r>
            <a:br>
              <a:rPr lang="en-US" dirty="0"/>
            </a:br>
            <a:endParaRPr lang="en-US" dirty="0"/>
          </a:p>
        </p:txBody>
      </p:sp>
    </p:spTree>
    <p:extLst>
      <p:ext uri="{BB962C8B-B14F-4D97-AF65-F5344CB8AC3E}">
        <p14:creationId xmlns:p14="http://schemas.microsoft.com/office/powerpoint/2010/main" val="4705061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1405" y="2146415"/>
            <a:ext cx="7772400" cy="1470025"/>
          </a:xfrm>
        </p:spPr>
        <p:txBody>
          <a:bodyPr>
            <a:normAutofit fontScale="90000"/>
          </a:bodyPr>
          <a:lstStyle/>
          <a:p>
            <a:pPr marL="571500" indent="-571500" algn="l">
              <a:buFont typeface="Arial" panose="020B0604020202020204" pitchFamily="34" charset="0"/>
              <a:buChar char="•"/>
            </a:pPr>
            <a:r>
              <a:rPr lang="en-US" dirty="0" smtClean="0"/>
              <a:t> Coming Soon –</a:t>
            </a:r>
            <a:br>
              <a:rPr lang="en-US" dirty="0" smtClean="0"/>
            </a:br>
            <a:r>
              <a:rPr lang="en-US" dirty="0"/>
              <a:t>	</a:t>
            </a:r>
            <a:r>
              <a:rPr lang="en-US" dirty="0" smtClean="0"/>
              <a:t>Updated Guidance for 	Homeschool</a:t>
            </a:r>
            <a:endParaRPr lang="en-US" dirty="0"/>
          </a:p>
        </p:txBody>
      </p:sp>
    </p:spTree>
    <p:extLst>
      <p:ext uri="{BB962C8B-B14F-4D97-AF65-F5344CB8AC3E}">
        <p14:creationId xmlns:p14="http://schemas.microsoft.com/office/powerpoint/2010/main" val="459850891"/>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4WVDE_Official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214</TotalTime>
  <Words>696</Words>
  <Application>Microsoft Office PowerPoint</Application>
  <PresentationFormat>On-screen Show (4:3)</PresentationFormat>
  <Paragraphs>95</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Bookman Old Style</vt:lpstr>
      <vt:lpstr>Calibri</vt:lpstr>
      <vt:lpstr>Cambria</vt:lpstr>
      <vt:lpstr>Courier New</vt:lpstr>
      <vt:lpstr>Symbol</vt:lpstr>
      <vt:lpstr>Times New Roman</vt:lpstr>
      <vt:lpstr>2014WVDE_OfficialPPT</vt:lpstr>
      <vt:lpstr>WV Attendance Directors’ Conference</vt:lpstr>
      <vt:lpstr>    Non-Public Schools Homebound Homeschool Disclaimer: All of the examples used in this presentation are real.  You can’t make this stuff up!</vt:lpstr>
      <vt:lpstr>Non-public schools  Credit Transfer &amp; Policy 2330    Enrollment rosters  </vt:lpstr>
      <vt:lpstr>Homebound  Key words –   temporarily confined to home or hospital  specialist    </vt:lpstr>
      <vt:lpstr>Student that has a neurological condition and was referred for homebound services by a pediatrician. XX called the mother to tell her that they would need a neurologist to make the referral because of policy. Two weeks went by and XX never received a follow-up so she sent a denial letter stating that they couldn’t accept the pediatrician’s referral. The pediatrician called XX upset that his referral was denied and she explained that policy requires a specialist. </vt:lpstr>
      <vt:lpstr>Homebound  What about: Extracurricular activities Graduation ceremonies    </vt:lpstr>
      <vt:lpstr> Homeschool</vt:lpstr>
      <vt:lpstr> I received a call from a family who have moved here from out of state and are inquiring about homeschool.  The communications I have had via phone and email don't jive.  If she applies for homeschool rather than enrolling in our public school can I request to see their birth certificates?</vt:lpstr>
      <vt:lpstr>We have a former student who was enrolled in Parochial School in XX County for Kindergarten and received Speech Therapy Services. The parent opted to Home School this year and just contacted our office. If the child is current with immunization, may we provide Speech Therapy for this school year?</vt:lpstr>
      <vt:lpstr>Received a notice of intent on August 26, 2015 for a student.  The only information on the notice was name, age, grade, and address.  I found the student in WVEIS.  She had not been assigned since 3rd grade to a public school.  I sent the parent a letter requesting:  notice of intent INCLUDING an outline of a plan of instruction for school year 2015-16, a copy of a parent’s GED, high school diploma, or an official high school transcript, and a portfolio reviewed by a WV licensed teacher with her/his license number on the review OR results from a nationally normed standardized test given in the Spring of 2015.  I received the attached letter from the student’s tutor saying that she does not have to supply me with a portfolio or test scores for 2014-15.  I had no way of knowing that the student was in a private Christian school before this year until the “tutor” mentioned it in the letter.  Also, I still do not have the educational credentials of the parent.  They were not attached as stated in the letter from the tutor.  My question is does the parent have to provide me with some type of assessment from last year 2014-15?</vt:lpstr>
      <vt:lpstr> If I do not have a copy of a diploma for a new home school student are they able to start or do they need to stay in public school until we receive all info?</vt:lpstr>
      <vt:lpstr>  </vt:lpstr>
      <vt:lpstr>I am trying to locate information on graduating homeschool students who have transferred to WV public schools.  Our county has a clear policy in place for awarding credits to students who are entering public high school from homeschool.  However, I have been questioned on the number of public high school credits that can be earned through homeschooling.  I have not found anything in state law or policy, thus far, indicating that there is a set number (or percentage) of courses that must be earned at a public high school in order for transferring homeschool students to earn a WV high school diploma.  Do you know if there is such a requirement, and/or where I can find that information?</vt:lpstr>
      <vt:lpstr>I am asking because I have a case in which a home schooled student wants to take 2 classes at his home school.  One of the classes the student wants to take is math, which is the area in which the student has a learning disability.  In the past to abide by our home school policy we have permitted students to take classes but not receive any special education services.  In a case like this the student could come to math, but it would be regular with no support.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Homeschool Diplomas  Senate Bill 477</vt:lpstr>
      <vt:lpstr>PowerPoint Presentation</vt:lpstr>
      <vt:lpstr>  </vt:lpstr>
      <vt:lpstr>  </vt:lpstr>
      <vt:lpstr>  </vt:lpstr>
      <vt:lpstr>What about county writing a letter for a home school student to X University that she has completed the program of study?  </vt:lpstr>
      <vt:lpstr> Coming Soon –  Updated Guidance for  Homeschool</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WV Attendance Directors’ Conference</dc:title>
  <dc:creator>Betty Jo Jordan</dc:creator>
  <cp:lastModifiedBy>Rebecca Derenge</cp:lastModifiedBy>
  <cp:revision>13</cp:revision>
  <cp:lastPrinted>2015-10-05T12:08:16Z</cp:lastPrinted>
  <dcterms:created xsi:type="dcterms:W3CDTF">2015-10-05T00:02:09Z</dcterms:created>
  <dcterms:modified xsi:type="dcterms:W3CDTF">2015-10-05T18:59:09Z</dcterms:modified>
</cp:coreProperties>
</file>