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Lst>
  <p:sldSz cy="10058400" cx="7772400"/>
  <p:notesSz cx="6858000" cy="9144000"/>
  <p:embeddedFontLst>
    <p:embeddedFont>
      <p:font typeface="Archivo Black"/>
      <p:regular r:id="rId1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68">
          <p15:clr>
            <a:srgbClr val="747775"/>
          </p15:clr>
        </p15:guide>
        <p15:guide id="2" pos="244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68" orient="horz"/>
        <p:guide pos="2448"/>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0" Type="http://schemas.openxmlformats.org/officeDocument/2006/relationships/font" Target="fonts/ArchivoBlack-regular.fntdata"/><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b4aead921d_0_6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2b4aead921d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2b4aead921d_0_135: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2b4aead921d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26732392c48_0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26732392c4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26732392c48_0_1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26732392c48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64952" y="1456058"/>
            <a:ext cx="7242600" cy="40140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64945" y="5542289"/>
            <a:ext cx="7242600" cy="1550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64945" y="4206107"/>
            <a:ext cx="7242600" cy="1646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64945" y="870271"/>
            <a:ext cx="7242600" cy="11199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64945" y="2253729"/>
            <a:ext cx="7242600" cy="6681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64945" y="870271"/>
            <a:ext cx="7242600" cy="11199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64945" y="2253729"/>
            <a:ext cx="3399900" cy="6681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107540" y="2253729"/>
            <a:ext cx="3399900" cy="6681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64945" y="870271"/>
            <a:ext cx="7242600" cy="11199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64945" y="1086507"/>
            <a:ext cx="2386800" cy="1477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64945" y="2717440"/>
            <a:ext cx="2386800" cy="6217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16713" y="880293"/>
            <a:ext cx="5412600" cy="7999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25675" y="2411542"/>
            <a:ext cx="3438300" cy="28986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25675" y="5481569"/>
            <a:ext cx="3438300" cy="24153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198575" y="1415969"/>
            <a:ext cx="3261600" cy="7226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64945" y="8273124"/>
            <a:ext cx="5099100" cy="11832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64945" y="2163089"/>
            <a:ext cx="7242600" cy="38397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64945" y="6164351"/>
            <a:ext cx="7242600" cy="25437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64945" y="2253729"/>
            <a:ext cx="7242600" cy="6681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330200" y="0"/>
            <a:ext cx="8321400" cy="75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latin typeface="Archivo Black"/>
                <a:ea typeface="Archivo Black"/>
                <a:cs typeface="Archivo Black"/>
                <a:sym typeface="Archivo Black"/>
              </a:rPr>
              <a:t>Writing Numbers in Different Forms</a:t>
            </a:r>
            <a:endParaRPr sz="3000">
              <a:latin typeface="Archivo Black"/>
              <a:ea typeface="Archivo Black"/>
              <a:cs typeface="Archivo Black"/>
              <a:sym typeface="Archivo Black"/>
            </a:endParaRPr>
          </a:p>
        </p:txBody>
      </p:sp>
      <p:sp>
        <p:nvSpPr>
          <p:cNvPr id="55" name="Google Shape;55;p13"/>
          <p:cNvSpPr/>
          <p:nvPr/>
        </p:nvSpPr>
        <p:spPr>
          <a:xfrm>
            <a:off x="256050" y="7864951"/>
            <a:ext cx="7260300" cy="8622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700"/>
              <a:t>6.) Write your own 11 digit number. Then, write it in word form and expanded form. </a:t>
            </a:r>
            <a:endParaRPr sz="1700"/>
          </a:p>
        </p:txBody>
      </p:sp>
      <p:sp>
        <p:nvSpPr>
          <p:cNvPr id="56" name="Google Shape;56;p13"/>
          <p:cNvSpPr/>
          <p:nvPr/>
        </p:nvSpPr>
        <p:spPr>
          <a:xfrm>
            <a:off x="309500" y="671225"/>
            <a:ext cx="7151700" cy="1262100"/>
          </a:xfrm>
          <a:prstGeom prst="rect">
            <a:avLst/>
          </a:prstGeom>
          <a:solidFill>
            <a:schemeClr val="lt1"/>
          </a:solid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Directions: Answer the following questions. One of the challenges of this activity is being able to organize your answers and ideas in your own way and provide proof.  The problem will increase in difficulty as you move forward. Have fun with it and challenge your thinking! </a:t>
            </a:r>
            <a:endParaRPr/>
          </a:p>
        </p:txBody>
      </p:sp>
      <p:sp>
        <p:nvSpPr>
          <p:cNvPr id="57" name="Google Shape;57;p13"/>
          <p:cNvSpPr/>
          <p:nvPr/>
        </p:nvSpPr>
        <p:spPr>
          <a:xfrm>
            <a:off x="256050" y="6684825"/>
            <a:ext cx="7260300" cy="1032900"/>
          </a:xfrm>
          <a:prstGeom prst="rect">
            <a:avLst/>
          </a:prstGeom>
          <a:solidFill>
            <a:schemeClr val="lt1"/>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t>5</a:t>
            </a:r>
            <a:r>
              <a:rPr lang="en" sz="1800"/>
              <a:t>.) Write the following number in expanded form.  78,456</a:t>
            </a:r>
            <a:endParaRPr sz="1800"/>
          </a:p>
          <a:p>
            <a:pPr indent="0" lvl="0" marL="0" rtl="0" algn="l">
              <a:spcBef>
                <a:spcPts val="0"/>
              </a:spcBef>
              <a:spcAft>
                <a:spcPts val="0"/>
              </a:spcAft>
              <a:buNone/>
            </a:pPr>
            <a:r>
              <a:rPr lang="en" sz="1800"/>
              <a:t>Why do you think it’s called “expanded form?”</a:t>
            </a:r>
            <a:endParaRPr sz="1800"/>
          </a:p>
        </p:txBody>
      </p:sp>
      <p:sp>
        <p:nvSpPr>
          <p:cNvPr id="58" name="Google Shape;58;p13"/>
          <p:cNvSpPr txBox="1"/>
          <p:nvPr/>
        </p:nvSpPr>
        <p:spPr>
          <a:xfrm>
            <a:off x="256050" y="4589113"/>
            <a:ext cx="7260300" cy="9234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600"/>
              <a:t>3.) Write the number in word form. </a:t>
            </a:r>
            <a:endParaRPr sz="1600"/>
          </a:p>
          <a:p>
            <a:pPr indent="0" lvl="0" marL="0" rtl="0" algn="l">
              <a:spcBef>
                <a:spcPts val="0"/>
              </a:spcBef>
              <a:spcAft>
                <a:spcPts val="0"/>
              </a:spcAft>
              <a:buNone/>
            </a:pPr>
            <a:r>
              <a:t/>
            </a:r>
            <a:endParaRPr sz="1600"/>
          </a:p>
          <a:p>
            <a:pPr indent="0" lvl="0" marL="0" rtl="0" algn="ctr">
              <a:spcBef>
                <a:spcPts val="0"/>
              </a:spcBef>
              <a:spcAft>
                <a:spcPts val="0"/>
              </a:spcAft>
              <a:buNone/>
            </a:pPr>
            <a:r>
              <a:rPr lang="en" sz="1600"/>
              <a:t>45,785,215</a:t>
            </a:r>
            <a:endParaRPr sz="1600"/>
          </a:p>
        </p:txBody>
      </p:sp>
      <p:sp>
        <p:nvSpPr>
          <p:cNvPr id="59" name="Google Shape;59;p13"/>
          <p:cNvSpPr txBox="1"/>
          <p:nvPr/>
        </p:nvSpPr>
        <p:spPr>
          <a:xfrm>
            <a:off x="256050" y="2173450"/>
            <a:ext cx="7260300" cy="10329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342900" lvl="0" marL="457200" rtl="0" algn="l">
              <a:spcBef>
                <a:spcPts val="0"/>
              </a:spcBef>
              <a:spcAft>
                <a:spcPts val="0"/>
              </a:spcAft>
              <a:buClr>
                <a:schemeClr val="dk2"/>
              </a:buClr>
              <a:buSzPts val="1800"/>
              <a:buAutoNum type="arabicPeriod"/>
            </a:pPr>
            <a:r>
              <a:rPr lang="en" sz="1800">
                <a:solidFill>
                  <a:schemeClr val="dk2"/>
                </a:solidFill>
              </a:rPr>
              <a:t>Write the number. Then, write the value of each digit under each underlined number. </a:t>
            </a:r>
            <a:endParaRPr sz="1800">
              <a:solidFill>
                <a:schemeClr val="dk2"/>
              </a:solidFill>
            </a:endParaRPr>
          </a:p>
          <a:p>
            <a:pPr indent="0" lvl="0" marL="0" rtl="0" algn="ctr">
              <a:spcBef>
                <a:spcPts val="0"/>
              </a:spcBef>
              <a:spcAft>
                <a:spcPts val="0"/>
              </a:spcAft>
              <a:buNone/>
            </a:pPr>
            <a:r>
              <a:rPr lang="en" sz="1800">
                <a:solidFill>
                  <a:schemeClr val="dk2"/>
                </a:solidFill>
              </a:rPr>
              <a:t>7</a:t>
            </a:r>
            <a:r>
              <a:rPr lang="en" sz="1800" u="sng">
                <a:solidFill>
                  <a:schemeClr val="dk2"/>
                </a:solidFill>
              </a:rPr>
              <a:t>4</a:t>
            </a:r>
            <a:r>
              <a:rPr lang="en" sz="1800">
                <a:solidFill>
                  <a:schemeClr val="dk2"/>
                </a:solidFill>
              </a:rPr>
              <a:t>6,19</a:t>
            </a:r>
            <a:r>
              <a:rPr lang="en" sz="1800" u="sng">
                <a:solidFill>
                  <a:schemeClr val="dk2"/>
                </a:solidFill>
              </a:rPr>
              <a:t>6</a:t>
            </a:r>
            <a:endParaRPr sz="1800" u="sng">
              <a:solidFill>
                <a:schemeClr val="dk2"/>
              </a:solidFill>
            </a:endParaRPr>
          </a:p>
        </p:txBody>
      </p:sp>
      <p:sp>
        <p:nvSpPr>
          <p:cNvPr id="60" name="Google Shape;60;p13"/>
          <p:cNvSpPr/>
          <p:nvPr/>
        </p:nvSpPr>
        <p:spPr>
          <a:xfrm>
            <a:off x="256050" y="8808875"/>
            <a:ext cx="7260300" cy="1032900"/>
          </a:xfrm>
          <a:prstGeom prst="rect">
            <a:avLst/>
          </a:prstGeom>
          <a:solidFill>
            <a:schemeClr val="lt1"/>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t>7</a:t>
            </a:r>
            <a:r>
              <a:rPr lang="en" sz="1800"/>
              <a:t>.) Write the number 1000 in as many forms as you can think of. Then, write a word problem with the answer of 1000.</a:t>
            </a:r>
            <a:endParaRPr sz="1800"/>
          </a:p>
        </p:txBody>
      </p:sp>
      <p:sp>
        <p:nvSpPr>
          <p:cNvPr id="61" name="Google Shape;61;p13"/>
          <p:cNvSpPr txBox="1"/>
          <p:nvPr/>
        </p:nvSpPr>
        <p:spPr>
          <a:xfrm>
            <a:off x="256050" y="3381288"/>
            <a:ext cx="7260300" cy="10329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2.) </a:t>
            </a:r>
            <a:r>
              <a:rPr lang="en" sz="1800">
                <a:solidFill>
                  <a:schemeClr val="dk2"/>
                </a:solidFill>
              </a:rPr>
              <a:t>Write the number. Then, write the value of each digit under each underlined number. </a:t>
            </a:r>
            <a:endParaRPr sz="1800">
              <a:solidFill>
                <a:schemeClr val="dk2"/>
              </a:solidFill>
            </a:endParaRPr>
          </a:p>
          <a:p>
            <a:pPr indent="0" lvl="0" marL="0" rtl="0" algn="ctr">
              <a:spcBef>
                <a:spcPts val="0"/>
              </a:spcBef>
              <a:spcAft>
                <a:spcPts val="0"/>
              </a:spcAft>
              <a:buNone/>
            </a:pPr>
            <a:r>
              <a:rPr lang="en" sz="1800" u="sng">
                <a:solidFill>
                  <a:schemeClr val="dk2"/>
                </a:solidFill>
              </a:rPr>
              <a:t>3</a:t>
            </a:r>
            <a:r>
              <a:rPr lang="en" sz="1800">
                <a:solidFill>
                  <a:schemeClr val="dk2"/>
                </a:solidFill>
              </a:rPr>
              <a:t>,42</a:t>
            </a:r>
            <a:r>
              <a:rPr lang="en" sz="1800" u="sng">
                <a:solidFill>
                  <a:schemeClr val="dk2"/>
                </a:solidFill>
              </a:rPr>
              <a:t>8</a:t>
            </a:r>
            <a:r>
              <a:rPr lang="en" sz="1800">
                <a:solidFill>
                  <a:schemeClr val="dk2"/>
                </a:solidFill>
              </a:rPr>
              <a:t>,</a:t>
            </a:r>
            <a:r>
              <a:rPr lang="en" sz="1800" u="sng">
                <a:solidFill>
                  <a:schemeClr val="dk2"/>
                </a:solidFill>
              </a:rPr>
              <a:t>9</a:t>
            </a:r>
            <a:r>
              <a:rPr lang="en" sz="1800">
                <a:solidFill>
                  <a:schemeClr val="dk2"/>
                </a:solidFill>
              </a:rPr>
              <a:t>97</a:t>
            </a:r>
            <a:endParaRPr sz="1800">
              <a:solidFill>
                <a:schemeClr val="dk2"/>
              </a:solidFill>
            </a:endParaRPr>
          </a:p>
        </p:txBody>
      </p:sp>
      <p:sp>
        <p:nvSpPr>
          <p:cNvPr id="62" name="Google Shape;62;p13"/>
          <p:cNvSpPr txBox="1"/>
          <p:nvPr/>
        </p:nvSpPr>
        <p:spPr>
          <a:xfrm>
            <a:off x="256050" y="5636963"/>
            <a:ext cx="7260300" cy="9234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600"/>
              <a:t>4</a:t>
            </a:r>
            <a:r>
              <a:rPr lang="en" sz="1600"/>
              <a:t>.) Write the number in word form. </a:t>
            </a:r>
            <a:endParaRPr sz="1600"/>
          </a:p>
          <a:p>
            <a:pPr indent="0" lvl="0" marL="0" rtl="0" algn="l">
              <a:spcBef>
                <a:spcPts val="0"/>
              </a:spcBef>
              <a:spcAft>
                <a:spcPts val="0"/>
              </a:spcAft>
              <a:buNone/>
            </a:pPr>
            <a:r>
              <a:t/>
            </a:r>
            <a:endParaRPr sz="1600"/>
          </a:p>
          <a:p>
            <a:pPr indent="0" lvl="0" marL="0" rtl="0" algn="ctr">
              <a:spcBef>
                <a:spcPts val="0"/>
              </a:spcBef>
              <a:spcAft>
                <a:spcPts val="0"/>
              </a:spcAft>
              <a:buNone/>
            </a:pPr>
            <a:r>
              <a:rPr lang="en" sz="1600"/>
              <a:t>2,416,347,348</a:t>
            </a:r>
            <a:endParaRPr sz="16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4"/>
          <p:cNvSpPr txBox="1"/>
          <p:nvPr/>
        </p:nvSpPr>
        <p:spPr>
          <a:xfrm>
            <a:off x="-330200" y="0"/>
            <a:ext cx="8321400" cy="75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latin typeface="Archivo Black"/>
                <a:ea typeface="Archivo Black"/>
                <a:cs typeface="Archivo Black"/>
                <a:sym typeface="Archivo Black"/>
              </a:rPr>
              <a:t>Writing Numbers in Different Forms</a:t>
            </a:r>
            <a:endParaRPr sz="3000">
              <a:latin typeface="Archivo Black"/>
              <a:ea typeface="Archivo Black"/>
              <a:cs typeface="Archivo Black"/>
              <a:sym typeface="Archivo Black"/>
            </a:endParaRPr>
          </a:p>
        </p:txBody>
      </p:sp>
      <p:sp>
        <p:nvSpPr>
          <p:cNvPr id="68" name="Google Shape;68;p14"/>
          <p:cNvSpPr/>
          <p:nvPr/>
        </p:nvSpPr>
        <p:spPr>
          <a:xfrm>
            <a:off x="256050" y="7864951"/>
            <a:ext cx="7260300" cy="8622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700"/>
              <a:t>6.) Answers will vary.</a:t>
            </a:r>
            <a:endParaRPr sz="1700"/>
          </a:p>
        </p:txBody>
      </p:sp>
      <p:sp>
        <p:nvSpPr>
          <p:cNvPr id="69" name="Google Shape;69;p14"/>
          <p:cNvSpPr/>
          <p:nvPr/>
        </p:nvSpPr>
        <p:spPr>
          <a:xfrm>
            <a:off x="309500" y="671225"/>
            <a:ext cx="7151700" cy="1262100"/>
          </a:xfrm>
          <a:prstGeom prst="rect">
            <a:avLst/>
          </a:prstGeom>
          <a:solidFill>
            <a:schemeClr val="lt1"/>
          </a:solid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Directions: Answer the following questions. One of the challenges of this activity is being able to organize your answers and ideas in your own way and provide proof.  The problem will increase in difficulty as you move forward. Have fun with it and challenge your thinking! </a:t>
            </a:r>
            <a:endParaRPr/>
          </a:p>
        </p:txBody>
      </p:sp>
      <p:sp>
        <p:nvSpPr>
          <p:cNvPr id="70" name="Google Shape;70;p14"/>
          <p:cNvSpPr/>
          <p:nvPr/>
        </p:nvSpPr>
        <p:spPr>
          <a:xfrm>
            <a:off x="255200" y="6843575"/>
            <a:ext cx="7260300" cy="923400"/>
          </a:xfrm>
          <a:prstGeom prst="rect">
            <a:avLst/>
          </a:prstGeom>
          <a:solidFill>
            <a:schemeClr val="lt1"/>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p>
          <a:p>
            <a:pPr indent="0" lvl="0" marL="0" rtl="0" algn="l">
              <a:spcBef>
                <a:spcPts val="0"/>
              </a:spcBef>
              <a:spcAft>
                <a:spcPts val="0"/>
              </a:spcAft>
              <a:buNone/>
            </a:pPr>
            <a:r>
              <a:rPr lang="en" sz="1500"/>
              <a:t>5.) ANSWER</a:t>
            </a:r>
            <a:endParaRPr sz="1500"/>
          </a:p>
          <a:p>
            <a:pPr indent="0" lvl="0" marL="0" rtl="0" algn="l">
              <a:spcBef>
                <a:spcPts val="0"/>
              </a:spcBef>
              <a:spcAft>
                <a:spcPts val="0"/>
              </a:spcAft>
              <a:buNone/>
            </a:pPr>
            <a:r>
              <a:rPr lang="en" sz="1500"/>
              <a:t>70,000 + 8000 + 400 + 50 + 6</a:t>
            </a:r>
            <a:endParaRPr sz="1500"/>
          </a:p>
          <a:p>
            <a:pPr indent="0" lvl="0" marL="0" rtl="0" algn="l">
              <a:spcBef>
                <a:spcPts val="0"/>
              </a:spcBef>
              <a:spcAft>
                <a:spcPts val="0"/>
              </a:spcAft>
              <a:buNone/>
            </a:pPr>
            <a:r>
              <a:rPr lang="en" sz="1500"/>
              <a:t>It’s called expanded form because it breaks apart the number into place values.</a:t>
            </a:r>
            <a:endParaRPr sz="1500"/>
          </a:p>
          <a:p>
            <a:pPr indent="0" lvl="0" marL="0" rtl="0" algn="l">
              <a:spcBef>
                <a:spcPts val="0"/>
              </a:spcBef>
              <a:spcAft>
                <a:spcPts val="0"/>
              </a:spcAft>
              <a:buNone/>
            </a:pPr>
            <a:r>
              <a:t/>
            </a:r>
            <a:endParaRPr sz="1800"/>
          </a:p>
        </p:txBody>
      </p:sp>
      <p:sp>
        <p:nvSpPr>
          <p:cNvPr id="71" name="Google Shape;71;p14"/>
          <p:cNvSpPr txBox="1"/>
          <p:nvPr/>
        </p:nvSpPr>
        <p:spPr>
          <a:xfrm>
            <a:off x="256050" y="4589113"/>
            <a:ext cx="7260300" cy="9234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600"/>
              <a:t>3.)  ANSWER</a:t>
            </a:r>
            <a:endParaRPr sz="1600"/>
          </a:p>
          <a:p>
            <a:pPr indent="0" lvl="0" marL="0" rtl="0" algn="l">
              <a:spcBef>
                <a:spcPts val="0"/>
              </a:spcBef>
              <a:spcAft>
                <a:spcPts val="0"/>
              </a:spcAft>
              <a:buNone/>
            </a:pPr>
            <a:r>
              <a:rPr lang="en" sz="1600"/>
              <a:t>      Forty-five million, seven hundred eighty-five thousand, two hundred fifteen</a:t>
            </a:r>
            <a:endParaRPr sz="1600"/>
          </a:p>
          <a:p>
            <a:pPr indent="0" lvl="0" marL="0" rtl="0" algn="l">
              <a:spcBef>
                <a:spcPts val="0"/>
              </a:spcBef>
              <a:spcAft>
                <a:spcPts val="0"/>
              </a:spcAft>
              <a:buNone/>
            </a:pPr>
            <a:r>
              <a:t/>
            </a:r>
            <a:endParaRPr sz="1600"/>
          </a:p>
        </p:txBody>
      </p:sp>
      <p:sp>
        <p:nvSpPr>
          <p:cNvPr id="72" name="Google Shape;72;p14"/>
          <p:cNvSpPr txBox="1"/>
          <p:nvPr/>
        </p:nvSpPr>
        <p:spPr>
          <a:xfrm>
            <a:off x="256050" y="2173450"/>
            <a:ext cx="7260300" cy="10329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342900" lvl="0" marL="457200" rtl="0" algn="l">
              <a:spcBef>
                <a:spcPts val="0"/>
              </a:spcBef>
              <a:spcAft>
                <a:spcPts val="0"/>
              </a:spcAft>
              <a:buClr>
                <a:schemeClr val="dk2"/>
              </a:buClr>
              <a:buSzPts val="1800"/>
              <a:buAutoNum type="arabicPeriod"/>
            </a:pPr>
            <a:r>
              <a:rPr lang="en" sz="1800">
                <a:solidFill>
                  <a:schemeClr val="dk2"/>
                </a:solidFill>
              </a:rPr>
              <a:t>ANSWER</a:t>
            </a:r>
            <a:endParaRPr sz="1800">
              <a:solidFill>
                <a:schemeClr val="dk2"/>
              </a:solidFill>
            </a:endParaRPr>
          </a:p>
          <a:p>
            <a:pPr indent="0" lvl="0" marL="0" rtl="0" algn="ctr">
              <a:spcBef>
                <a:spcPts val="0"/>
              </a:spcBef>
              <a:spcAft>
                <a:spcPts val="0"/>
              </a:spcAft>
              <a:buNone/>
            </a:pPr>
            <a:r>
              <a:rPr lang="en" sz="1800">
                <a:solidFill>
                  <a:schemeClr val="dk2"/>
                </a:solidFill>
              </a:rPr>
              <a:t>4–ten thousands; 6–ones</a:t>
            </a:r>
            <a:endParaRPr sz="1800" u="sng">
              <a:solidFill>
                <a:schemeClr val="dk2"/>
              </a:solidFill>
            </a:endParaRPr>
          </a:p>
        </p:txBody>
      </p:sp>
      <p:sp>
        <p:nvSpPr>
          <p:cNvPr id="73" name="Google Shape;73;p14"/>
          <p:cNvSpPr/>
          <p:nvPr/>
        </p:nvSpPr>
        <p:spPr>
          <a:xfrm>
            <a:off x="256050" y="8808875"/>
            <a:ext cx="7260300" cy="1032900"/>
          </a:xfrm>
          <a:prstGeom prst="rect">
            <a:avLst/>
          </a:prstGeom>
          <a:solidFill>
            <a:schemeClr val="lt1"/>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t>7.) Answers will vary.</a:t>
            </a:r>
            <a:endParaRPr sz="1800"/>
          </a:p>
        </p:txBody>
      </p:sp>
      <p:sp>
        <p:nvSpPr>
          <p:cNvPr id="74" name="Google Shape;74;p14"/>
          <p:cNvSpPr txBox="1"/>
          <p:nvPr/>
        </p:nvSpPr>
        <p:spPr>
          <a:xfrm>
            <a:off x="256050" y="3381288"/>
            <a:ext cx="7260300" cy="10329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2.)  ANSWER</a:t>
            </a:r>
            <a:endParaRPr sz="1800">
              <a:solidFill>
                <a:schemeClr val="dk2"/>
              </a:solidFill>
            </a:endParaRPr>
          </a:p>
          <a:p>
            <a:pPr indent="0" lvl="0" marL="0" rtl="0" algn="l">
              <a:spcBef>
                <a:spcPts val="0"/>
              </a:spcBef>
              <a:spcAft>
                <a:spcPts val="0"/>
              </a:spcAft>
              <a:buNone/>
            </a:pPr>
            <a:r>
              <a:rPr lang="en" sz="1800">
                <a:solidFill>
                  <a:schemeClr val="dk2"/>
                </a:solidFill>
              </a:rPr>
              <a:t>                                   3–millions;  8–thousands;  9–hundreds </a:t>
            </a:r>
            <a:endParaRPr sz="1800">
              <a:solidFill>
                <a:schemeClr val="dk2"/>
              </a:solidFill>
            </a:endParaRPr>
          </a:p>
        </p:txBody>
      </p:sp>
      <p:sp>
        <p:nvSpPr>
          <p:cNvPr id="75" name="Google Shape;75;p14"/>
          <p:cNvSpPr txBox="1"/>
          <p:nvPr/>
        </p:nvSpPr>
        <p:spPr>
          <a:xfrm>
            <a:off x="256050" y="5662338"/>
            <a:ext cx="7260300" cy="10314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600"/>
              <a:t>4.) ANSWER </a:t>
            </a:r>
            <a:endParaRPr sz="1600"/>
          </a:p>
          <a:p>
            <a:pPr indent="0" lvl="0" marL="0" rtl="0" algn="l">
              <a:spcBef>
                <a:spcPts val="0"/>
              </a:spcBef>
              <a:spcAft>
                <a:spcPts val="0"/>
              </a:spcAft>
              <a:buNone/>
            </a:pPr>
            <a:r>
              <a:rPr lang="en" sz="1300"/>
              <a:t>  Two billion, four hundred sixteen million, three hundred forty-seven thousand, three hundred forty-eight</a:t>
            </a:r>
            <a:endParaRPr sz="1300"/>
          </a:p>
          <a:p>
            <a:pPr indent="0" lvl="0" marL="0" rtl="0" algn="l">
              <a:spcBef>
                <a:spcPts val="0"/>
              </a:spcBef>
              <a:spcAft>
                <a:spcPts val="0"/>
              </a:spcAft>
              <a:buNone/>
            </a:pPr>
            <a:r>
              <a:t/>
            </a:r>
            <a:endParaRPr sz="13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5"/>
          <p:cNvSpPr txBox="1"/>
          <p:nvPr/>
        </p:nvSpPr>
        <p:spPr>
          <a:xfrm>
            <a:off x="-330200" y="0"/>
            <a:ext cx="8321400" cy="75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latin typeface="Archivo Black"/>
                <a:ea typeface="Archivo Black"/>
                <a:cs typeface="Archivo Black"/>
                <a:sym typeface="Archivo Black"/>
              </a:rPr>
              <a:t>Writing Decimals in Different Forms</a:t>
            </a:r>
            <a:endParaRPr sz="3000">
              <a:latin typeface="Archivo Black"/>
              <a:ea typeface="Archivo Black"/>
              <a:cs typeface="Archivo Black"/>
              <a:sym typeface="Archivo Black"/>
            </a:endParaRPr>
          </a:p>
        </p:txBody>
      </p:sp>
      <p:sp>
        <p:nvSpPr>
          <p:cNvPr id="81" name="Google Shape;81;p15"/>
          <p:cNvSpPr/>
          <p:nvPr/>
        </p:nvSpPr>
        <p:spPr>
          <a:xfrm>
            <a:off x="256050" y="7864951"/>
            <a:ext cx="7260300" cy="8622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700"/>
              <a:t>6.) Write your own 5 digit number, which contains a decimal amount in the thousandths place.  Then, write it in word form and expanded form. </a:t>
            </a:r>
            <a:endParaRPr sz="1700"/>
          </a:p>
        </p:txBody>
      </p:sp>
      <p:sp>
        <p:nvSpPr>
          <p:cNvPr id="82" name="Google Shape;82;p15"/>
          <p:cNvSpPr/>
          <p:nvPr/>
        </p:nvSpPr>
        <p:spPr>
          <a:xfrm>
            <a:off x="309500" y="671225"/>
            <a:ext cx="7151700" cy="1262100"/>
          </a:xfrm>
          <a:prstGeom prst="rect">
            <a:avLst/>
          </a:prstGeom>
          <a:solidFill>
            <a:schemeClr val="lt1"/>
          </a:solid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Directions: Answer the following questions. One of the challenges of this activity is being able to organize your answers and ideas in your own way and provide proof.  The problem will increase in difficulty as you move forward. Have fun with it and challenge your thinking! </a:t>
            </a:r>
            <a:endParaRPr/>
          </a:p>
        </p:txBody>
      </p:sp>
      <p:sp>
        <p:nvSpPr>
          <p:cNvPr id="83" name="Google Shape;83;p15"/>
          <p:cNvSpPr/>
          <p:nvPr/>
        </p:nvSpPr>
        <p:spPr>
          <a:xfrm>
            <a:off x="256050" y="6684825"/>
            <a:ext cx="7260300" cy="1032900"/>
          </a:xfrm>
          <a:prstGeom prst="rect">
            <a:avLst/>
          </a:prstGeom>
          <a:solidFill>
            <a:schemeClr val="lt1"/>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t>5.) Write the following number in expanded form.  12.8345</a:t>
            </a:r>
            <a:endParaRPr sz="1800"/>
          </a:p>
          <a:p>
            <a:pPr indent="0" lvl="0" marL="0" rtl="0" algn="l">
              <a:spcBef>
                <a:spcPts val="0"/>
              </a:spcBef>
              <a:spcAft>
                <a:spcPts val="0"/>
              </a:spcAft>
              <a:buNone/>
            </a:pPr>
            <a:r>
              <a:rPr lang="en" sz="1800"/>
              <a:t>Why do you think it’s called “expanded form?”</a:t>
            </a:r>
            <a:endParaRPr sz="1800"/>
          </a:p>
        </p:txBody>
      </p:sp>
      <p:sp>
        <p:nvSpPr>
          <p:cNvPr id="84" name="Google Shape;84;p15"/>
          <p:cNvSpPr txBox="1"/>
          <p:nvPr/>
        </p:nvSpPr>
        <p:spPr>
          <a:xfrm>
            <a:off x="256050" y="4589113"/>
            <a:ext cx="7260300" cy="9234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600"/>
              <a:t>3.) Write the number in word form. </a:t>
            </a:r>
            <a:endParaRPr sz="1600"/>
          </a:p>
          <a:p>
            <a:pPr indent="0" lvl="0" marL="0" rtl="0" algn="l">
              <a:spcBef>
                <a:spcPts val="0"/>
              </a:spcBef>
              <a:spcAft>
                <a:spcPts val="0"/>
              </a:spcAft>
              <a:buNone/>
            </a:pPr>
            <a:r>
              <a:t/>
            </a:r>
            <a:endParaRPr sz="1600"/>
          </a:p>
          <a:p>
            <a:pPr indent="0" lvl="0" marL="0" rtl="0" algn="ctr">
              <a:spcBef>
                <a:spcPts val="0"/>
              </a:spcBef>
              <a:spcAft>
                <a:spcPts val="0"/>
              </a:spcAft>
              <a:buNone/>
            </a:pPr>
            <a:r>
              <a:rPr lang="en" sz="1600"/>
              <a:t>45.193</a:t>
            </a:r>
            <a:endParaRPr sz="1600"/>
          </a:p>
        </p:txBody>
      </p:sp>
      <p:sp>
        <p:nvSpPr>
          <p:cNvPr id="85" name="Google Shape;85;p15"/>
          <p:cNvSpPr txBox="1"/>
          <p:nvPr/>
        </p:nvSpPr>
        <p:spPr>
          <a:xfrm>
            <a:off x="256050" y="2173450"/>
            <a:ext cx="7260300" cy="10329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342900" lvl="0" marL="457200" rtl="0" algn="l">
              <a:spcBef>
                <a:spcPts val="0"/>
              </a:spcBef>
              <a:spcAft>
                <a:spcPts val="0"/>
              </a:spcAft>
              <a:buClr>
                <a:schemeClr val="dk2"/>
              </a:buClr>
              <a:buSzPts val="1800"/>
              <a:buAutoNum type="arabicPeriod"/>
            </a:pPr>
            <a:r>
              <a:rPr lang="en" sz="1800">
                <a:solidFill>
                  <a:schemeClr val="dk2"/>
                </a:solidFill>
              </a:rPr>
              <a:t>Write the number. Then, write the value of each digit under each underlined number. </a:t>
            </a:r>
            <a:endParaRPr sz="1800">
              <a:solidFill>
                <a:schemeClr val="dk2"/>
              </a:solidFill>
            </a:endParaRPr>
          </a:p>
          <a:p>
            <a:pPr indent="0" lvl="0" marL="0" rtl="0" algn="ctr">
              <a:spcBef>
                <a:spcPts val="0"/>
              </a:spcBef>
              <a:spcAft>
                <a:spcPts val="0"/>
              </a:spcAft>
              <a:buNone/>
            </a:pPr>
            <a:r>
              <a:rPr lang="en" sz="1800">
                <a:solidFill>
                  <a:schemeClr val="dk2"/>
                </a:solidFill>
              </a:rPr>
              <a:t>32.94</a:t>
            </a:r>
            <a:r>
              <a:rPr lang="en" sz="1800" u="sng">
                <a:solidFill>
                  <a:schemeClr val="dk2"/>
                </a:solidFill>
              </a:rPr>
              <a:t>5</a:t>
            </a:r>
            <a:endParaRPr sz="1800" u="sng">
              <a:solidFill>
                <a:schemeClr val="dk2"/>
              </a:solidFill>
            </a:endParaRPr>
          </a:p>
        </p:txBody>
      </p:sp>
      <p:sp>
        <p:nvSpPr>
          <p:cNvPr id="86" name="Google Shape;86;p15"/>
          <p:cNvSpPr/>
          <p:nvPr/>
        </p:nvSpPr>
        <p:spPr>
          <a:xfrm>
            <a:off x="256050" y="8808875"/>
            <a:ext cx="7260300" cy="1032900"/>
          </a:xfrm>
          <a:prstGeom prst="rect">
            <a:avLst/>
          </a:prstGeom>
          <a:solidFill>
            <a:schemeClr val="lt1"/>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t>7.)Write the number 0.01 in as many forms as you can think of. Then, write a word problem with the answer of 0.01.</a:t>
            </a:r>
            <a:endParaRPr sz="1800"/>
          </a:p>
        </p:txBody>
      </p:sp>
      <p:sp>
        <p:nvSpPr>
          <p:cNvPr id="87" name="Google Shape;87;p15"/>
          <p:cNvSpPr txBox="1"/>
          <p:nvPr/>
        </p:nvSpPr>
        <p:spPr>
          <a:xfrm>
            <a:off x="256050" y="3381288"/>
            <a:ext cx="7260300" cy="10329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2.) Write the number. Then, write the value of each digit under each underlined number. </a:t>
            </a:r>
            <a:endParaRPr sz="1800">
              <a:solidFill>
                <a:schemeClr val="dk2"/>
              </a:solidFill>
            </a:endParaRPr>
          </a:p>
          <a:p>
            <a:pPr indent="0" lvl="0" marL="0" rtl="0" algn="ctr">
              <a:spcBef>
                <a:spcPts val="0"/>
              </a:spcBef>
              <a:spcAft>
                <a:spcPts val="0"/>
              </a:spcAft>
              <a:buNone/>
            </a:pPr>
            <a:r>
              <a:rPr lang="en" sz="1800">
                <a:solidFill>
                  <a:schemeClr val="dk2"/>
                </a:solidFill>
              </a:rPr>
              <a:t>0.</a:t>
            </a:r>
            <a:r>
              <a:rPr lang="en" sz="1800" u="sng">
                <a:solidFill>
                  <a:schemeClr val="dk2"/>
                </a:solidFill>
              </a:rPr>
              <a:t>2</a:t>
            </a:r>
            <a:r>
              <a:rPr lang="en" sz="1800">
                <a:solidFill>
                  <a:schemeClr val="dk2"/>
                </a:solidFill>
              </a:rPr>
              <a:t>368</a:t>
            </a:r>
            <a:endParaRPr sz="1800">
              <a:solidFill>
                <a:schemeClr val="dk2"/>
              </a:solidFill>
            </a:endParaRPr>
          </a:p>
        </p:txBody>
      </p:sp>
      <p:sp>
        <p:nvSpPr>
          <p:cNvPr id="88" name="Google Shape;88;p15"/>
          <p:cNvSpPr txBox="1"/>
          <p:nvPr/>
        </p:nvSpPr>
        <p:spPr>
          <a:xfrm>
            <a:off x="256050" y="5636963"/>
            <a:ext cx="7260300" cy="9234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600"/>
              <a:t>4.) Write the number in word form. </a:t>
            </a:r>
            <a:endParaRPr sz="1600"/>
          </a:p>
          <a:p>
            <a:pPr indent="0" lvl="0" marL="0" rtl="0" algn="l">
              <a:spcBef>
                <a:spcPts val="0"/>
              </a:spcBef>
              <a:spcAft>
                <a:spcPts val="0"/>
              </a:spcAft>
              <a:buNone/>
            </a:pPr>
            <a:r>
              <a:t/>
            </a:r>
            <a:endParaRPr sz="1600"/>
          </a:p>
          <a:p>
            <a:pPr indent="0" lvl="0" marL="0" rtl="0" algn="ctr">
              <a:spcBef>
                <a:spcPts val="0"/>
              </a:spcBef>
              <a:spcAft>
                <a:spcPts val="0"/>
              </a:spcAft>
              <a:buNone/>
            </a:pPr>
            <a:r>
              <a:rPr lang="en" sz="1600"/>
              <a:t>5.9203</a:t>
            </a:r>
            <a:endParaRPr sz="16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6"/>
          <p:cNvSpPr txBox="1"/>
          <p:nvPr/>
        </p:nvSpPr>
        <p:spPr>
          <a:xfrm>
            <a:off x="-330200" y="0"/>
            <a:ext cx="8321400" cy="75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latin typeface="Archivo Black"/>
                <a:ea typeface="Archivo Black"/>
                <a:cs typeface="Archivo Black"/>
                <a:sym typeface="Archivo Black"/>
              </a:rPr>
              <a:t>Writing Decimals in Different Forms</a:t>
            </a:r>
            <a:endParaRPr sz="3000">
              <a:latin typeface="Archivo Black"/>
              <a:ea typeface="Archivo Black"/>
              <a:cs typeface="Archivo Black"/>
              <a:sym typeface="Archivo Black"/>
            </a:endParaRPr>
          </a:p>
        </p:txBody>
      </p:sp>
      <p:sp>
        <p:nvSpPr>
          <p:cNvPr id="94" name="Google Shape;94;p16"/>
          <p:cNvSpPr/>
          <p:nvPr/>
        </p:nvSpPr>
        <p:spPr>
          <a:xfrm>
            <a:off x="256050" y="7864951"/>
            <a:ext cx="7260300" cy="8622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700"/>
              <a:t>6.) Answers will vary.</a:t>
            </a:r>
            <a:endParaRPr sz="1700"/>
          </a:p>
        </p:txBody>
      </p:sp>
      <p:sp>
        <p:nvSpPr>
          <p:cNvPr id="95" name="Google Shape;95;p16"/>
          <p:cNvSpPr/>
          <p:nvPr/>
        </p:nvSpPr>
        <p:spPr>
          <a:xfrm>
            <a:off x="309500" y="671225"/>
            <a:ext cx="7151700" cy="1262100"/>
          </a:xfrm>
          <a:prstGeom prst="rect">
            <a:avLst/>
          </a:prstGeom>
          <a:solidFill>
            <a:schemeClr val="lt1"/>
          </a:solid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Directions: Answer the following questions. One of the challenges of this activity is being able to organize your answers and ideas in your own way and provide proof.  The problem will increase in difficulty as you move forward. Have fun with it and challenge your thinking! </a:t>
            </a:r>
            <a:endParaRPr/>
          </a:p>
        </p:txBody>
      </p:sp>
      <p:sp>
        <p:nvSpPr>
          <p:cNvPr id="96" name="Google Shape;96;p16"/>
          <p:cNvSpPr/>
          <p:nvPr/>
        </p:nvSpPr>
        <p:spPr>
          <a:xfrm>
            <a:off x="256050" y="6684825"/>
            <a:ext cx="7260300" cy="1032900"/>
          </a:xfrm>
          <a:prstGeom prst="rect">
            <a:avLst/>
          </a:prstGeom>
          <a:solidFill>
            <a:schemeClr val="lt1"/>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t>5.) Answer   10 + 2 + 0.8 + 0.03 + 0.004 + 0.0005</a:t>
            </a:r>
            <a:endParaRPr sz="1800"/>
          </a:p>
          <a:p>
            <a:pPr indent="0" lvl="0" marL="0" rtl="0" algn="l">
              <a:spcBef>
                <a:spcPts val="0"/>
              </a:spcBef>
              <a:spcAft>
                <a:spcPts val="0"/>
              </a:spcAft>
              <a:buClr>
                <a:schemeClr val="dk1"/>
              </a:buClr>
              <a:buSzPts val="1100"/>
              <a:buFont typeface="Arial"/>
              <a:buNone/>
            </a:pPr>
            <a:r>
              <a:rPr lang="en" sz="1500">
                <a:solidFill>
                  <a:schemeClr val="dk1"/>
                </a:solidFill>
              </a:rPr>
              <a:t>It’s called expanded form because it breaks apart the number into place values.</a:t>
            </a:r>
            <a:endParaRPr sz="1800"/>
          </a:p>
        </p:txBody>
      </p:sp>
      <p:sp>
        <p:nvSpPr>
          <p:cNvPr id="97" name="Google Shape;97;p16"/>
          <p:cNvSpPr txBox="1"/>
          <p:nvPr/>
        </p:nvSpPr>
        <p:spPr>
          <a:xfrm>
            <a:off x="256050" y="4589113"/>
            <a:ext cx="7260300" cy="9234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600"/>
              <a:t>3.) Answer</a:t>
            </a:r>
            <a:endParaRPr sz="1600"/>
          </a:p>
          <a:p>
            <a:pPr indent="0" lvl="0" marL="0" rtl="0" algn="ctr">
              <a:spcBef>
                <a:spcPts val="0"/>
              </a:spcBef>
              <a:spcAft>
                <a:spcPts val="0"/>
              </a:spcAft>
              <a:buNone/>
            </a:pPr>
            <a:r>
              <a:rPr lang="en" sz="1600"/>
              <a:t>Forty-five and one hundred ninety-three thousandths</a:t>
            </a:r>
            <a:endParaRPr sz="1600"/>
          </a:p>
          <a:p>
            <a:pPr indent="0" lvl="0" marL="0" rtl="0" algn="ctr">
              <a:spcBef>
                <a:spcPts val="0"/>
              </a:spcBef>
              <a:spcAft>
                <a:spcPts val="0"/>
              </a:spcAft>
              <a:buNone/>
            </a:pPr>
            <a:r>
              <a:t/>
            </a:r>
            <a:endParaRPr sz="1600"/>
          </a:p>
        </p:txBody>
      </p:sp>
      <p:sp>
        <p:nvSpPr>
          <p:cNvPr id="98" name="Google Shape;98;p16"/>
          <p:cNvSpPr txBox="1"/>
          <p:nvPr/>
        </p:nvSpPr>
        <p:spPr>
          <a:xfrm>
            <a:off x="256050" y="2173450"/>
            <a:ext cx="7260300" cy="10329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342900" lvl="0" marL="457200" rtl="0" algn="l">
              <a:spcBef>
                <a:spcPts val="0"/>
              </a:spcBef>
              <a:spcAft>
                <a:spcPts val="0"/>
              </a:spcAft>
              <a:buClr>
                <a:schemeClr val="dk2"/>
              </a:buClr>
              <a:buSzPts val="1800"/>
              <a:buAutoNum type="arabicPeriod"/>
            </a:pPr>
            <a:r>
              <a:rPr lang="en" sz="1800">
                <a:solidFill>
                  <a:schemeClr val="dk2"/>
                </a:solidFill>
              </a:rPr>
              <a:t>Answer</a:t>
            </a:r>
            <a:endParaRPr sz="1800">
              <a:solidFill>
                <a:schemeClr val="dk2"/>
              </a:solidFill>
            </a:endParaRPr>
          </a:p>
          <a:p>
            <a:pPr indent="0" lvl="0" marL="0" rtl="0" algn="ctr">
              <a:spcBef>
                <a:spcPts val="0"/>
              </a:spcBef>
              <a:spcAft>
                <a:spcPts val="0"/>
              </a:spcAft>
              <a:buNone/>
            </a:pPr>
            <a:r>
              <a:rPr lang="en" sz="1800">
                <a:solidFill>
                  <a:schemeClr val="dk2"/>
                </a:solidFill>
              </a:rPr>
              <a:t>thousandths</a:t>
            </a:r>
            <a:endParaRPr sz="1800" u="sng">
              <a:solidFill>
                <a:schemeClr val="dk2"/>
              </a:solidFill>
            </a:endParaRPr>
          </a:p>
        </p:txBody>
      </p:sp>
      <p:sp>
        <p:nvSpPr>
          <p:cNvPr id="99" name="Google Shape;99;p16"/>
          <p:cNvSpPr/>
          <p:nvPr/>
        </p:nvSpPr>
        <p:spPr>
          <a:xfrm>
            <a:off x="256050" y="8808875"/>
            <a:ext cx="7260300" cy="1032900"/>
          </a:xfrm>
          <a:prstGeom prst="rect">
            <a:avLst/>
          </a:prstGeom>
          <a:solidFill>
            <a:schemeClr val="lt1"/>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t>7.) Answers will vary.</a:t>
            </a:r>
            <a:endParaRPr sz="1800"/>
          </a:p>
        </p:txBody>
      </p:sp>
      <p:sp>
        <p:nvSpPr>
          <p:cNvPr id="100" name="Google Shape;100;p16"/>
          <p:cNvSpPr txBox="1"/>
          <p:nvPr/>
        </p:nvSpPr>
        <p:spPr>
          <a:xfrm>
            <a:off x="256050" y="3381288"/>
            <a:ext cx="7260300" cy="10329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2.) Answer</a:t>
            </a:r>
            <a:endParaRPr sz="1800">
              <a:solidFill>
                <a:schemeClr val="dk2"/>
              </a:solidFill>
            </a:endParaRPr>
          </a:p>
          <a:p>
            <a:pPr indent="0" lvl="0" marL="0" rtl="0" algn="ctr">
              <a:spcBef>
                <a:spcPts val="0"/>
              </a:spcBef>
              <a:spcAft>
                <a:spcPts val="0"/>
              </a:spcAft>
              <a:buNone/>
            </a:pPr>
            <a:r>
              <a:rPr lang="en" sz="1800">
                <a:solidFill>
                  <a:schemeClr val="dk2"/>
                </a:solidFill>
              </a:rPr>
              <a:t>tenths</a:t>
            </a:r>
            <a:endParaRPr sz="1800">
              <a:solidFill>
                <a:schemeClr val="dk2"/>
              </a:solidFill>
            </a:endParaRPr>
          </a:p>
        </p:txBody>
      </p:sp>
      <p:sp>
        <p:nvSpPr>
          <p:cNvPr id="101" name="Google Shape;101;p16"/>
          <p:cNvSpPr txBox="1"/>
          <p:nvPr/>
        </p:nvSpPr>
        <p:spPr>
          <a:xfrm>
            <a:off x="256050" y="5636963"/>
            <a:ext cx="7260300" cy="9234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600"/>
              <a:t>4.) Answer</a:t>
            </a:r>
            <a:endParaRPr sz="1600"/>
          </a:p>
          <a:p>
            <a:pPr indent="0" lvl="0" marL="0" rtl="0" algn="l">
              <a:spcBef>
                <a:spcPts val="0"/>
              </a:spcBef>
              <a:spcAft>
                <a:spcPts val="0"/>
              </a:spcAft>
              <a:buNone/>
            </a:pPr>
            <a:r>
              <a:t/>
            </a:r>
            <a:endParaRPr sz="1600"/>
          </a:p>
          <a:p>
            <a:pPr indent="0" lvl="0" marL="0" rtl="0" algn="ctr">
              <a:spcBef>
                <a:spcPts val="0"/>
              </a:spcBef>
              <a:spcAft>
                <a:spcPts val="0"/>
              </a:spcAft>
              <a:buNone/>
            </a:pPr>
            <a:r>
              <a:rPr lang="en" sz="1600"/>
              <a:t>Five and nine thousand two hundred three ten-thousandths</a:t>
            </a:r>
            <a:endParaRPr sz="16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