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8" r:id="rId5"/>
    <p:sldId id="335" r:id="rId6"/>
    <p:sldId id="336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4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893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4ACDB4-642F-4F82-9C8D-2DC384BF8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B06E6-7341-4F07-8285-8B35565B99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C4456-0E88-4EB2-8FDA-8240F984B54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C88C94-6E7C-4506-82BE-23DAD04DCE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5C082-911A-46EA-8DF6-A63F9F9E0A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086C9-2826-46AE-BD8E-F12CB3F9C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10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E9994-CBF9-4364-B2D1-761774B9F53C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D0BC5-116C-42CF-8B28-245F66D50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18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62B5-0727-4FE1-B35D-4CC400F0421B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29E9A-D780-446F-844A-BE267EEAD3AE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7C910-909F-4D24-AD23-A62C7BD67FC7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83216-DF3C-46DB-A40A-96FF3C606000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0A9-03EA-4B84-88A6-300F0BD51786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BD0E-0FCD-4324-A628-FDB0CB3327DA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2EC9E-8B9A-41EE-9BA7-24325F3A2FA7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4F5E6-D73A-4AD2-857F-AF5620C48E9C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E721-8DEF-49EB-A280-ECA7ED0AF9E9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0329-BDC0-4E94-85A6-029919402EA5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2B49-901F-4A06-A293-97E642D291F1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8AC0-DF40-478D-AC66-7E53B92DC39D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704E-628F-4B07-B462-FEAA60A43C6F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F3892-6A72-4732-B216-4C6AC1274CD7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02B0-6B64-4F60-8B09-8996E3F912FC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3EBD-7946-447F-81B7-F8E13B1E0F65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0E91673-9338-481D-B5F9-C19B4D8B220D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47E68-D1AB-47D2-8C40-7F44C00C5B87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Grace.davis@mps.k12.al.us" TargetMode="External"/><Relationship Id="rId2" Type="http://schemas.openxmlformats.org/officeDocument/2006/relationships/hyperlink" Target="mailto:Treonda.holmes@mps.k12.al.u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mailto:Quantina.sides@mps.k12.al.us" TargetMode="External"/><Relationship Id="rId4" Type="http://schemas.openxmlformats.org/officeDocument/2006/relationships/hyperlink" Target="mailto:Alicia.taylor@mps.k12.al.us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eometric abstract image">
            <a:extLst>
              <a:ext uri="{FF2B5EF4-FFF2-40B4-BE49-F238E27FC236}">
                <a16:creationId xmlns:a16="http://schemas.microsoft.com/office/drawing/2014/main" id="{1F6EA444-CCD5-43A4-848C-62DE7C63DD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60" r="9091" b="10360"/>
          <a:stretch/>
        </p:blipFill>
        <p:spPr>
          <a:xfrm>
            <a:off x="0" y="9"/>
            <a:ext cx="12192000" cy="685799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6AF5ED-FC20-4831-8454-D57E6A498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4249541"/>
            <a:ext cx="8133478" cy="973029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Welcome to Highland Gardens Title I Parent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9664F-1730-4E16-9129-9C058466E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5222571"/>
            <a:ext cx="8133478" cy="526298"/>
          </a:xfrm>
        </p:spPr>
        <p:txBody>
          <a:bodyPr>
            <a:normAutofit fontScale="77500" lnSpcReduction="20000"/>
          </a:bodyPr>
          <a:lstStyle/>
          <a:p>
            <a:r>
              <a:rPr lang="en-US" sz="1800" dirty="0"/>
              <a:t>Principal Sides</a:t>
            </a:r>
          </a:p>
          <a:p>
            <a:r>
              <a:rPr lang="en-US" sz="1800" dirty="0"/>
              <a:t>Assistance Principal Chambless</a:t>
            </a:r>
          </a:p>
          <a:p>
            <a:endParaRPr lang="en-US" sz="18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68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72" name="Rectangle 71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938DA-620A-4CBC-BBE9-7431181FE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041628" cy="35993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The Every Student Succeeds Act(ESSA) of 2015 requires that each Title I School hold an Annual Meeting of Title I parents for the purpose of…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700" dirty="0"/>
              <a:t>-Informing you of your school’s participation in Title I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700" dirty="0"/>
              <a:t>-Explaining the requirements of Title 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700" dirty="0"/>
              <a:t>-Explaining your rights as parents to be involved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093CFC-D141-4494-87B6-0CE4A5794C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" r="459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FDF349-B4ED-4B46-89D0-6CCB5684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>
            <a:normAutofit/>
          </a:bodyPr>
          <a:lstStyle/>
          <a:p>
            <a:r>
              <a:rPr lang="en-US" dirty="0"/>
              <a:t>WHY ARE WE HERE?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4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508EE-479A-457D-A3BF-23E2803EB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WILL LEARN….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954F9-5247-42AE-B9D1-0ACA6B796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it mean to be a Title I school?</a:t>
            </a:r>
          </a:p>
          <a:p>
            <a:r>
              <a:rPr lang="en-US" dirty="0"/>
              <a:t>What is the School-Parent Compact?</a:t>
            </a:r>
          </a:p>
          <a:p>
            <a:r>
              <a:rPr lang="en-US" dirty="0"/>
              <a:t>How do I request the qualifications of my child(s) teachers?</a:t>
            </a:r>
          </a:p>
          <a:p>
            <a:r>
              <a:rPr lang="en-US" dirty="0"/>
              <a:t>What is the LEA Title I Consolidated Plan?</a:t>
            </a:r>
          </a:p>
          <a:p>
            <a:r>
              <a:rPr lang="en-US" dirty="0"/>
              <a:t>What is the LEA Parental and Family Engagement Policy?</a:t>
            </a:r>
          </a:p>
          <a:p>
            <a:r>
              <a:rPr lang="en-US" dirty="0"/>
              <a:t>What is a CIP?</a:t>
            </a:r>
          </a:p>
        </p:txBody>
      </p:sp>
    </p:spTree>
    <p:extLst>
      <p:ext uri="{BB962C8B-B14F-4D97-AF65-F5344CB8AC3E}">
        <p14:creationId xmlns:p14="http://schemas.microsoft.com/office/powerpoint/2010/main" val="2569585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B3FDA-029D-4CB7-A44B-0C0385DE8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 TO BE A TITLE I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CF8B3-54B2-4171-BF91-E74A1EB93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6844604" cy="3599316"/>
          </a:xfrm>
        </p:spPr>
        <p:txBody>
          <a:bodyPr>
            <a:normAutofit fontScale="92500"/>
          </a:bodyPr>
          <a:lstStyle/>
          <a:p>
            <a:r>
              <a:rPr lang="en-US" dirty="0"/>
              <a:t>Being a Title I school means receiving federal funding(Title I dollars) to supplement the school’s existing programs. These dollars are used for….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1600" dirty="0"/>
              <a:t>Identifying students experiencing academic difficulties and providing timely assistance to help students meet the State’s challenging content standards.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1600" dirty="0"/>
              <a:t>Purchasing supplement staff/programs/materials/supplies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1600" dirty="0"/>
              <a:t>Conducting parent and family engagement meetings/trainings/activities</a:t>
            </a:r>
          </a:p>
          <a:p>
            <a:endParaRPr lang="en-US" sz="1600" dirty="0"/>
          </a:p>
          <a:p>
            <a:r>
              <a:rPr lang="en-US" sz="1600" b="1" dirty="0"/>
              <a:t>Being a Title I school also means parent and family involvement and knowing their rights under ESSA.</a:t>
            </a:r>
          </a:p>
        </p:txBody>
      </p:sp>
    </p:spTree>
    <p:extLst>
      <p:ext uri="{BB962C8B-B14F-4D97-AF65-F5344CB8AC3E}">
        <p14:creationId xmlns:p14="http://schemas.microsoft.com/office/powerpoint/2010/main" val="3198438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412B1D-B507-4D32-BF90-EE428DAE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/>
              <a:t>WHAT IS THE SCHOOL-PARENT COMPACT?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F98C8DA6-9A55-4219-B8FB-650DF83B0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800" dirty="0"/>
              <a:t>The compact is a commitment from the school, the parent, and the student to share in the responsibility for improved academic achievement.</a:t>
            </a:r>
          </a:p>
          <a:p>
            <a:r>
              <a:rPr lang="en-US" sz="1800" dirty="0"/>
              <a:t>You, as Title I Parents, have the right to be involved in the development of the School-Parent Compact.</a:t>
            </a:r>
          </a:p>
          <a:p>
            <a:r>
              <a:rPr lang="en-US" sz="1800" dirty="0"/>
              <a:t>Distribution of the Compact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9E3135-1141-434C-892B-564291ED4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090" y="1501135"/>
            <a:ext cx="6269479" cy="3855729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1129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4ACB6-EF88-4CFE-8269-FE61D073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HOW DI I REQUEST THE QUALICATIONS OF MY CHILD’S TEACHER?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1139A5B-953F-46B7-80DC-6BA4384DD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672" y="2336873"/>
            <a:ext cx="6516509" cy="3599316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You, as Title I Parents, have the right to request the qualifications of your child’s teachers.</a:t>
            </a:r>
          </a:p>
          <a:p>
            <a:r>
              <a:rPr lang="en-US" dirty="0"/>
              <a:t>How you are notified of this right and the process for making such request.</a:t>
            </a:r>
          </a:p>
        </p:txBody>
      </p:sp>
      <p:pic>
        <p:nvPicPr>
          <p:cNvPr id="1026" name="Picture 2" descr="under construction sign - Clip Art Library">
            <a:extLst>
              <a:ext uri="{FF2B5EF4-FFF2-40B4-BE49-F238E27FC236}">
                <a16:creationId xmlns:a16="http://schemas.microsoft.com/office/drawing/2014/main" id="{9FF6B4E0-F856-404E-955B-0017539CD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94" y="2466781"/>
            <a:ext cx="2632307" cy="346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64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44B87-0FBD-45FD-ABA6-2C311630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LEA CONSOLIDATED PLAN?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74233-898A-441D-90F1-BA9BF31B3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LEA Title I Consolidated Plan addresses how the LEA will use Title I funds throughout the school system. Topic include: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Student academic assessments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Additional assistance provided struggling students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Coordination and integration of federal funds and programs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School programs including Migrant, Pre-School, EL and Homeless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Parent and Family Engagement Strategies, which is included in the Parent and Family Engagement Policy.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1800" dirty="0"/>
              <a:t>You, as a Title I Parent, have a right to be involved in the development of the LEA Title I Consolidated Plan</a:t>
            </a:r>
          </a:p>
        </p:txBody>
      </p:sp>
    </p:spTree>
    <p:extLst>
      <p:ext uri="{BB962C8B-B14F-4D97-AF65-F5344CB8AC3E}">
        <p14:creationId xmlns:p14="http://schemas.microsoft.com/office/powerpoint/2010/main" val="2083573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B658-C4F5-4645-8898-4081F79AD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LEA PARENT AND FAMILY ENGAGEMENT PLAN?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487D1-87CF-424D-8FD7-13223E142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This plan addresses how the LEA will implement the parent and family engagement requirements of Every Student Succeeds Act.</a:t>
            </a:r>
          </a:p>
          <a:p>
            <a:r>
              <a:rPr lang="en-US" dirty="0"/>
              <a:t>The LEA’s expectations for parents and families</a:t>
            </a:r>
          </a:p>
          <a:p>
            <a:r>
              <a:rPr lang="en-US" dirty="0"/>
              <a:t>How the LEA will involve parents in decision-making</a:t>
            </a:r>
          </a:p>
          <a:p>
            <a:r>
              <a:rPr lang="en-US" dirty="0"/>
              <a:t>How the LEA will work to build the schools’ and parents’ capacity for strong parental involvement to improve student academic achievement</a:t>
            </a:r>
          </a:p>
        </p:txBody>
      </p:sp>
    </p:spTree>
    <p:extLst>
      <p:ext uri="{BB962C8B-B14F-4D97-AF65-F5344CB8AC3E}">
        <p14:creationId xmlns:p14="http://schemas.microsoft.com/office/powerpoint/2010/main" val="3853101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3EE24-5341-48CA-8A46-7978DFE5F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E7178-6CF9-4848-8154-12FABC0B3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CIP is your school’s Continuous Improvement Plan and includes: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 Needs Assessment and Summary of Data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Goals and Strategies to Address Academic Needs of Student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Professional Development Needs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Coordination of Resources/Comprehensive Budget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The School’s Parent and Family Engagement Policy</a:t>
            </a:r>
          </a:p>
          <a:p>
            <a:endParaRPr lang="en-US" dirty="0"/>
          </a:p>
          <a:p>
            <a:r>
              <a:rPr lang="en-US" dirty="0"/>
              <a:t>You, as Title I parents, have the right to be involved in the development of this plan.</a:t>
            </a:r>
          </a:p>
        </p:txBody>
      </p:sp>
    </p:spTree>
    <p:extLst>
      <p:ext uri="{BB962C8B-B14F-4D97-AF65-F5344CB8AC3E}">
        <p14:creationId xmlns:p14="http://schemas.microsoft.com/office/powerpoint/2010/main" val="711114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4B724-C9C8-4209-9F5E-C5A379262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WHO ARE THE PARENT LEADERS AT MY SCHOOL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97EBFEC7-A608-4CD5-8F98-A3C3A740D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10283147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Name                                                  Phone                                           e-mail address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eriod"/>
            </a:pPr>
            <a:r>
              <a:rPr lang="en-US" sz="1800" dirty="0"/>
              <a:t>Treonda Holmes                       334-269-3685                          </a:t>
            </a:r>
            <a:r>
              <a:rPr lang="en-US" sz="1800" dirty="0">
                <a:hlinkClick r:id="rId2"/>
              </a:rPr>
              <a:t>Treonda.holmes@mps.k12.al.us</a:t>
            </a:r>
            <a:endParaRPr lang="en-US" sz="1800" dirty="0"/>
          </a:p>
          <a:p>
            <a:pPr marL="342900" indent="-342900">
              <a:buAutoNum type="arabicPeriod"/>
            </a:pPr>
            <a:r>
              <a:rPr lang="en-US" sz="1800" dirty="0"/>
              <a:t>Sharron Chambless                 334-269-3685                          </a:t>
            </a:r>
            <a:r>
              <a:rPr lang="en-US" sz="1800" dirty="0">
                <a:solidFill>
                  <a:srgbClr val="FFC000"/>
                </a:solidFill>
              </a:rPr>
              <a:t>sharron.chambless</a:t>
            </a:r>
            <a:r>
              <a:rPr lang="en-US" sz="1800" dirty="0">
                <a:hlinkClick r:id="rId3"/>
              </a:rPr>
              <a:t>@mps.k12.al.us</a:t>
            </a:r>
            <a:endParaRPr lang="en-US" sz="1800" dirty="0"/>
          </a:p>
          <a:p>
            <a:pPr marL="342900" indent="-342900">
              <a:buAutoNum type="arabicPeriod"/>
            </a:pPr>
            <a:r>
              <a:rPr lang="en-US" sz="1800" dirty="0"/>
              <a:t>Alicia Taylor                            334-269-3685                          </a:t>
            </a:r>
            <a:r>
              <a:rPr lang="en-US" sz="1800" dirty="0">
                <a:hlinkClick r:id="rId4"/>
              </a:rPr>
              <a:t>Alicia.taylor@mps.k12.al.us</a:t>
            </a:r>
            <a:endParaRPr lang="en-US" sz="1800" dirty="0"/>
          </a:p>
          <a:p>
            <a:pPr marL="342900" indent="-342900">
              <a:buAutoNum type="arabicPeriod"/>
            </a:pPr>
            <a:r>
              <a:rPr lang="en-US" sz="1800" dirty="0" err="1"/>
              <a:t>Quantina</a:t>
            </a:r>
            <a:r>
              <a:rPr lang="en-US" sz="1800" dirty="0"/>
              <a:t> Sides                        334-269-3685                          </a:t>
            </a:r>
            <a:r>
              <a:rPr lang="en-US" sz="1800" dirty="0">
                <a:hlinkClick r:id="rId5"/>
              </a:rPr>
              <a:t>Quantina.sides@mps.k12.al.us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2050" name="Picture 2" descr="Staff – GALA">
            <a:extLst>
              <a:ext uri="{FF2B5EF4-FFF2-40B4-BE49-F238E27FC236}">
                <a16:creationId xmlns:a16="http://schemas.microsoft.com/office/drawing/2014/main" id="{F30DB3A2-EF19-4B2C-947B-7A4B11D13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2311" y="4995524"/>
            <a:ext cx="5639886" cy="1582558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802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7E31-3A94-42E3-A047-356EB089B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FOR ATTENDING OUR ANNUAL TITLE I MEETING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0EE2C-F9C2-4387-BE6B-8EF7255CA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9" y="2336873"/>
            <a:ext cx="11187404" cy="3599316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As we continue to Build Into A Successful Year, here at Highland Gardens Elementary!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Any Questions?</a:t>
            </a:r>
          </a:p>
          <a:p>
            <a:pPr marL="0" indent="0" algn="ctr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6621850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913FBCD-4DF7-4ECF-9257-7B99D54993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14B9E1-7F97-4662-8FB1-AC5A81D5A1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0B8658-DE86-42E1-9D01-970FE6B6ABA5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elements/1.1/"/>
    <ds:schemaRef ds:uri="16c05727-aa75-4e4a-9b5f-8a80a1165891"/>
    <ds:schemaRef ds:uri="71af3243-3dd4-4a8d-8c0d-dd76da1f02a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Berlin design</Template>
  <TotalTime>142</TotalTime>
  <Words>657</Words>
  <Application>Microsoft Office PowerPoint</Application>
  <PresentationFormat>Widescreen</PresentationFormat>
  <Paragraphs>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Berlin</vt:lpstr>
      <vt:lpstr>Welcome to Highland Gardens Title I Parent Meeting</vt:lpstr>
      <vt:lpstr>WHY ARE WE HERE?</vt:lpstr>
      <vt:lpstr>WHAT YOU WILL LEARN….</vt:lpstr>
      <vt:lpstr>WHAT DOES IT MEAN TO BE A TITLE I SCHOOL?</vt:lpstr>
      <vt:lpstr>WHAT IS THE SCHOOL-PARENT COMPACT?</vt:lpstr>
      <vt:lpstr>HOW DI I REQUEST THE QUALICATIONS OF MY CHILD’S TEACHER?</vt:lpstr>
      <vt:lpstr>WHAT IS THE LEA CONSOLIDATED PLAN?</vt:lpstr>
      <vt:lpstr>WHAT IS THE LEA PARENT AND FAMILY ENGAGEMENT PLAN?</vt:lpstr>
      <vt:lpstr>WHAT IS A CIP?</vt:lpstr>
      <vt:lpstr>WHO ARE THE PARENT LEADERS AT MY SCHOOL</vt:lpstr>
      <vt:lpstr>THANK YOU FOR ATTENDING OUR ANNUAL TITLE I MEETING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Highland Gardens Title I Parent Meeting</dc:title>
  <dc:creator>Holmes, Treonda</dc:creator>
  <cp:lastModifiedBy>Holmes, Treonda</cp:lastModifiedBy>
  <cp:revision>5</cp:revision>
  <cp:lastPrinted>2021-09-24T13:39:57Z</cp:lastPrinted>
  <dcterms:created xsi:type="dcterms:W3CDTF">2021-09-03T14:46:32Z</dcterms:created>
  <dcterms:modified xsi:type="dcterms:W3CDTF">2021-09-29T14:20:10Z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