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747775"/>
          </p15:clr>
        </p15:guide>
        <p15:guide id="2" pos="244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3F3D48D-69B0-485B-9606-CB7235B04BE0}">
  <a:tblStyle styleId="{53F3D48D-69B0-485B-9606-CB7235B04BE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4c8b1c4e5f_0_0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4c8b1c4e5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4c8b1c4e5f_0_74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4c8b1c4e5f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4c8b1c4e5f_0_88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4c8b1c4e5f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4c8b1c4e5f_0_171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4c8b1c4e5f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4c8b1c4e5f_0_207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4c8b1c4e5f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4c8b1c4e5f_0_187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4c8b1c4e5f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4c8b1c4e5f_0_232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4c8b1c4e5f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4c8b1c4e5f_0_239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4c8b1c4e5f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8b89064a64_1_0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8b89064a6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8b89064a64_1_29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8b89064a64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1st color identify all the addition problems, 2nd subtraction, 3rd multiplication, 4th division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4c8b1c4e5f_0_245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4c8b1c4e5f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4c8b1c4e5f_0_267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24c8b1c4e5f_0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4c8b1c4e5f_0_288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4c8b1c4e5f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4c8b1c4e5f_0_302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24c8b1c4e5f_0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4c8b1c4e5f_0_380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4c8b1c4e5f_0_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Delta math day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8bf388d843_0_0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28bf388d84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8b89064a64_1_38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28b89064a64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8bf388d843_0_42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28bf388d843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28bf388d843_0_86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28bf388d843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28bf388d843_0_104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28bf388d843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6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11" Type="http://schemas.openxmlformats.org/officeDocument/2006/relationships/image" Target="../media/image6.png"/><Relationship Id="rId10" Type="http://schemas.openxmlformats.org/officeDocument/2006/relationships/image" Target="../media/image9.png"/><Relationship Id="rId9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7.png"/><Relationship Id="rId8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7.png"/><Relationship Id="rId7" Type="http://schemas.openxmlformats.org/officeDocument/2006/relationships/image" Target="../media/image3.png"/><Relationship Id="rId8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png"/><Relationship Id="rId4" Type="http://schemas.openxmlformats.org/officeDocument/2006/relationships/image" Target="../media/image2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Relationship Id="rId5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Relationship Id="rId4" Type="http://schemas.openxmlformats.org/officeDocument/2006/relationships/image" Target="../media/image19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.png"/><Relationship Id="rId4" Type="http://schemas.openxmlformats.org/officeDocument/2006/relationships/image" Target="../media/image29.png"/><Relationship Id="rId5" Type="http://schemas.openxmlformats.org/officeDocument/2006/relationships/image" Target="../media/image28.png"/><Relationship Id="rId6" Type="http://schemas.openxmlformats.org/officeDocument/2006/relationships/image" Target="../media/image2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8D5C9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423300" y="4189425"/>
            <a:ext cx="69258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Wednesday</a:t>
            </a:r>
            <a:r>
              <a:rPr lang="en" sz="6000"/>
              <a:t> </a:t>
            </a:r>
            <a:endParaRPr sz="6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October 11th</a:t>
            </a:r>
            <a:endParaRPr sz="6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2023</a:t>
            </a:r>
            <a:endParaRPr sz="6000"/>
          </a:p>
        </p:txBody>
      </p:sp>
      <p:sp>
        <p:nvSpPr>
          <p:cNvPr id="55" name="Google Shape;55;p13"/>
          <p:cNvSpPr txBox="1"/>
          <p:nvPr/>
        </p:nvSpPr>
        <p:spPr>
          <a:xfrm>
            <a:off x="792600" y="8001425"/>
            <a:ext cx="65628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800"/>
              <a:t>Period 1, 2, &amp; 4</a:t>
            </a:r>
            <a:endParaRPr b="1" sz="5800"/>
          </a:p>
        </p:txBody>
      </p:sp>
      <p:sp>
        <p:nvSpPr>
          <p:cNvPr id="56" name="Google Shape;56;p13"/>
          <p:cNvSpPr txBox="1"/>
          <p:nvPr/>
        </p:nvSpPr>
        <p:spPr>
          <a:xfrm>
            <a:off x="423300" y="1138350"/>
            <a:ext cx="6690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**Monday school holiday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Tuesday → Sick day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38275"/>
            <a:ext cx="1323975" cy="116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28775" y="152400"/>
            <a:ext cx="1285875" cy="112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752725"/>
            <a:ext cx="139065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95450" y="1428750"/>
            <a:ext cx="1400175" cy="128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19263" y="2867025"/>
            <a:ext cx="1352550" cy="12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48025" y="152400"/>
            <a:ext cx="1228725" cy="12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03725" y="1592150"/>
            <a:ext cx="1304925" cy="141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58675" y="3011375"/>
            <a:ext cx="1343025" cy="123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0963" y="38100"/>
            <a:ext cx="1466850" cy="135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" name="Google Shape;74;p15"/>
          <p:cNvGraphicFramePr/>
          <p:nvPr/>
        </p:nvGraphicFramePr>
        <p:xfrm>
          <a:off x="0" y="1229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{53F3D48D-69B0-485B-9606-CB7235B04BE0}</a:tableStyleId>
              </a:tblPr>
              <a:tblGrid>
                <a:gridCol w="2590800"/>
                <a:gridCol w="2590800"/>
                <a:gridCol w="2590800"/>
              </a:tblGrid>
              <a:tr h="1492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         26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=</a:t>
                      </a:r>
                      <a:r>
                        <a:rPr lang="en"/>
                        <a:t> 8 + 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                – 7 = 13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          10        = 40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492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          3 +          = 8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                   = 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cxnSp>
        <p:nvCxnSpPr>
          <p:cNvPr id="75" name="Google Shape;75;p15"/>
          <p:cNvCxnSpPr/>
          <p:nvPr/>
        </p:nvCxnSpPr>
        <p:spPr>
          <a:xfrm>
            <a:off x="-3250" y="5016375"/>
            <a:ext cx="77724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6572" y="1496175"/>
            <a:ext cx="303675" cy="28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3847" y="2277600"/>
            <a:ext cx="303675" cy="28002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5"/>
          <p:cNvSpPr txBox="1"/>
          <p:nvPr/>
        </p:nvSpPr>
        <p:spPr>
          <a:xfrm>
            <a:off x="967525" y="2201400"/>
            <a:ext cx="30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=</a:t>
            </a:r>
            <a:endParaRPr/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6625" y="3010441"/>
            <a:ext cx="303675" cy="265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3850" y="3652491"/>
            <a:ext cx="303675" cy="265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01475" y="1455963"/>
            <a:ext cx="325575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5"/>
          <p:cNvSpPr txBox="1"/>
          <p:nvPr/>
        </p:nvSpPr>
        <p:spPr>
          <a:xfrm>
            <a:off x="3638550" y="2217513"/>
            <a:ext cx="30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=</a:t>
            </a:r>
            <a:endParaRPr/>
          </a:p>
        </p:txBody>
      </p:sp>
      <p:pic>
        <p:nvPicPr>
          <p:cNvPr id="83" name="Google Shape;8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12975" y="2277588"/>
            <a:ext cx="325575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69615" y="1498251"/>
            <a:ext cx="303675" cy="2758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 txBox="1"/>
          <p:nvPr/>
        </p:nvSpPr>
        <p:spPr>
          <a:xfrm>
            <a:off x="6309575" y="2201388"/>
            <a:ext cx="30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=</a:t>
            </a:r>
            <a:endParaRPr/>
          </a:p>
        </p:txBody>
      </p:sp>
      <p:pic>
        <p:nvPicPr>
          <p:cNvPr id="86" name="Google Shape;86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93415" y="2263564"/>
            <a:ext cx="303675" cy="27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30075" y="2811278"/>
            <a:ext cx="325575" cy="2989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8" name="Google Shape;88;p15"/>
          <p:cNvCxnSpPr/>
          <p:nvPr/>
        </p:nvCxnSpPr>
        <p:spPr>
          <a:xfrm>
            <a:off x="3330113" y="3143164"/>
            <a:ext cx="3255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9" name="Google Shape;89;p15"/>
          <p:cNvSpPr txBox="1"/>
          <p:nvPr/>
        </p:nvSpPr>
        <p:spPr>
          <a:xfrm>
            <a:off x="3341075" y="3099225"/>
            <a:ext cx="30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sp>
        <p:nvSpPr>
          <p:cNvPr id="90" name="Google Shape;90;p15"/>
          <p:cNvSpPr txBox="1"/>
          <p:nvPr/>
        </p:nvSpPr>
        <p:spPr>
          <a:xfrm>
            <a:off x="3678571" y="2943075"/>
            <a:ext cx="43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= 2</a:t>
            </a:r>
            <a:endParaRPr/>
          </a:p>
        </p:txBody>
      </p:sp>
      <p:sp>
        <p:nvSpPr>
          <p:cNvPr id="91" name="Google Shape;91;p15"/>
          <p:cNvSpPr txBox="1"/>
          <p:nvPr/>
        </p:nvSpPr>
        <p:spPr>
          <a:xfrm>
            <a:off x="3638550" y="3734563"/>
            <a:ext cx="30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=</a:t>
            </a:r>
            <a:endParaRPr/>
          </a:p>
        </p:txBody>
      </p:sp>
      <p:pic>
        <p:nvPicPr>
          <p:cNvPr id="92" name="Google Shape;92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30088" y="3785178"/>
            <a:ext cx="325575" cy="298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65425" y="2828657"/>
            <a:ext cx="325575" cy="354093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5"/>
          <p:cNvSpPr txBox="1"/>
          <p:nvPr/>
        </p:nvSpPr>
        <p:spPr>
          <a:xfrm>
            <a:off x="6014800" y="2805600"/>
            <a:ext cx="1254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 + 11 = 20</a:t>
            </a:r>
            <a:endParaRPr/>
          </a:p>
        </p:txBody>
      </p:sp>
      <p:pic>
        <p:nvPicPr>
          <p:cNvPr id="95" name="Google Shape;95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71525" y="3757632"/>
            <a:ext cx="325575" cy="354093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5"/>
          <p:cNvSpPr txBox="1"/>
          <p:nvPr/>
        </p:nvSpPr>
        <p:spPr>
          <a:xfrm>
            <a:off x="6309575" y="3734563"/>
            <a:ext cx="30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=</a:t>
            </a:r>
            <a:endParaRPr/>
          </a:p>
        </p:txBody>
      </p:sp>
      <p:sp>
        <p:nvSpPr>
          <p:cNvPr id="97" name="Google Shape;97;p15"/>
          <p:cNvSpPr txBox="1"/>
          <p:nvPr/>
        </p:nvSpPr>
        <p:spPr>
          <a:xfrm>
            <a:off x="4848175" y="184550"/>
            <a:ext cx="265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Name: __________________</a:t>
            </a:r>
            <a:endParaRPr/>
          </a:p>
        </p:txBody>
      </p:sp>
      <p:sp>
        <p:nvSpPr>
          <p:cNvPr id="98" name="Google Shape;98;p15"/>
          <p:cNvSpPr txBox="1"/>
          <p:nvPr/>
        </p:nvSpPr>
        <p:spPr>
          <a:xfrm>
            <a:off x="1888725" y="108350"/>
            <a:ext cx="2837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Do Now</a:t>
            </a:r>
            <a:endParaRPr sz="3400"/>
          </a:p>
        </p:txBody>
      </p:sp>
      <p:sp>
        <p:nvSpPr>
          <p:cNvPr id="99" name="Google Shape;99;p15"/>
          <p:cNvSpPr txBox="1"/>
          <p:nvPr/>
        </p:nvSpPr>
        <p:spPr>
          <a:xfrm>
            <a:off x="328613" y="782163"/>
            <a:ext cx="6328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Each symbol represents a number, determine the value of each symbol.</a:t>
            </a:r>
            <a:endParaRPr/>
          </a:p>
        </p:txBody>
      </p:sp>
      <p:graphicFrame>
        <p:nvGraphicFramePr>
          <p:cNvPr id="100" name="Google Shape;100;p15"/>
          <p:cNvGraphicFramePr/>
          <p:nvPr/>
        </p:nvGraphicFramePr>
        <p:xfrm>
          <a:off x="-3250" y="6426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{53F3D48D-69B0-485B-9606-CB7235B04BE0}</a:tableStyleId>
              </a:tblPr>
              <a:tblGrid>
                <a:gridCol w="2590800"/>
                <a:gridCol w="2590800"/>
                <a:gridCol w="2590800"/>
              </a:tblGrid>
              <a:tr h="1492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         26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=</a:t>
                      </a:r>
                      <a:r>
                        <a:rPr lang="en"/>
                        <a:t> 8 + 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                – 7 = 13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          10        = 40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492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          3 +          = 8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                   = 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01" name="Google Shape;10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3322" y="6693850"/>
            <a:ext cx="303675" cy="28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0597" y="7475275"/>
            <a:ext cx="303675" cy="28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5"/>
          <p:cNvSpPr txBox="1"/>
          <p:nvPr/>
        </p:nvSpPr>
        <p:spPr>
          <a:xfrm>
            <a:off x="964275" y="7399075"/>
            <a:ext cx="30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=</a:t>
            </a:r>
            <a:endParaRPr/>
          </a:p>
        </p:txBody>
      </p:sp>
      <p:pic>
        <p:nvPicPr>
          <p:cNvPr id="104" name="Google Shape;10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3375" y="8208116"/>
            <a:ext cx="303675" cy="265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0600" y="8850166"/>
            <a:ext cx="303675" cy="265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8225" y="6653638"/>
            <a:ext cx="325575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/>
        </p:nvSpPr>
        <p:spPr>
          <a:xfrm>
            <a:off x="3635300" y="7415188"/>
            <a:ext cx="30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=</a:t>
            </a:r>
            <a:endParaRPr/>
          </a:p>
        </p:txBody>
      </p:sp>
      <p:pic>
        <p:nvPicPr>
          <p:cNvPr id="108" name="Google Shape;10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09725" y="7475263"/>
            <a:ext cx="325575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66365" y="6695926"/>
            <a:ext cx="303675" cy="275874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5"/>
          <p:cNvSpPr txBox="1"/>
          <p:nvPr/>
        </p:nvSpPr>
        <p:spPr>
          <a:xfrm>
            <a:off x="6306325" y="7399063"/>
            <a:ext cx="30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=</a:t>
            </a:r>
            <a:endParaRPr/>
          </a:p>
        </p:txBody>
      </p:sp>
      <p:pic>
        <p:nvPicPr>
          <p:cNvPr id="111" name="Google Shape;11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90165" y="7461239"/>
            <a:ext cx="303675" cy="27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26825" y="8008953"/>
            <a:ext cx="325575" cy="2989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3" name="Google Shape;113;p15"/>
          <p:cNvCxnSpPr/>
          <p:nvPr/>
        </p:nvCxnSpPr>
        <p:spPr>
          <a:xfrm>
            <a:off x="3326863" y="8340839"/>
            <a:ext cx="3255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4" name="Google Shape;114;p15"/>
          <p:cNvSpPr txBox="1"/>
          <p:nvPr/>
        </p:nvSpPr>
        <p:spPr>
          <a:xfrm>
            <a:off x="3337825" y="8296900"/>
            <a:ext cx="30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sp>
        <p:nvSpPr>
          <p:cNvPr id="115" name="Google Shape;115;p15"/>
          <p:cNvSpPr txBox="1"/>
          <p:nvPr/>
        </p:nvSpPr>
        <p:spPr>
          <a:xfrm>
            <a:off x="3675321" y="8140750"/>
            <a:ext cx="43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= 2</a:t>
            </a:r>
            <a:endParaRPr/>
          </a:p>
        </p:txBody>
      </p:sp>
      <p:sp>
        <p:nvSpPr>
          <p:cNvPr id="116" name="Google Shape;116;p15"/>
          <p:cNvSpPr txBox="1"/>
          <p:nvPr/>
        </p:nvSpPr>
        <p:spPr>
          <a:xfrm>
            <a:off x="3635300" y="8932238"/>
            <a:ext cx="30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=</a:t>
            </a:r>
            <a:endParaRPr/>
          </a:p>
        </p:txBody>
      </p:sp>
      <p:pic>
        <p:nvPicPr>
          <p:cNvPr id="117" name="Google Shape;117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26838" y="8982853"/>
            <a:ext cx="325575" cy="298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62175" y="8026332"/>
            <a:ext cx="325575" cy="354093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5"/>
          <p:cNvSpPr txBox="1"/>
          <p:nvPr/>
        </p:nvSpPr>
        <p:spPr>
          <a:xfrm>
            <a:off x="6011550" y="8003275"/>
            <a:ext cx="1254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 + 11 = 20</a:t>
            </a:r>
            <a:endParaRPr/>
          </a:p>
        </p:txBody>
      </p:sp>
      <p:pic>
        <p:nvPicPr>
          <p:cNvPr id="120" name="Google Shape;120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68275" y="8955307"/>
            <a:ext cx="325575" cy="354093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5"/>
          <p:cNvSpPr txBox="1"/>
          <p:nvPr/>
        </p:nvSpPr>
        <p:spPr>
          <a:xfrm>
            <a:off x="6306325" y="8932238"/>
            <a:ext cx="30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=</a:t>
            </a:r>
            <a:endParaRPr/>
          </a:p>
        </p:txBody>
      </p:sp>
      <p:sp>
        <p:nvSpPr>
          <p:cNvPr id="122" name="Google Shape;122;p15"/>
          <p:cNvSpPr txBox="1"/>
          <p:nvPr/>
        </p:nvSpPr>
        <p:spPr>
          <a:xfrm>
            <a:off x="4844925" y="5382225"/>
            <a:ext cx="265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Name: __________________</a:t>
            </a:r>
            <a:endParaRPr/>
          </a:p>
        </p:txBody>
      </p:sp>
      <p:sp>
        <p:nvSpPr>
          <p:cNvPr id="123" name="Google Shape;123;p15"/>
          <p:cNvSpPr txBox="1"/>
          <p:nvPr/>
        </p:nvSpPr>
        <p:spPr>
          <a:xfrm>
            <a:off x="1885475" y="5306025"/>
            <a:ext cx="2837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Do Now</a:t>
            </a:r>
            <a:endParaRPr sz="3400"/>
          </a:p>
        </p:txBody>
      </p:sp>
      <p:sp>
        <p:nvSpPr>
          <p:cNvPr id="124" name="Google Shape;124;p15"/>
          <p:cNvSpPr txBox="1"/>
          <p:nvPr/>
        </p:nvSpPr>
        <p:spPr>
          <a:xfrm>
            <a:off x="325363" y="5979838"/>
            <a:ext cx="6328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Each symbol represents a number, determine the value of each symbol.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6"/>
          <p:cNvSpPr txBox="1"/>
          <p:nvPr/>
        </p:nvSpPr>
        <p:spPr>
          <a:xfrm>
            <a:off x="556350" y="250525"/>
            <a:ext cx="66597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00"/>
                </a:solidFill>
              </a:rPr>
              <a:t>Name_____________________________       			Date_____________</a:t>
            </a:r>
            <a:endParaRPr sz="13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00"/>
                </a:solidFill>
              </a:rPr>
              <a:t>Math 1B								    		Classwork </a:t>
            </a:r>
            <a:r>
              <a:rPr lang="en" sz="1300"/>
              <a:t>2</a:t>
            </a:r>
            <a:r>
              <a:rPr lang="en" sz="1300">
                <a:solidFill>
                  <a:srgbClr val="000000"/>
                </a:solidFill>
              </a:rPr>
              <a:t>.</a:t>
            </a:r>
            <a:r>
              <a:rPr lang="en" sz="1300"/>
              <a:t>4</a:t>
            </a:r>
            <a:endParaRPr sz="1300"/>
          </a:p>
        </p:txBody>
      </p:sp>
      <p:sp>
        <p:nvSpPr>
          <p:cNvPr id="130" name="Google Shape;130;p16"/>
          <p:cNvSpPr txBox="1"/>
          <p:nvPr/>
        </p:nvSpPr>
        <p:spPr>
          <a:xfrm>
            <a:off x="592200" y="834000"/>
            <a:ext cx="658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highlight>
                  <a:srgbClr val="FFFF00"/>
                </a:highlight>
              </a:rPr>
              <a:t>One Step Equations</a:t>
            </a:r>
            <a:endParaRPr b="1" sz="1600">
              <a:highlight>
                <a:srgbClr val="FFFF00"/>
              </a:highlight>
            </a:endParaRPr>
          </a:p>
        </p:txBody>
      </p:sp>
      <p:sp>
        <p:nvSpPr>
          <p:cNvPr id="131" name="Google Shape;131;p16"/>
          <p:cNvSpPr txBox="1"/>
          <p:nvPr/>
        </p:nvSpPr>
        <p:spPr>
          <a:xfrm>
            <a:off x="556350" y="1188900"/>
            <a:ext cx="5340600" cy="28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700"/>
              <a:t>What is an Equation?</a:t>
            </a:r>
            <a:endParaRPr i="1"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Equation</a:t>
            </a:r>
            <a:r>
              <a:rPr lang="en" sz="1200"/>
              <a:t>: 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An _______________________ says that two things are ______________.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It will ALWAYS have an equals sign “=”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Variable</a:t>
            </a:r>
            <a:endParaRPr b="1"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A __________________ is a symbol for a </a:t>
            </a:r>
            <a:endParaRPr sz="1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 sz="1200"/>
            </a:br>
            <a:r>
              <a:rPr lang="en" sz="1200"/>
              <a:t>___________________ we don’t know yet.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It is usually a ____________________ like x or y. 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5471050" y="1823613"/>
            <a:ext cx="1947456" cy="1895832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16"/>
          <p:cNvPicPr preferRelativeResize="0"/>
          <p:nvPr/>
        </p:nvPicPr>
        <p:blipFill rotWithShape="1">
          <a:blip r:embed="rId3">
            <a:alphaModFix/>
          </a:blip>
          <a:srcRect b="21887" l="0" r="0" t="0"/>
          <a:stretch/>
        </p:blipFill>
        <p:spPr>
          <a:xfrm>
            <a:off x="5774625" y="2082225"/>
            <a:ext cx="1314450" cy="44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6"/>
          <p:cNvSpPr/>
          <p:nvPr/>
        </p:nvSpPr>
        <p:spPr>
          <a:xfrm>
            <a:off x="6401875" y="2555975"/>
            <a:ext cx="238200" cy="4311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6"/>
          <p:cNvSpPr txBox="1"/>
          <p:nvPr/>
        </p:nvSpPr>
        <p:spPr>
          <a:xfrm>
            <a:off x="6053875" y="2974350"/>
            <a:ext cx="1163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26 = 8 + x</a:t>
            </a:r>
            <a:endParaRPr/>
          </a:p>
        </p:txBody>
      </p:sp>
      <p:cxnSp>
        <p:nvCxnSpPr>
          <p:cNvPr id="136" name="Google Shape;136;p16"/>
          <p:cNvCxnSpPr/>
          <p:nvPr/>
        </p:nvCxnSpPr>
        <p:spPr>
          <a:xfrm>
            <a:off x="-3250" y="4406775"/>
            <a:ext cx="77724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37" name="Google Shape;137;p16"/>
          <p:cNvSpPr txBox="1"/>
          <p:nvPr/>
        </p:nvSpPr>
        <p:spPr>
          <a:xfrm>
            <a:off x="592188" y="4670250"/>
            <a:ext cx="66597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700">
                <a:solidFill>
                  <a:schemeClr val="dk1"/>
                </a:solidFill>
              </a:rPr>
              <a:t>How do we </a:t>
            </a:r>
            <a:r>
              <a:rPr i="1" lang="en" sz="1700" u="sng">
                <a:solidFill>
                  <a:schemeClr val="dk1"/>
                </a:solidFill>
              </a:rPr>
              <a:t>solve</a:t>
            </a:r>
            <a:r>
              <a:rPr i="1" lang="en" sz="1700">
                <a:solidFill>
                  <a:schemeClr val="dk1"/>
                </a:solidFill>
              </a:rPr>
              <a:t> equations?</a:t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138" name="Google Shape;138;p16"/>
          <p:cNvPicPr preferRelativeResize="0"/>
          <p:nvPr/>
        </p:nvPicPr>
        <p:blipFill rotWithShape="1">
          <a:blip r:embed="rId4">
            <a:alphaModFix/>
          </a:blip>
          <a:srcRect b="0" l="0" r="15038" t="0"/>
          <a:stretch/>
        </p:blipFill>
        <p:spPr>
          <a:xfrm>
            <a:off x="1987425" y="7133175"/>
            <a:ext cx="4313750" cy="1410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6"/>
          <p:cNvSpPr txBox="1"/>
          <p:nvPr/>
        </p:nvSpPr>
        <p:spPr>
          <a:xfrm>
            <a:off x="592188" y="5270750"/>
            <a:ext cx="6588000" cy="20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048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en" sz="1200">
                <a:solidFill>
                  <a:srgbClr val="000000"/>
                </a:solidFill>
              </a:rPr>
              <a:t>The </a:t>
            </a:r>
            <a:r>
              <a:rPr b="1" lang="en" sz="1200">
                <a:solidFill>
                  <a:srgbClr val="000000"/>
                </a:solidFill>
              </a:rPr>
              <a:t>goal</a:t>
            </a:r>
            <a:r>
              <a:rPr lang="en" sz="1200">
                <a:solidFill>
                  <a:srgbClr val="000000"/>
                </a:solidFill>
              </a:rPr>
              <a:t> of </a:t>
            </a:r>
            <a:r>
              <a:rPr b="1" lang="en" sz="1200">
                <a:solidFill>
                  <a:srgbClr val="000000"/>
                </a:solidFill>
              </a:rPr>
              <a:t>solving</a:t>
            </a:r>
            <a:r>
              <a:rPr lang="en" sz="1200">
                <a:solidFill>
                  <a:srgbClr val="000000"/>
                </a:solidFill>
              </a:rPr>
              <a:t> </a:t>
            </a:r>
            <a:r>
              <a:rPr b="1" lang="en" sz="1200">
                <a:solidFill>
                  <a:srgbClr val="000000"/>
                </a:solidFill>
              </a:rPr>
              <a:t>an</a:t>
            </a:r>
            <a:r>
              <a:rPr lang="en" sz="1200">
                <a:solidFill>
                  <a:srgbClr val="000000"/>
                </a:solidFill>
              </a:rPr>
              <a:t> </a:t>
            </a:r>
            <a:r>
              <a:rPr b="1" lang="en" sz="1200">
                <a:solidFill>
                  <a:srgbClr val="000000"/>
                </a:solidFill>
              </a:rPr>
              <a:t>equation</a:t>
            </a:r>
            <a:r>
              <a:rPr lang="en" sz="1200">
                <a:solidFill>
                  <a:srgbClr val="000000"/>
                </a:solidFill>
              </a:rPr>
              <a:t> is to _______________________ the </a:t>
            </a:r>
            <a:r>
              <a:rPr b="1" lang="en" sz="1200">
                <a:solidFill>
                  <a:srgbClr val="000000"/>
                </a:solidFill>
              </a:rPr>
              <a:t>variable</a:t>
            </a:r>
            <a:r>
              <a:rPr lang="en" sz="1200">
                <a:solidFill>
                  <a:srgbClr val="000000"/>
                </a:solidFill>
              </a:rPr>
              <a:t> . (Get the variable ______________________ on </a:t>
            </a:r>
            <a:r>
              <a:rPr b="1" lang="en" sz="1200">
                <a:solidFill>
                  <a:srgbClr val="000000"/>
                </a:solidFill>
              </a:rPr>
              <a:t>one side</a:t>
            </a:r>
            <a:r>
              <a:rPr lang="en" sz="1200">
                <a:solidFill>
                  <a:srgbClr val="000000"/>
                </a:solidFill>
              </a:rPr>
              <a:t>)</a:t>
            </a:r>
            <a:endParaRPr sz="1200"/>
          </a:p>
          <a:p>
            <a:pPr indent="-3048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en" sz="1200">
                <a:solidFill>
                  <a:srgbClr val="000000"/>
                </a:solidFill>
              </a:rPr>
              <a:t>We can </a:t>
            </a:r>
            <a:r>
              <a:rPr b="1" lang="en" sz="1200">
                <a:solidFill>
                  <a:srgbClr val="000000"/>
                </a:solidFill>
              </a:rPr>
              <a:t>isolate</a:t>
            </a:r>
            <a:r>
              <a:rPr lang="en" sz="1200">
                <a:solidFill>
                  <a:srgbClr val="000000"/>
                </a:solidFill>
              </a:rPr>
              <a:t> the </a:t>
            </a:r>
            <a:r>
              <a:rPr b="1" lang="en" sz="1200">
                <a:solidFill>
                  <a:srgbClr val="000000"/>
                </a:solidFill>
              </a:rPr>
              <a:t>variable</a:t>
            </a:r>
            <a:r>
              <a:rPr lang="en" sz="1200">
                <a:solidFill>
                  <a:srgbClr val="000000"/>
                </a:solidFill>
              </a:rPr>
              <a:t> using _______________________ (</a:t>
            </a:r>
            <a:r>
              <a:rPr b="1" lang="en" sz="1200">
                <a:solidFill>
                  <a:srgbClr val="000000"/>
                </a:solidFill>
              </a:rPr>
              <a:t>opposite</a:t>
            </a:r>
            <a:r>
              <a:rPr lang="en" sz="1200">
                <a:solidFill>
                  <a:srgbClr val="000000"/>
                </a:solidFill>
              </a:rPr>
              <a:t>) operations. These are operations that </a:t>
            </a:r>
            <a:r>
              <a:rPr lang="en" sz="1200" u="sng">
                <a:solidFill>
                  <a:srgbClr val="000000"/>
                </a:solidFill>
              </a:rPr>
              <a:t>“</a:t>
            </a:r>
            <a:r>
              <a:rPr b="1" i="1" lang="en" sz="1200" u="sng">
                <a:solidFill>
                  <a:srgbClr val="000000"/>
                </a:solidFill>
              </a:rPr>
              <a:t>undo</a:t>
            </a:r>
            <a:r>
              <a:rPr lang="en" sz="1200" u="sng">
                <a:solidFill>
                  <a:srgbClr val="000000"/>
                </a:solidFill>
              </a:rPr>
              <a:t>” </a:t>
            </a:r>
            <a:r>
              <a:rPr lang="en" sz="1200">
                <a:solidFill>
                  <a:srgbClr val="000000"/>
                </a:solidFill>
              </a:rPr>
              <a:t>each other or will </a:t>
            </a:r>
            <a:r>
              <a:rPr b="1" lang="en" sz="1200">
                <a:solidFill>
                  <a:srgbClr val="000000"/>
                </a:solidFill>
              </a:rPr>
              <a:t>move a </a:t>
            </a:r>
            <a:r>
              <a:rPr lang="en" sz="1200">
                <a:solidFill>
                  <a:srgbClr val="000000"/>
                </a:solidFill>
              </a:rPr>
              <a:t>__________________</a:t>
            </a:r>
            <a:r>
              <a:rPr b="1" lang="en" sz="1200">
                <a:solidFill>
                  <a:srgbClr val="000000"/>
                </a:solidFill>
              </a:rPr>
              <a:t> </a:t>
            </a:r>
            <a:r>
              <a:rPr lang="en" sz="1200">
                <a:solidFill>
                  <a:srgbClr val="000000"/>
                </a:solidFill>
              </a:rPr>
              <a:t>to the </a:t>
            </a:r>
            <a:r>
              <a:rPr b="1" lang="en" sz="1200">
                <a:solidFill>
                  <a:srgbClr val="000000"/>
                </a:solidFill>
              </a:rPr>
              <a:t>other side </a:t>
            </a:r>
            <a:r>
              <a:rPr lang="en" sz="1200">
                <a:solidFill>
                  <a:srgbClr val="000000"/>
                </a:solidFill>
              </a:rPr>
              <a:t>of the equal sign.</a:t>
            </a:r>
            <a:endParaRPr sz="1200">
              <a:solidFill>
                <a:srgbClr val="000000"/>
              </a:solidFill>
            </a:endParaRPr>
          </a:p>
          <a:p>
            <a:pPr indent="45720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</a:endParaRPr>
          </a:p>
        </p:txBody>
      </p:sp>
      <p:sp>
        <p:nvSpPr>
          <p:cNvPr id="140" name="Google Shape;140;p16"/>
          <p:cNvSpPr txBox="1"/>
          <p:nvPr/>
        </p:nvSpPr>
        <p:spPr>
          <a:xfrm>
            <a:off x="823550" y="8675525"/>
            <a:ext cx="56235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Examples: If you have this… what's the inverse?</a:t>
            </a:r>
            <a:endParaRPr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+ 3  	the inverse is…</a:t>
            </a:r>
            <a:endParaRPr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i="1"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    	the inverse is…</a:t>
            </a:r>
            <a:endParaRPr sz="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17"/>
          <p:cNvPicPr preferRelativeResize="0"/>
          <p:nvPr/>
        </p:nvPicPr>
        <p:blipFill rotWithShape="1">
          <a:blip r:embed="rId3">
            <a:alphaModFix/>
          </a:blip>
          <a:srcRect b="0" l="0" r="50729" t="0"/>
          <a:stretch/>
        </p:blipFill>
        <p:spPr>
          <a:xfrm>
            <a:off x="251450" y="666200"/>
            <a:ext cx="3581774" cy="402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7"/>
          <p:cNvSpPr txBox="1"/>
          <p:nvPr/>
        </p:nvSpPr>
        <p:spPr>
          <a:xfrm>
            <a:off x="577000" y="219800"/>
            <a:ext cx="3000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700">
                <a:solidFill>
                  <a:schemeClr val="dk1"/>
                </a:solidFill>
              </a:rPr>
              <a:t>Using Inverse Operations →</a:t>
            </a:r>
            <a:endParaRPr i="1" sz="1700">
              <a:solidFill>
                <a:schemeClr val="dk1"/>
              </a:solidFill>
            </a:endParaRPr>
          </a:p>
        </p:txBody>
      </p:sp>
      <p:pic>
        <p:nvPicPr>
          <p:cNvPr id="147" name="Google Shape;147;p17"/>
          <p:cNvPicPr preferRelativeResize="0"/>
          <p:nvPr/>
        </p:nvPicPr>
        <p:blipFill rotWithShape="1">
          <a:blip r:embed="rId3">
            <a:alphaModFix/>
          </a:blip>
          <a:srcRect b="0" l="48275" r="2453" t="0"/>
          <a:stretch/>
        </p:blipFill>
        <p:spPr>
          <a:xfrm>
            <a:off x="251450" y="4589150"/>
            <a:ext cx="3581774" cy="402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7"/>
          <p:cNvSpPr txBox="1"/>
          <p:nvPr/>
        </p:nvSpPr>
        <p:spPr>
          <a:xfrm>
            <a:off x="406550" y="4750875"/>
            <a:ext cx="36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</p:txBody>
      </p:sp>
      <p:sp>
        <p:nvSpPr>
          <p:cNvPr id="149" name="Google Shape;149;p17"/>
          <p:cNvSpPr txBox="1"/>
          <p:nvPr/>
        </p:nvSpPr>
        <p:spPr>
          <a:xfrm>
            <a:off x="406550" y="6645650"/>
            <a:ext cx="36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r>
              <a:rPr lang="en"/>
              <a:t>.</a:t>
            </a:r>
            <a:endParaRPr/>
          </a:p>
        </p:txBody>
      </p:sp>
      <p:sp>
        <p:nvSpPr>
          <p:cNvPr id="150" name="Google Shape;150;p17"/>
          <p:cNvSpPr txBox="1"/>
          <p:nvPr/>
        </p:nvSpPr>
        <p:spPr>
          <a:xfrm>
            <a:off x="3886200" y="1032425"/>
            <a:ext cx="38100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operation is ___________________.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 the inverse operation is ______________.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get the variable by itself, we must ___________ each side by ______. </a:t>
            </a:r>
            <a:endParaRPr/>
          </a:p>
        </p:txBody>
      </p:sp>
      <p:sp>
        <p:nvSpPr>
          <p:cNvPr id="151" name="Google Shape;151;p17"/>
          <p:cNvSpPr txBox="1"/>
          <p:nvPr/>
        </p:nvSpPr>
        <p:spPr>
          <a:xfrm>
            <a:off x="3886200" y="2973675"/>
            <a:ext cx="38100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operation is ___________________.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 the inverse operation is ______________.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get the variable by itself, we must ___________ each side by ______. </a:t>
            </a:r>
            <a:endParaRPr/>
          </a:p>
        </p:txBody>
      </p:sp>
      <p:sp>
        <p:nvSpPr>
          <p:cNvPr id="152" name="Google Shape;152;p17"/>
          <p:cNvSpPr txBox="1"/>
          <p:nvPr/>
        </p:nvSpPr>
        <p:spPr>
          <a:xfrm>
            <a:off x="3886200" y="5029200"/>
            <a:ext cx="38100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operation is ___________________.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 the inverse operation is ______________.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get the variable by itself, we must ___________ each side by ______. </a:t>
            </a:r>
            <a:endParaRPr/>
          </a:p>
        </p:txBody>
      </p:sp>
      <p:sp>
        <p:nvSpPr>
          <p:cNvPr id="153" name="Google Shape;153;p17"/>
          <p:cNvSpPr txBox="1"/>
          <p:nvPr/>
        </p:nvSpPr>
        <p:spPr>
          <a:xfrm>
            <a:off x="3962400" y="6877500"/>
            <a:ext cx="38100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operation is ___________________.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 the inverse operation is ______________.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get the variable by itself, we must ___________ each side by ______.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8" name="Google Shape;158;p18"/>
          <p:cNvGraphicFramePr/>
          <p:nvPr/>
        </p:nvGraphicFramePr>
        <p:xfrm>
          <a:off x="577000" y="1264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{53F3D48D-69B0-485B-9606-CB7235B04BE0}</a:tableStyleId>
              </a:tblPr>
              <a:tblGrid>
                <a:gridCol w="2113025"/>
                <a:gridCol w="2113025"/>
                <a:gridCol w="2113025"/>
              </a:tblGrid>
              <a:tr h="290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3.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796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6.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796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9.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59" name="Google Shape;159;p18"/>
          <p:cNvSpPr txBox="1"/>
          <p:nvPr/>
        </p:nvSpPr>
        <p:spPr>
          <a:xfrm>
            <a:off x="1113588" y="788025"/>
            <a:ext cx="52659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700">
                <a:solidFill>
                  <a:schemeClr val="dk1"/>
                </a:solidFill>
              </a:rPr>
              <a:t>Practice Solving One Step Equations</a:t>
            </a:r>
            <a:endParaRPr i="1" sz="1700">
              <a:solidFill>
                <a:schemeClr val="dk1"/>
              </a:solidFill>
            </a:endParaRPr>
          </a:p>
        </p:txBody>
      </p:sp>
      <p:sp>
        <p:nvSpPr>
          <p:cNvPr id="160" name="Google Shape;160;p18"/>
          <p:cNvSpPr txBox="1"/>
          <p:nvPr/>
        </p:nvSpPr>
        <p:spPr>
          <a:xfrm>
            <a:off x="139400" y="2125700"/>
            <a:ext cx="669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8"/>
          <p:cNvSpPr txBox="1"/>
          <p:nvPr/>
        </p:nvSpPr>
        <p:spPr>
          <a:xfrm>
            <a:off x="556350" y="250525"/>
            <a:ext cx="66597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00"/>
                </a:solidFill>
              </a:rPr>
              <a:t>Name_____________________________       			Date_____________</a:t>
            </a:r>
            <a:endParaRPr sz="13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00"/>
                </a:solidFill>
              </a:rPr>
              <a:t>Math 1B								    		</a:t>
            </a:r>
            <a:r>
              <a:rPr lang="en" sz="1300"/>
              <a:t>Practice</a:t>
            </a:r>
            <a:r>
              <a:rPr lang="en" sz="1300">
                <a:solidFill>
                  <a:srgbClr val="000000"/>
                </a:solidFill>
              </a:rPr>
              <a:t> </a:t>
            </a:r>
            <a:r>
              <a:rPr lang="en" sz="1300"/>
              <a:t>2</a:t>
            </a:r>
            <a:r>
              <a:rPr lang="en" sz="1300">
                <a:solidFill>
                  <a:srgbClr val="000000"/>
                </a:solidFill>
              </a:rPr>
              <a:t>.</a:t>
            </a:r>
            <a:r>
              <a:rPr lang="en" sz="1300"/>
              <a:t>4</a:t>
            </a:r>
            <a:endParaRPr sz="13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6" name="Google Shape;166;p19"/>
          <p:cNvGraphicFramePr/>
          <p:nvPr/>
        </p:nvGraphicFramePr>
        <p:xfrm>
          <a:off x="577000" y="807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{53F3D48D-69B0-485B-9606-CB7235B04BE0}</a:tableStyleId>
              </a:tblPr>
              <a:tblGrid>
                <a:gridCol w="2113025"/>
                <a:gridCol w="2113025"/>
                <a:gridCol w="2113025"/>
              </a:tblGrid>
              <a:tr h="2799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12.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799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15.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799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18.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8D5C9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0"/>
          <p:cNvSpPr txBox="1"/>
          <p:nvPr/>
        </p:nvSpPr>
        <p:spPr>
          <a:xfrm>
            <a:off x="423300" y="4189425"/>
            <a:ext cx="69258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Thursday</a:t>
            </a:r>
            <a:r>
              <a:rPr lang="en" sz="6000"/>
              <a:t> </a:t>
            </a:r>
            <a:endParaRPr sz="6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October 12th</a:t>
            </a:r>
            <a:endParaRPr sz="6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2023</a:t>
            </a:r>
            <a:endParaRPr sz="6000"/>
          </a:p>
        </p:txBody>
      </p:sp>
      <p:sp>
        <p:nvSpPr>
          <p:cNvPr id="172" name="Google Shape;172;p20"/>
          <p:cNvSpPr txBox="1"/>
          <p:nvPr/>
        </p:nvSpPr>
        <p:spPr>
          <a:xfrm>
            <a:off x="792600" y="8001425"/>
            <a:ext cx="65628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800"/>
              <a:t>Period 1, 2, &amp; 4</a:t>
            </a:r>
            <a:endParaRPr b="1" sz="5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7" name="Google Shape;177;p21"/>
          <p:cNvCxnSpPr/>
          <p:nvPr/>
        </p:nvCxnSpPr>
        <p:spPr>
          <a:xfrm>
            <a:off x="-3250" y="5016375"/>
            <a:ext cx="77724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8" name="Google Shape;178;p21"/>
          <p:cNvSpPr txBox="1"/>
          <p:nvPr/>
        </p:nvSpPr>
        <p:spPr>
          <a:xfrm>
            <a:off x="4848175" y="184550"/>
            <a:ext cx="265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Name: __________________</a:t>
            </a:r>
            <a:endParaRPr/>
          </a:p>
        </p:txBody>
      </p:sp>
      <p:sp>
        <p:nvSpPr>
          <p:cNvPr id="179" name="Google Shape;179;p21"/>
          <p:cNvSpPr txBox="1"/>
          <p:nvPr/>
        </p:nvSpPr>
        <p:spPr>
          <a:xfrm>
            <a:off x="1888725" y="108350"/>
            <a:ext cx="2837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Do Now</a:t>
            </a:r>
            <a:endParaRPr sz="3400"/>
          </a:p>
        </p:txBody>
      </p:sp>
      <p:sp>
        <p:nvSpPr>
          <p:cNvPr id="180" name="Google Shape;180;p21"/>
          <p:cNvSpPr txBox="1"/>
          <p:nvPr/>
        </p:nvSpPr>
        <p:spPr>
          <a:xfrm>
            <a:off x="4844925" y="5382225"/>
            <a:ext cx="265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Name: __________________</a:t>
            </a:r>
            <a:endParaRPr/>
          </a:p>
        </p:txBody>
      </p:sp>
      <p:sp>
        <p:nvSpPr>
          <p:cNvPr id="181" name="Google Shape;181;p21"/>
          <p:cNvSpPr txBox="1"/>
          <p:nvPr/>
        </p:nvSpPr>
        <p:spPr>
          <a:xfrm>
            <a:off x="1885475" y="5229825"/>
            <a:ext cx="2837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Do Now</a:t>
            </a:r>
            <a:endParaRPr sz="3400"/>
          </a:p>
        </p:txBody>
      </p:sp>
      <p:sp>
        <p:nvSpPr>
          <p:cNvPr id="182" name="Google Shape;182;p21"/>
          <p:cNvSpPr txBox="1"/>
          <p:nvPr/>
        </p:nvSpPr>
        <p:spPr>
          <a:xfrm>
            <a:off x="545950" y="748525"/>
            <a:ext cx="669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Solve the following one-step equations. </a:t>
            </a:r>
            <a:endParaRPr/>
          </a:p>
        </p:txBody>
      </p:sp>
      <p:graphicFrame>
        <p:nvGraphicFramePr>
          <p:cNvPr id="183" name="Google Shape;183;p21"/>
          <p:cNvGraphicFramePr/>
          <p:nvPr/>
        </p:nvGraphicFramePr>
        <p:xfrm>
          <a:off x="419125" y="12210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{53F3D48D-69B0-485B-9606-CB7235B04BE0}</a:tableStyleId>
              </a:tblPr>
              <a:tblGrid>
                <a:gridCol w="2314750"/>
                <a:gridCol w="2314750"/>
                <a:gridCol w="2314750"/>
              </a:tblGrid>
              <a:tr h="1240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5 + x = -14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 - 6 = 17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8x = 32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240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10x = -29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34  = -4 + x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-3x = 12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240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 = 6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    </a:t>
                      </a:r>
                      <a:r>
                        <a:rPr lang="en">
                          <a:solidFill>
                            <a:schemeClr val="lt1"/>
                          </a:solidFill>
                        </a:rPr>
                        <a:t>.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x = 15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7      </a:t>
                      </a:r>
                      <a:r>
                        <a:rPr lang="en">
                          <a:solidFill>
                            <a:schemeClr val="lt1"/>
                          </a:solidFill>
                        </a:rPr>
                        <a:t>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 = 4x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cxnSp>
        <p:nvCxnSpPr>
          <p:cNvPr id="184" name="Google Shape;184;p21"/>
          <p:cNvCxnSpPr/>
          <p:nvPr/>
        </p:nvCxnSpPr>
        <p:spPr>
          <a:xfrm flipH="1" rot="10800000">
            <a:off x="1347450" y="4004075"/>
            <a:ext cx="151800" cy="3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5" name="Google Shape;185;p21"/>
          <p:cNvCxnSpPr/>
          <p:nvPr/>
        </p:nvCxnSpPr>
        <p:spPr>
          <a:xfrm flipH="1" rot="10800000">
            <a:off x="3633450" y="4004075"/>
            <a:ext cx="151800" cy="3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6" name="Google Shape;186;p21"/>
          <p:cNvSpPr txBox="1"/>
          <p:nvPr/>
        </p:nvSpPr>
        <p:spPr>
          <a:xfrm>
            <a:off x="672775" y="5782425"/>
            <a:ext cx="669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Solve the following one-step equations. </a:t>
            </a:r>
            <a:endParaRPr/>
          </a:p>
        </p:txBody>
      </p:sp>
      <p:graphicFrame>
        <p:nvGraphicFramePr>
          <p:cNvPr id="187" name="Google Shape;187;p21"/>
          <p:cNvGraphicFramePr/>
          <p:nvPr/>
        </p:nvGraphicFramePr>
        <p:xfrm>
          <a:off x="419125" y="62236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{53F3D48D-69B0-485B-9606-CB7235B04BE0}</a:tableStyleId>
              </a:tblPr>
              <a:tblGrid>
                <a:gridCol w="2314750"/>
                <a:gridCol w="2314750"/>
                <a:gridCol w="2314750"/>
              </a:tblGrid>
              <a:tr h="1240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 + x = -14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 - 6 = 17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8x = 32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240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10x = -29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34  = -4 + x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-3x = 12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240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 = 6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    </a:t>
                      </a:r>
                      <a:r>
                        <a:rPr lang="en">
                          <a:solidFill>
                            <a:schemeClr val="lt1"/>
                          </a:solidFill>
                        </a:rPr>
                        <a:t>.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x = 15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7      </a:t>
                      </a:r>
                      <a:r>
                        <a:rPr lang="en">
                          <a:solidFill>
                            <a:schemeClr val="lt1"/>
                          </a:solidFill>
                        </a:rPr>
                        <a:t>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 = 4x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cxnSp>
        <p:nvCxnSpPr>
          <p:cNvPr id="188" name="Google Shape;188;p21"/>
          <p:cNvCxnSpPr/>
          <p:nvPr/>
        </p:nvCxnSpPr>
        <p:spPr>
          <a:xfrm flipH="1" rot="10800000">
            <a:off x="1347450" y="9006600"/>
            <a:ext cx="151800" cy="3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9" name="Google Shape;189;p21"/>
          <p:cNvCxnSpPr/>
          <p:nvPr/>
        </p:nvCxnSpPr>
        <p:spPr>
          <a:xfrm flipH="1" rot="10800000">
            <a:off x="3633450" y="9006600"/>
            <a:ext cx="151800" cy="3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850" y="415675"/>
            <a:ext cx="6603200" cy="90746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2"/>
          <p:cNvSpPr txBox="1"/>
          <p:nvPr/>
        </p:nvSpPr>
        <p:spPr>
          <a:xfrm>
            <a:off x="4848175" y="108350"/>
            <a:ext cx="265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Name: __________________</a:t>
            </a:r>
            <a:endParaRPr/>
          </a:p>
        </p:txBody>
      </p:sp>
      <p:sp>
        <p:nvSpPr>
          <p:cNvPr id="196" name="Google Shape;196;p22"/>
          <p:cNvSpPr txBox="1"/>
          <p:nvPr/>
        </p:nvSpPr>
        <p:spPr>
          <a:xfrm>
            <a:off x="494000" y="151825"/>
            <a:ext cx="7477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 Step Equations Practice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"/>
          <p:cNvSpPr txBox="1"/>
          <p:nvPr/>
        </p:nvSpPr>
        <p:spPr>
          <a:xfrm>
            <a:off x="556350" y="250525"/>
            <a:ext cx="66597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00"/>
                </a:solidFill>
              </a:rPr>
              <a:t>Name_____________________________       			Date_____________</a:t>
            </a:r>
            <a:endParaRPr sz="13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00"/>
                </a:solidFill>
              </a:rPr>
              <a:t>Math 1B								    		Classwork </a:t>
            </a:r>
            <a:r>
              <a:rPr lang="en" sz="1300"/>
              <a:t>2</a:t>
            </a:r>
            <a:r>
              <a:rPr lang="en" sz="1300">
                <a:solidFill>
                  <a:srgbClr val="000000"/>
                </a:solidFill>
              </a:rPr>
              <a:t>.</a:t>
            </a:r>
            <a:r>
              <a:rPr lang="en" sz="1300"/>
              <a:t>5</a:t>
            </a:r>
            <a:endParaRPr sz="1300"/>
          </a:p>
        </p:txBody>
      </p:sp>
      <p:sp>
        <p:nvSpPr>
          <p:cNvPr id="202" name="Google Shape;202;p23"/>
          <p:cNvSpPr txBox="1"/>
          <p:nvPr/>
        </p:nvSpPr>
        <p:spPr>
          <a:xfrm>
            <a:off x="592200" y="834000"/>
            <a:ext cx="658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highlight>
                  <a:srgbClr val="FFFF00"/>
                </a:highlight>
              </a:rPr>
              <a:t>Multi</a:t>
            </a:r>
            <a:r>
              <a:rPr b="1" lang="en" sz="1600">
                <a:highlight>
                  <a:srgbClr val="FFFF00"/>
                </a:highlight>
              </a:rPr>
              <a:t> Step Equations</a:t>
            </a:r>
            <a:endParaRPr b="1" sz="1600">
              <a:highlight>
                <a:srgbClr val="FFFF00"/>
              </a:highlight>
            </a:endParaRPr>
          </a:p>
        </p:txBody>
      </p:sp>
      <p:sp>
        <p:nvSpPr>
          <p:cNvPr id="203" name="Google Shape;203;p23"/>
          <p:cNvSpPr txBox="1"/>
          <p:nvPr/>
        </p:nvSpPr>
        <p:spPr>
          <a:xfrm>
            <a:off x="592200" y="1428750"/>
            <a:ext cx="56919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700">
                <a:solidFill>
                  <a:schemeClr val="dk1"/>
                </a:solidFill>
              </a:rPr>
              <a:t>2-Step Equations</a:t>
            </a:r>
            <a:endParaRPr i="1"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dk1"/>
                </a:solidFill>
              </a:rPr>
              <a:t>Goal</a:t>
            </a:r>
            <a:r>
              <a:rPr lang="en" sz="1200">
                <a:solidFill>
                  <a:schemeClr val="dk1"/>
                </a:solidFill>
              </a:rPr>
              <a:t>: Get the variable ALONE using inverse operations. 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04" name="Google Shape;204;p23"/>
          <p:cNvSpPr txBox="1"/>
          <p:nvPr/>
        </p:nvSpPr>
        <p:spPr>
          <a:xfrm>
            <a:off x="592200" y="2332800"/>
            <a:ext cx="6588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In an equation which has </a:t>
            </a:r>
            <a:r>
              <a:rPr lang="en" sz="1200" u="sng">
                <a:solidFill>
                  <a:schemeClr val="dk1"/>
                </a:solidFill>
              </a:rPr>
              <a:t>more than one</a:t>
            </a:r>
            <a:r>
              <a:rPr lang="en" sz="1200">
                <a:solidFill>
                  <a:schemeClr val="dk1"/>
                </a:solidFill>
              </a:rPr>
              <a:t> operation, we have to undo the operations in the correct order.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dk1"/>
                </a:solidFill>
              </a:rPr>
              <a:t>Step 1</a:t>
            </a:r>
            <a:r>
              <a:rPr lang="en" sz="1200">
                <a:solidFill>
                  <a:schemeClr val="dk1"/>
                </a:solidFill>
              </a:rPr>
              <a:t>: Undo addition or subtraction (We move the number </a:t>
            </a:r>
            <a:r>
              <a:rPr i="1" lang="en" sz="1200">
                <a:solidFill>
                  <a:schemeClr val="dk1"/>
                </a:solidFill>
              </a:rPr>
              <a:t>without</a:t>
            </a:r>
            <a:r>
              <a:rPr lang="en" sz="1200">
                <a:solidFill>
                  <a:schemeClr val="dk1"/>
                </a:solidFill>
              </a:rPr>
              <a:t> the variable 1st)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dk1"/>
                </a:solidFill>
              </a:rPr>
              <a:t>Step 2</a:t>
            </a:r>
            <a:r>
              <a:rPr lang="en" sz="1200">
                <a:solidFill>
                  <a:schemeClr val="dk1"/>
                </a:solidFill>
              </a:rPr>
              <a:t>: Undo multiplication or division.</a:t>
            </a:r>
            <a:endParaRPr/>
          </a:p>
        </p:txBody>
      </p:sp>
      <p:pic>
        <p:nvPicPr>
          <p:cNvPr id="205" name="Google Shape;20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4125" y="3385325"/>
            <a:ext cx="6118625" cy="4954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62627" y="8288689"/>
            <a:ext cx="1265912" cy="388361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3"/>
          <p:cNvSpPr txBox="1"/>
          <p:nvPr/>
        </p:nvSpPr>
        <p:spPr>
          <a:xfrm>
            <a:off x="874125" y="7840700"/>
            <a:ext cx="6690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You Try! →</a:t>
            </a:r>
            <a:endParaRPr sz="1200"/>
          </a:p>
        </p:txBody>
      </p:sp>
      <p:sp>
        <p:nvSpPr>
          <p:cNvPr id="208" name="Google Shape;208;p23"/>
          <p:cNvSpPr txBox="1"/>
          <p:nvPr/>
        </p:nvSpPr>
        <p:spPr>
          <a:xfrm>
            <a:off x="2673000" y="6423575"/>
            <a:ext cx="1624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chemeClr val="lt1"/>
                </a:highlight>
              </a:rPr>
              <a:t>–15 = x – 7</a:t>
            </a:r>
            <a:endParaRPr>
              <a:highlight>
                <a:schemeClr val="lt1"/>
              </a:highlight>
            </a:endParaRPr>
          </a:p>
        </p:txBody>
      </p:sp>
      <p:sp>
        <p:nvSpPr>
          <p:cNvPr id="209" name="Google Shape;209;p23"/>
          <p:cNvSpPr txBox="1"/>
          <p:nvPr/>
        </p:nvSpPr>
        <p:spPr>
          <a:xfrm>
            <a:off x="4498125" y="8282775"/>
            <a:ext cx="3066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/>
              <a:t>Check</a:t>
            </a:r>
            <a:endParaRPr sz="1300" u="sng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4"/>
          <p:cNvSpPr txBox="1"/>
          <p:nvPr/>
        </p:nvSpPr>
        <p:spPr>
          <a:xfrm>
            <a:off x="406525" y="360075"/>
            <a:ext cx="53085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700">
                <a:solidFill>
                  <a:schemeClr val="dk1"/>
                </a:solidFill>
              </a:rPr>
              <a:t>Distribute &amp; Combine Like Terms → REVIEW</a:t>
            </a:r>
            <a:endParaRPr i="1" sz="1700">
              <a:solidFill>
                <a:schemeClr val="dk1"/>
              </a:solidFill>
            </a:endParaRPr>
          </a:p>
        </p:txBody>
      </p:sp>
      <p:sp>
        <p:nvSpPr>
          <p:cNvPr id="215" name="Google Shape;215;p24"/>
          <p:cNvSpPr txBox="1"/>
          <p:nvPr/>
        </p:nvSpPr>
        <p:spPr>
          <a:xfrm>
            <a:off x="522725" y="975725"/>
            <a:ext cx="66906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Reminder/Example: 		–4(x + 3) + 2(3x –6)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Try → </a:t>
            </a:r>
            <a:endParaRPr/>
          </a:p>
          <a:p>
            <a:pPr indent="457200" lvl="0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5(3x + 1) – 7(x – 2)</a:t>
            </a:r>
            <a:endParaRPr/>
          </a:p>
        </p:txBody>
      </p:sp>
      <p:sp>
        <p:nvSpPr>
          <p:cNvPr id="216" name="Google Shape;216;p24"/>
          <p:cNvSpPr txBox="1"/>
          <p:nvPr/>
        </p:nvSpPr>
        <p:spPr>
          <a:xfrm>
            <a:off x="406525" y="3497750"/>
            <a:ext cx="53085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700">
                <a:solidFill>
                  <a:schemeClr val="dk1"/>
                </a:solidFill>
              </a:rPr>
              <a:t>Multi-Step Equations</a:t>
            </a:r>
            <a:endParaRPr i="1" sz="1700">
              <a:solidFill>
                <a:schemeClr val="dk1"/>
              </a:solidFill>
            </a:endParaRPr>
          </a:p>
        </p:txBody>
      </p:sp>
      <p:sp>
        <p:nvSpPr>
          <p:cNvPr id="217" name="Google Shape;217;p24"/>
          <p:cNvSpPr txBox="1"/>
          <p:nvPr/>
        </p:nvSpPr>
        <p:spPr>
          <a:xfrm>
            <a:off x="476050" y="3944150"/>
            <a:ext cx="6588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dk1"/>
                </a:solidFill>
              </a:rPr>
              <a:t>Step 1:</a:t>
            </a:r>
            <a:r>
              <a:rPr lang="en" sz="1200">
                <a:solidFill>
                  <a:schemeClr val="dk1"/>
                </a:solidFill>
              </a:rPr>
              <a:t> DISTRIBUTE and COMBINE LIKE TERMS on each side of the equation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dk1"/>
                </a:solidFill>
              </a:rPr>
              <a:t>Step 2</a:t>
            </a:r>
            <a:r>
              <a:rPr lang="en" sz="1200">
                <a:solidFill>
                  <a:schemeClr val="dk1"/>
                </a:solidFill>
              </a:rPr>
              <a:t>: Undo addition or subtraction (We move the number </a:t>
            </a:r>
            <a:r>
              <a:rPr i="1" lang="en" sz="1200">
                <a:solidFill>
                  <a:schemeClr val="dk1"/>
                </a:solidFill>
              </a:rPr>
              <a:t>without</a:t>
            </a:r>
            <a:r>
              <a:rPr lang="en" sz="1200">
                <a:solidFill>
                  <a:schemeClr val="dk1"/>
                </a:solidFill>
              </a:rPr>
              <a:t> the variable 1st)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dk1"/>
                </a:solidFill>
              </a:rPr>
              <a:t>Step 3</a:t>
            </a:r>
            <a:r>
              <a:rPr lang="en" sz="1200">
                <a:solidFill>
                  <a:schemeClr val="dk1"/>
                </a:solidFill>
              </a:rPr>
              <a:t>: Undo multiplication or division.</a:t>
            </a:r>
            <a:endParaRPr/>
          </a:p>
        </p:txBody>
      </p:sp>
      <p:sp>
        <p:nvSpPr>
          <p:cNvPr id="218" name="Google Shape;218;p24"/>
          <p:cNvSpPr txBox="1"/>
          <p:nvPr/>
        </p:nvSpPr>
        <p:spPr>
          <a:xfrm>
            <a:off x="871200" y="4917225"/>
            <a:ext cx="669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	</a:t>
            </a:r>
            <a:endParaRPr/>
          </a:p>
        </p:txBody>
      </p:sp>
      <p:pic>
        <p:nvPicPr>
          <p:cNvPr id="219" name="Google Shape;21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6275" y="4842448"/>
            <a:ext cx="2317875" cy="54975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4"/>
          <p:cNvSpPr txBox="1"/>
          <p:nvPr/>
        </p:nvSpPr>
        <p:spPr>
          <a:xfrm>
            <a:off x="871200" y="7182325"/>
            <a:ext cx="669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Try → </a:t>
            </a:r>
            <a:r>
              <a:rPr lang="en"/>
              <a:t> 	</a:t>
            </a:r>
            <a:endParaRPr/>
          </a:p>
        </p:txBody>
      </p:sp>
      <p:pic>
        <p:nvPicPr>
          <p:cNvPr id="221" name="Google Shape;22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650" y="7582525"/>
            <a:ext cx="2145158" cy="46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42825" y="7649838"/>
            <a:ext cx="2068075" cy="33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5"/>
          <p:cNvSpPr txBox="1"/>
          <p:nvPr/>
        </p:nvSpPr>
        <p:spPr>
          <a:xfrm>
            <a:off x="406525" y="360075"/>
            <a:ext cx="53085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700">
                <a:solidFill>
                  <a:schemeClr val="dk1"/>
                </a:solidFill>
              </a:rPr>
              <a:t>More Examples…</a:t>
            </a:r>
            <a:endParaRPr i="1" sz="1700">
              <a:solidFill>
                <a:schemeClr val="dk1"/>
              </a:solidFill>
            </a:endParaRPr>
          </a:p>
        </p:txBody>
      </p:sp>
      <p:graphicFrame>
        <p:nvGraphicFramePr>
          <p:cNvPr id="228" name="Google Shape;228;p25"/>
          <p:cNvGraphicFramePr/>
          <p:nvPr/>
        </p:nvGraphicFramePr>
        <p:xfrm>
          <a:off x="406525" y="945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{53F3D48D-69B0-485B-9606-CB7235B04BE0}</a:tableStyleId>
              </a:tblPr>
              <a:tblGrid>
                <a:gridCol w="3505775"/>
                <a:gridCol w="3505775"/>
              </a:tblGrid>
              <a:tr h="2139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u="sng"/>
                        <a:t>Check</a:t>
                      </a:r>
                      <a:endParaRPr i="1" u="sng"/>
                    </a:p>
                  </a:txBody>
                  <a:tcPr marT="91425" marB="91425" marR="91425" marL="91425"/>
                </a:tc>
              </a:tr>
              <a:tr h="2139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u="sng">
                          <a:solidFill>
                            <a:schemeClr val="dk1"/>
                          </a:solidFill>
                        </a:rPr>
                        <a:t>Check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139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u="sng">
                          <a:solidFill>
                            <a:schemeClr val="dk1"/>
                          </a:solidFill>
                        </a:rPr>
                        <a:t>Check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139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u="sng">
                          <a:solidFill>
                            <a:schemeClr val="dk1"/>
                          </a:solidFill>
                        </a:rPr>
                        <a:t>Check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29" name="Google Shape;22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0750" y="1021177"/>
            <a:ext cx="1721300" cy="29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01450" y="3210075"/>
            <a:ext cx="831537" cy="44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5"/>
          <p:cNvPicPr preferRelativeResize="0"/>
          <p:nvPr/>
        </p:nvPicPr>
        <p:blipFill rotWithShape="1">
          <a:blip r:embed="rId5">
            <a:alphaModFix/>
          </a:blip>
          <a:srcRect b="0" l="27342" r="28972" t="0"/>
          <a:stretch/>
        </p:blipFill>
        <p:spPr>
          <a:xfrm>
            <a:off x="1658138" y="5310625"/>
            <a:ext cx="986526" cy="44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5"/>
          <p:cNvPicPr preferRelativeResize="0"/>
          <p:nvPr/>
        </p:nvPicPr>
        <p:blipFill rotWithShape="1">
          <a:blip r:embed="rId6">
            <a:alphaModFix/>
          </a:blip>
          <a:srcRect b="0" l="28675" r="25524" t="0"/>
          <a:stretch/>
        </p:blipFill>
        <p:spPr>
          <a:xfrm>
            <a:off x="1162250" y="7480650"/>
            <a:ext cx="2109925" cy="4464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5"/>
          <p:cNvSpPr/>
          <p:nvPr/>
        </p:nvSpPr>
        <p:spPr>
          <a:xfrm>
            <a:off x="243950" y="2962050"/>
            <a:ext cx="603900" cy="5925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5"/>
          <p:cNvSpPr/>
          <p:nvPr/>
        </p:nvSpPr>
        <p:spPr>
          <a:xfrm>
            <a:off x="243950" y="5100750"/>
            <a:ext cx="603900" cy="5925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9" name="Google Shape;239;p26"/>
          <p:cNvGraphicFramePr/>
          <p:nvPr/>
        </p:nvGraphicFramePr>
        <p:xfrm>
          <a:off x="406525" y="945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{53F3D48D-69B0-485B-9606-CB7235B04BE0}</a:tableStyleId>
              </a:tblPr>
              <a:tblGrid>
                <a:gridCol w="3505775"/>
                <a:gridCol w="3505775"/>
              </a:tblGrid>
              <a:tr h="2139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r>
                        <a:rPr lang="en"/>
                        <a:t>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u="sng"/>
                        <a:t>Check</a:t>
                      </a:r>
                      <a:endParaRPr i="1" u="sng"/>
                    </a:p>
                  </a:txBody>
                  <a:tcPr marT="91425" marB="91425" marR="91425" marL="91425"/>
                </a:tc>
              </a:tr>
              <a:tr h="2139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r>
                        <a:rPr lang="en"/>
                        <a:t>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u="sng">
                          <a:solidFill>
                            <a:schemeClr val="dk1"/>
                          </a:solidFill>
                        </a:rPr>
                        <a:t>Check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139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r>
                        <a:rPr lang="en"/>
                        <a:t>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u="sng">
                          <a:solidFill>
                            <a:schemeClr val="dk1"/>
                          </a:solidFill>
                        </a:rPr>
                        <a:t>Check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139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r>
                        <a:rPr lang="en"/>
                        <a:t>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u="sng">
                          <a:solidFill>
                            <a:schemeClr val="dk1"/>
                          </a:solidFill>
                        </a:rPr>
                        <a:t>Check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40" name="Google Shape;240;p26"/>
          <p:cNvPicPr preferRelativeResize="0"/>
          <p:nvPr/>
        </p:nvPicPr>
        <p:blipFill rotWithShape="1">
          <a:blip r:embed="rId3">
            <a:alphaModFix/>
          </a:blip>
          <a:srcRect b="81222" l="6966" r="61795" t="7573"/>
          <a:stretch/>
        </p:blipFill>
        <p:spPr>
          <a:xfrm>
            <a:off x="1022175" y="998175"/>
            <a:ext cx="2172176" cy="35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6"/>
          <p:cNvPicPr preferRelativeResize="0"/>
          <p:nvPr/>
        </p:nvPicPr>
        <p:blipFill rotWithShape="1">
          <a:blip r:embed="rId3">
            <a:alphaModFix/>
          </a:blip>
          <a:srcRect b="83389" l="58498" r="9113" t="7574"/>
          <a:stretch/>
        </p:blipFill>
        <p:spPr>
          <a:xfrm>
            <a:off x="942250" y="3171725"/>
            <a:ext cx="2252100" cy="28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6"/>
          <p:cNvPicPr preferRelativeResize="0"/>
          <p:nvPr/>
        </p:nvPicPr>
        <p:blipFill rotWithShape="1">
          <a:blip r:embed="rId3">
            <a:alphaModFix/>
          </a:blip>
          <a:srcRect b="23638" l="58330" r="9282" t="67325"/>
          <a:stretch/>
        </p:blipFill>
        <p:spPr>
          <a:xfrm>
            <a:off x="942250" y="5333675"/>
            <a:ext cx="2252100" cy="28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6"/>
          <p:cNvPicPr preferRelativeResize="0"/>
          <p:nvPr/>
        </p:nvPicPr>
        <p:blipFill rotWithShape="1">
          <a:blip r:embed="rId3">
            <a:alphaModFix/>
          </a:blip>
          <a:srcRect b="28389" l="4689" r="62922" t="62574"/>
          <a:stretch/>
        </p:blipFill>
        <p:spPr>
          <a:xfrm>
            <a:off x="1022175" y="7419425"/>
            <a:ext cx="2252100" cy="28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8D5C9"/>
        </a:soli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7"/>
          <p:cNvSpPr txBox="1"/>
          <p:nvPr/>
        </p:nvSpPr>
        <p:spPr>
          <a:xfrm>
            <a:off x="423300" y="4189425"/>
            <a:ext cx="69258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Friday</a:t>
            </a:r>
            <a:r>
              <a:rPr lang="en" sz="6000"/>
              <a:t> </a:t>
            </a:r>
            <a:endParaRPr sz="6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October 13th</a:t>
            </a:r>
            <a:endParaRPr sz="6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2023</a:t>
            </a:r>
            <a:endParaRPr sz="6000"/>
          </a:p>
        </p:txBody>
      </p:sp>
      <p:sp>
        <p:nvSpPr>
          <p:cNvPr id="249" name="Google Shape;249;p27"/>
          <p:cNvSpPr txBox="1"/>
          <p:nvPr/>
        </p:nvSpPr>
        <p:spPr>
          <a:xfrm>
            <a:off x="792600" y="8001425"/>
            <a:ext cx="65628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800"/>
              <a:t>Period 1 &amp; 2</a:t>
            </a:r>
            <a:endParaRPr b="1" sz="5800"/>
          </a:p>
        </p:txBody>
      </p:sp>
      <p:sp>
        <p:nvSpPr>
          <p:cNvPr id="250" name="Google Shape;250;p27"/>
          <p:cNvSpPr txBox="1"/>
          <p:nvPr/>
        </p:nvSpPr>
        <p:spPr>
          <a:xfrm>
            <a:off x="540900" y="3644250"/>
            <a:ext cx="669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P2 → Assembly 10:30 am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000" y="1374125"/>
            <a:ext cx="3350204" cy="204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09650" y="1374125"/>
            <a:ext cx="2834825" cy="204538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8"/>
          <p:cNvSpPr txBox="1"/>
          <p:nvPr/>
        </p:nvSpPr>
        <p:spPr>
          <a:xfrm>
            <a:off x="536000" y="973925"/>
            <a:ext cx="1339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EXAMPLE 1</a:t>
            </a:r>
            <a:endParaRPr b="1"/>
          </a:p>
        </p:txBody>
      </p:sp>
      <p:sp>
        <p:nvSpPr>
          <p:cNvPr id="258" name="Google Shape;258;p28"/>
          <p:cNvSpPr txBox="1"/>
          <p:nvPr/>
        </p:nvSpPr>
        <p:spPr>
          <a:xfrm>
            <a:off x="4309650" y="973925"/>
            <a:ext cx="1339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EXAMPLE 2</a:t>
            </a:r>
            <a:endParaRPr b="1"/>
          </a:p>
        </p:txBody>
      </p:sp>
      <p:cxnSp>
        <p:nvCxnSpPr>
          <p:cNvPr id="259" name="Google Shape;259;p28"/>
          <p:cNvCxnSpPr/>
          <p:nvPr/>
        </p:nvCxnSpPr>
        <p:spPr>
          <a:xfrm>
            <a:off x="-3250" y="5016375"/>
            <a:ext cx="77724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0" name="Google Shape;260;p28"/>
          <p:cNvSpPr txBox="1"/>
          <p:nvPr/>
        </p:nvSpPr>
        <p:spPr>
          <a:xfrm>
            <a:off x="4848175" y="184550"/>
            <a:ext cx="265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Name: __________________</a:t>
            </a:r>
            <a:endParaRPr/>
          </a:p>
        </p:txBody>
      </p:sp>
      <p:sp>
        <p:nvSpPr>
          <p:cNvPr id="261" name="Google Shape;261;p28"/>
          <p:cNvSpPr txBox="1"/>
          <p:nvPr/>
        </p:nvSpPr>
        <p:spPr>
          <a:xfrm>
            <a:off x="1888725" y="108350"/>
            <a:ext cx="2837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Do Now</a:t>
            </a:r>
            <a:endParaRPr sz="3400"/>
          </a:p>
        </p:txBody>
      </p:sp>
      <p:cxnSp>
        <p:nvCxnSpPr>
          <p:cNvPr id="262" name="Google Shape;262;p28"/>
          <p:cNvCxnSpPr/>
          <p:nvPr/>
        </p:nvCxnSpPr>
        <p:spPr>
          <a:xfrm>
            <a:off x="6529475" y="4170550"/>
            <a:ext cx="811500" cy="509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3" name="Google Shape;263;p28"/>
          <p:cNvSpPr txBox="1"/>
          <p:nvPr/>
        </p:nvSpPr>
        <p:spPr>
          <a:xfrm>
            <a:off x="4301325" y="3717650"/>
            <a:ext cx="3350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Use the examples here to answer the 4 questions on the back</a:t>
            </a:r>
            <a:endParaRPr i="1"/>
          </a:p>
        </p:txBody>
      </p:sp>
      <p:pic>
        <p:nvPicPr>
          <p:cNvPr id="264" name="Google Shape;26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850" y="6470800"/>
            <a:ext cx="3350204" cy="204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0500" y="6470800"/>
            <a:ext cx="2834825" cy="204538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8"/>
          <p:cNvSpPr txBox="1"/>
          <p:nvPr/>
        </p:nvSpPr>
        <p:spPr>
          <a:xfrm>
            <a:off x="386850" y="6070600"/>
            <a:ext cx="1339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EXAMPLE 1</a:t>
            </a:r>
            <a:endParaRPr b="1"/>
          </a:p>
        </p:txBody>
      </p:sp>
      <p:sp>
        <p:nvSpPr>
          <p:cNvPr id="267" name="Google Shape;267;p28"/>
          <p:cNvSpPr txBox="1"/>
          <p:nvPr/>
        </p:nvSpPr>
        <p:spPr>
          <a:xfrm>
            <a:off x="4160500" y="6070600"/>
            <a:ext cx="1339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EXAMPLE 2</a:t>
            </a:r>
            <a:endParaRPr b="1"/>
          </a:p>
        </p:txBody>
      </p:sp>
      <p:sp>
        <p:nvSpPr>
          <p:cNvPr id="268" name="Google Shape;268;p28"/>
          <p:cNvSpPr txBox="1"/>
          <p:nvPr/>
        </p:nvSpPr>
        <p:spPr>
          <a:xfrm>
            <a:off x="4699025" y="5281225"/>
            <a:ext cx="265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Name: __________________</a:t>
            </a:r>
            <a:endParaRPr/>
          </a:p>
        </p:txBody>
      </p:sp>
      <p:sp>
        <p:nvSpPr>
          <p:cNvPr id="269" name="Google Shape;269;p28"/>
          <p:cNvSpPr txBox="1"/>
          <p:nvPr/>
        </p:nvSpPr>
        <p:spPr>
          <a:xfrm>
            <a:off x="1739575" y="5205025"/>
            <a:ext cx="2837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Do Now</a:t>
            </a:r>
            <a:endParaRPr sz="3400"/>
          </a:p>
        </p:txBody>
      </p:sp>
      <p:cxnSp>
        <p:nvCxnSpPr>
          <p:cNvPr id="270" name="Google Shape;270;p28"/>
          <p:cNvCxnSpPr/>
          <p:nvPr/>
        </p:nvCxnSpPr>
        <p:spPr>
          <a:xfrm>
            <a:off x="6380325" y="9267225"/>
            <a:ext cx="811500" cy="509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1" name="Google Shape;271;p28"/>
          <p:cNvSpPr txBox="1"/>
          <p:nvPr/>
        </p:nvSpPr>
        <p:spPr>
          <a:xfrm>
            <a:off x="4152175" y="8814325"/>
            <a:ext cx="3350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Use the examples here to answer the 4 questions on the back</a:t>
            </a:r>
            <a:endParaRPr i="1"/>
          </a:p>
        </p:txBody>
      </p:sp>
      <p:graphicFrame>
        <p:nvGraphicFramePr>
          <p:cNvPr id="272" name="Google Shape;272;p28"/>
          <p:cNvGraphicFramePr/>
          <p:nvPr/>
        </p:nvGraphicFramePr>
        <p:xfrm>
          <a:off x="224425" y="9047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{53F3D48D-69B0-485B-9606-CB7235B04BE0}</a:tableStyleId>
              </a:tblPr>
              <a:tblGrid>
                <a:gridCol w="3638925"/>
                <a:gridCol w="3638925"/>
              </a:tblGrid>
              <a:tr h="2661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273" name="Google Shape;273;p28"/>
          <p:cNvGraphicFramePr/>
          <p:nvPr/>
        </p:nvGraphicFramePr>
        <p:xfrm>
          <a:off x="224425" y="5917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{53F3D48D-69B0-485B-9606-CB7235B04BE0}</a:tableStyleId>
              </a:tblPr>
              <a:tblGrid>
                <a:gridCol w="3638925"/>
                <a:gridCol w="3638925"/>
              </a:tblGrid>
              <a:tr h="2661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74" name="Google Shape;274;p28"/>
          <p:cNvSpPr txBox="1"/>
          <p:nvPr/>
        </p:nvSpPr>
        <p:spPr>
          <a:xfrm>
            <a:off x="-14050" y="-3075"/>
            <a:ext cx="779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p1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9" name="Google Shape;279;p29"/>
          <p:cNvGraphicFramePr/>
          <p:nvPr/>
        </p:nvGraphicFramePr>
        <p:xfrm>
          <a:off x="245350" y="175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{53F3D48D-69B0-485B-9606-CB7235B04BE0}</a:tableStyleId>
              </a:tblPr>
              <a:tblGrid>
                <a:gridCol w="3627225"/>
                <a:gridCol w="3627225"/>
              </a:tblGrid>
              <a:tr h="2253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2.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253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4.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cxnSp>
        <p:nvCxnSpPr>
          <p:cNvPr id="280" name="Google Shape;280;p29"/>
          <p:cNvCxnSpPr/>
          <p:nvPr/>
        </p:nvCxnSpPr>
        <p:spPr>
          <a:xfrm>
            <a:off x="-3250" y="5016375"/>
            <a:ext cx="77724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81" name="Google Shape;28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3275" y="307500"/>
            <a:ext cx="1473141" cy="71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9"/>
          <p:cNvPicPr preferRelativeResize="0"/>
          <p:nvPr/>
        </p:nvPicPr>
        <p:blipFill rotWithShape="1">
          <a:blip r:embed="rId4">
            <a:alphaModFix/>
          </a:blip>
          <a:srcRect b="0" l="0" r="0" t="16478"/>
          <a:stretch/>
        </p:blipFill>
        <p:spPr>
          <a:xfrm>
            <a:off x="924700" y="2547625"/>
            <a:ext cx="2358625" cy="59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25450" y="366462"/>
            <a:ext cx="1664667" cy="59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33075" y="2547625"/>
            <a:ext cx="2049434" cy="5977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85" name="Google Shape;285;p29"/>
          <p:cNvGraphicFramePr/>
          <p:nvPr/>
        </p:nvGraphicFramePr>
        <p:xfrm>
          <a:off x="245350" y="5253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{53F3D48D-69B0-485B-9606-CB7235B04BE0}</a:tableStyleId>
              </a:tblPr>
              <a:tblGrid>
                <a:gridCol w="3627225"/>
                <a:gridCol w="3627225"/>
              </a:tblGrid>
              <a:tr h="2253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2.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253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4.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86" name="Google Shape;28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3275" y="5385325"/>
            <a:ext cx="1473141" cy="71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 rotWithShape="1">
          <a:blip r:embed="rId4">
            <a:alphaModFix/>
          </a:blip>
          <a:srcRect b="0" l="0" r="0" t="16478"/>
          <a:stretch/>
        </p:blipFill>
        <p:spPr>
          <a:xfrm>
            <a:off x="924700" y="7625450"/>
            <a:ext cx="2358625" cy="59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25450" y="5444287"/>
            <a:ext cx="1664667" cy="59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33075" y="7625450"/>
            <a:ext cx="2049434" cy="59775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29"/>
          <p:cNvSpPr txBox="1"/>
          <p:nvPr/>
        </p:nvSpPr>
        <p:spPr>
          <a:xfrm>
            <a:off x="-14050" y="-3075"/>
            <a:ext cx="779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p1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5" name="Google Shape;295;p30"/>
          <p:cNvGraphicFramePr/>
          <p:nvPr/>
        </p:nvGraphicFramePr>
        <p:xfrm>
          <a:off x="122175" y="593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{53F3D48D-69B0-485B-9606-CB7235B04BE0}</a:tableStyleId>
              </a:tblPr>
              <a:tblGrid>
                <a:gridCol w="3293750"/>
                <a:gridCol w="4086350"/>
              </a:tblGrid>
              <a:tr h="3919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296" name="Google Shape;296;p30"/>
          <p:cNvGraphicFramePr/>
          <p:nvPr/>
        </p:nvGraphicFramePr>
        <p:xfrm>
          <a:off x="122175" y="747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{53F3D48D-69B0-485B-9606-CB7235B04BE0}</a:tableStyleId>
              </a:tblPr>
              <a:tblGrid>
                <a:gridCol w="3293750"/>
                <a:gridCol w="4086350"/>
              </a:tblGrid>
              <a:tr h="3919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cxnSp>
        <p:nvCxnSpPr>
          <p:cNvPr id="297" name="Google Shape;297;p30"/>
          <p:cNvCxnSpPr/>
          <p:nvPr/>
        </p:nvCxnSpPr>
        <p:spPr>
          <a:xfrm>
            <a:off x="-3250" y="5016375"/>
            <a:ext cx="77724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8" name="Google Shape;298;p30"/>
          <p:cNvSpPr txBox="1"/>
          <p:nvPr/>
        </p:nvSpPr>
        <p:spPr>
          <a:xfrm>
            <a:off x="4848175" y="184550"/>
            <a:ext cx="265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Name: __________________</a:t>
            </a:r>
            <a:endParaRPr/>
          </a:p>
        </p:txBody>
      </p:sp>
      <p:sp>
        <p:nvSpPr>
          <p:cNvPr id="299" name="Google Shape;299;p30"/>
          <p:cNvSpPr txBox="1"/>
          <p:nvPr/>
        </p:nvSpPr>
        <p:spPr>
          <a:xfrm>
            <a:off x="1888725" y="108350"/>
            <a:ext cx="2837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Do Now</a:t>
            </a:r>
            <a:endParaRPr sz="3400"/>
          </a:p>
        </p:txBody>
      </p:sp>
      <p:sp>
        <p:nvSpPr>
          <p:cNvPr id="300" name="Google Shape;300;p30"/>
          <p:cNvSpPr txBox="1"/>
          <p:nvPr/>
        </p:nvSpPr>
        <p:spPr>
          <a:xfrm>
            <a:off x="415150" y="737475"/>
            <a:ext cx="265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Example 1</a:t>
            </a:r>
            <a:endParaRPr b="1" u="sng"/>
          </a:p>
        </p:txBody>
      </p:sp>
      <p:sp>
        <p:nvSpPr>
          <p:cNvPr id="301" name="Google Shape;301;p30"/>
          <p:cNvSpPr txBox="1"/>
          <p:nvPr/>
        </p:nvSpPr>
        <p:spPr>
          <a:xfrm>
            <a:off x="4349875" y="1213875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2(3x - 4) - 3(2x + 1) = 10</a:t>
            </a:r>
            <a:endParaRPr sz="1500"/>
          </a:p>
        </p:txBody>
      </p:sp>
      <p:sp>
        <p:nvSpPr>
          <p:cNvPr id="302" name="Google Shape;302;p30"/>
          <p:cNvSpPr txBox="1"/>
          <p:nvPr/>
        </p:nvSpPr>
        <p:spPr>
          <a:xfrm>
            <a:off x="3983250" y="816350"/>
            <a:ext cx="265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Solve:</a:t>
            </a:r>
            <a:endParaRPr b="1" u="sng"/>
          </a:p>
        </p:txBody>
      </p:sp>
      <p:sp>
        <p:nvSpPr>
          <p:cNvPr id="303" name="Google Shape;303;p30"/>
          <p:cNvSpPr txBox="1"/>
          <p:nvPr/>
        </p:nvSpPr>
        <p:spPr>
          <a:xfrm>
            <a:off x="415150" y="5928500"/>
            <a:ext cx="265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Example 1</a:t>
            </a:r>
            <a:endParaRPr b="1" u="sng"/>
          </a:p>
        </p:txBody>
      </p:sp>
      <p:sp>
        <p:nvSpPr>
          <p:cNvPr id="304" name="Google Shape;304;p30"/>
          <p:cNvSpPr txBox="1"/>
          <p:nvPr/>
        </p:nvSpPr>
        <p:spPr>
          <a:xfrm>
            <a:off x="4349875" y="6404900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2(3x - 4) - 3(2x + 1) = 10</a:t>
            </a:r>
            <a:endParaRPr sz="1500"/>
          </a:p>
        </p:txBody>
      </p:sp>
      <p:sp>
        <p:nvSpPr>
          <p:cNvPr id="305" name="Google Shape;305;p30"/>
          <p:cNvSpPr txBox="1"/>
          <p:nvPr/>
        </p:nvSpPr>
        <p:spPr>
          <a:xfrm>
            <a:off x="3983250" y="6007375"/>
            <a:ext cx="265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Solve:</a:t>
            </a:r>
            <a:endParaRPr b="1" u="sng"/>
          </a:p>
        </p:txBody>
      </p:sp>
      <p:sp>
        <p:nvSpPr>
          <p:cNvPr id="306" name="Google Shape;306;p30"/>
          <p:cNvSpPr txBox="1"/>
          <p:nvPr/>
        </p:nvSpPr>
        <p:spPr>
          <a:xfrm>
            <a:off x="4695775" y="5234075"/>
            <a:ext cx="265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Name: __________________</a:t>
            </a:r>
            <a:endParaRPr/>
          </a:p>
        </p:txBody>
      </p:sp>
      <p:sp>
        <p:nvSpPr>
          <p:cNvPr id="307" name="Google Shape;307;p30"/>
          <p:cNvSpPr txBox="1"/>
          <p:nvPr/>
        </p:nvSpPr>
        <p:spPr>
          <a:xfrm>
            <a:off x="1736325" y="5157875"/>
            <a:ext cx="2837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Do Now</a:t>
            </a:r>
            <a:endParaRPr sz="3400"/>
          </a:p>
        </p:txBody>
      </p:sp>
      <p:pic>
        <p:nvPicPr>
          <p:cNvPr id="308" name="Google Shape;308;p30"/>
          <p:cNvPicPr preferRelativeResize="0"/>
          <p:nvPr/>
        </p:nvPicPr>
        <p:blipFill rotWithShape="1">
          <a:blip r:embed="rId3">
            <a:alphaModFix/>
          </a:blip>
          <a:srcRect b="51522" l="0" r="0" t="0"/>
          <a:stretch/>
        </p:blipFill>
        <p:spPr>
          <a:xfrm>
            <a:off x="292600" y="1290400"/>
            <a:ext cx="2883100" cy="1408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b="0" l="0" r="0" t="49715"/>
          <a:stretch/>
        </p:blipFill>
        <p:spPr>
          <a:xfrm>
            <a:off x="300650" y="3070962"/>
            <a:ext cx="2883100" cy="1460663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30"/>
          <p:cNvSpPr/>
          <p:nvPr/>
        </p:nvSpPr>
        <p:spPr>
          <a:xfrm>
            <a:off x="769625" y="2321175"/>
            <a:ext cx="1119300" cy="400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30"/>
          <p:cNvSpPr/>
          <p:nvPr/>
        </p:nvSpPr>
        <p:spPr>
          <a:xfrm>
            <a:off x="2549050" y="2321175"/>
            <a:ext cx="520200" cy="400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2" name="Google Shape;31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7150" y="2358350"/>
            <a:ext cx="727975" cy="325861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30"/>
          <p:cNvSpPr/>
          <p:nvPr/>
        </p:nvSpPr>
        <p:spPr>
          <a:xfrm>
            <a:off x="1531625" y="2788925"/>
            <a:ext cx="144775" cy="7625"/>
          </a:xfrm>
          <a:custGeom>
            <a:rect b="b" l="l" r="r" t="t"/>
            <a:pathLst>
              <a:path extrusionOk="0" h="305" w="5791">
                <a:moveTo>
                  <a:pt x="5791" y="0"/>
                </a:moveTo>
                <a:cubicBezTo>
                  <a:pt x="3858" y="0"/>
                  <a:pt x="1933" y="305"/>
                  <a:pt x="0" y="305"/>
                </a:cubicBezTo>
              </a:path>
            </a:pathLst>
          </a:custGeom>
          <a:noFill/>
          <a:ln cap="flat" cmpd="sng" w="19050">
            <a:solidFill>
              <a:srgbClr val="0B539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14" name="Google Shape;314;p30"/>
          <p:cNvSpPr/>
          <p:nvPr/>
        </p:nvSpPr>
        <p:spPr>
          <a:xfrm>
            <a:off x="1750833" y="2732181"/>
            <a:ext cx="138925" cy="223325"/>
          </a:xfrm>
          <a:custGeom>
            <a:rect b="b" l="l" r="r" t="t"/>
            <a:pathLst>
              <a:path extrusionOk="0" h="8933" w="5557">
                <a:moveTo>
                  <a:pt x="5557" y="136"/>
                </a:moveTo>
                <a:cubicBezTo>
                  <a:pt x="3387" y="-407"/>
                  <a:pt x="991" y="2252"/>
                  <a:pt x="376" y="4403"/>
                </a:cubicBezTo>
                <a:cubicBezTo>
                  <a:pt x="12" y="5677"/>
                  <a:pt x="-353" y="7538"/>
                  <a:pt x="681" y="8366"/>
                </a:cubicBezTo>
                <a:cubicBezTo>
                  <a:pt x="1894" y="9337"/>
                  <a:pt x="5253" y="9005"/>
                  <a:pt x="5253" y="7451"/>
                </a:cubicBezTo>
                <a:cubicBezTo>
                  <a:pt x="5253" y="6166"/>
                  <a:pt x="1595" y="7386"/>
                  <a:pt x="1595" y="8671"/>
                </a:cubicBezTo>
              </a:path>
            </a:pathLst>
          </a:custGeom>
          <a:noFill/>
          <a:ln cap="flat" cmpd="sng" w="19050">
            <a:solidFill>
              <a:srgbClr val="0B539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15" name="Google Shape;315;p30"/>
          <p:cNvSpPr/>
          <p:nvPr/>
        </p:nvSpPr>
        <p:spPr>
          <a:xfrm>
            <a:off x="2164075" y="2758450"/>
            <a:ext cx="114300" cy="7600"/>
          </a:xfrm>
          <a:custGeom>
            <a:rect b="b" l="l" r="r" t="t"/>
            <a:pathLst>
              <a:path extrusionOk="0" h="304" w="4572">
                <a:moveTo>
                  <a:pt x="0" y="0"/>
                </a:moveTo>
                <a:cubicBezTo>
                  <a:pt x="1527" y="0"/>
                  <a:pt x="3045" y="304"/>
                  <a:pt x="4572" y="304"/>
                </a:cubicBezTo>
              </a:path>
            </a:pathLst>
          </a:custGeom>
          <a:noFill/>
          <a:ln cap="flat" cmpd="sng" w="19050">
            <a:solidFill>
              <a:srgbClr val="0B539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16" name="Google Shape;316;p30"/>
          <p:cNvSpPr/>
          <p:nvPr/>
        </p:nvSpPr>
        <p:spPr>
          <a:xfrm>
            <a:off x="2362063" y="2727950"/>
            <a:ext cx="130800" cy="225025"/>
          </a:xfrm>
          <a:custGeom>
            <a:rect b="b" l="l" r="r" t="t"/>
            <a:pathLst>
              <a:path extrusionOk="0" h="9001" w="5232">
                <a:moveTo>
                  <a:pt x="4882" y="0"/>
                </a:moveTo>
                <a:cubicBezTo>
                  <a:pt x="2797" y="0"/>
                  <a:pt x="969" y="2290"/>
                  <a:pt x="310" y="4268"/>
                </a:cubicBezTo>
                <a:cubicBezTo>
                  <a:pt x="-188" y="5764"/>
                  <a:pt x="65" y="8254"/>
                  <a:pt x="1529" y="8840"/>
                </a:cubicBezTo>
                <a:cubicBezTo>
                  <a:pt x="3135" y="9483"/>
                  <a:pt x="6105" y="6101"/>
                  <a:pt x="4882" y="4877"/>
                </a:cubicBezTo>
                <a:cubicBezTo>
                  <a:pt x="3861" y="3856"/>
                  <a:pt x="1072" y="6250"/>
                  <a:pt x="1529" y="7620"/>
                </a:cubicBezTo>
              </a:path>
            </a:pathLst>
          </a:custGeom>
          <a:noFill/>
          <a:ln cap="flat" cmpd="sng" w="19050">
            <a:solidFill>
              <a:srgbClr val="0B5394"/>
            </a:solidFill>
            <a:prstDash val="solid"/>
            <a:round/>
            <a:headEnd len="med" w="med" type="none"/>
            <a:tailEnd len="med" w="med" type="none"/>
          </a:ln>
        </p:spPr>
      </p:sp>
      <p:cxnSp>
        <p:nvCxnSpPr>
          <p:cNvPr id="317" name="Google Shape;317;p30"/>
          <p:cNvCxnSpPr/>
          <p:nvPr/>
        </p:nvCxnSpPr>
        <p:spPr>
          <a:xfrm>
            <a:off x="1386850" y="3035600"/>
            <a:ext cx="1280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8" name="Google Shape;318;p30"/>
          <p:cNvPicPr preferRelativeResize="0"/>
          <p:nvPr/>
        </p:nvPicPr>
        <p:blipFill rotWithShape="1">
          <a:blip r:embed="rId3">
            <a:alphaModFix/>
          </a:blip>
          <a:srcRect b="51522" l="0" r="0" t="0"/>
          <a:stretch/>
        </p:blipFill>
        <p:spPr>
          <a:xfrm>
            <a:off x="296625" y="6492125"/>
            <a:ext cx="2883100" cy="1408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30"/>
          <p:cNvPicPr preferRelativeResize="0"/>
          <p:nvPr/>
        </p:nvPicPr>
        <p:blipFill rotWithShape="1">
          <a:blip r:embed="rId3">
            <a:alphaModFix/>
          </a:blip>
          <a:srcRect b="0" l="0" r="0" t="49715"/>
          <a:stretch/>
        </p:blipFill>
        <p:spPr>
          <a:xfrm>
            <a:off x="304675" y="8272687"/>
            <a:ext cx="2883100" cy="1460663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0"/>
          <p:cNvSpPr/>
          <p:nvPr/>
        </p:nvSpPr>
        <p:spPr>
          <a:xfrm>
            <a:off x="773650" y="7522900"/>
            <a:ext cx="1119300" cy="400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30"/>
          <p:cNvSpPr/>
          <p:nvPr/>
        </p:nvSpPr>
        <p:spPr>
          <a:xfrm>
            <a:off x="2553075" y="7522900"/>
            <a:ext cx="520200" cy="400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32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41175" y="7560075"/>
            <a:ext cx="727975" cy="325861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0"/>
          <p:cNvSpPr/>
          <p:nvPr/>
        </p:nvSpPr>
        <p:spPr>
          <a:xfrm>
            <a:off x="1535650" y="7990650"/>
            <a:ext cx="144775" cy="7625"/>
          </a:xfrm>
          <a:custGeom>
            <a:rect b="b" l="l" r="r" t="t"/>
            <a:pathLst>
              <a:path extrusionOk="0" h="305" w="5791">
                <a:moveTo>
                  <a:pt x="5791" y="0"/>
                </a:moveTo>
                <a:cubicBezTo>
                  <a:pt x="3858" y="0"/>
                  <a:pt x="1933" y="305"/>
                  <a:pt x="0" y="305"/>
                </a:cubicBezTo>
              </a:path>
            </a:pathLst>
          </a:custGeom>
          <a:noFill/>
          <a:ln cap="flat" cmpd="sng" w="19050">
            <a:solidFill>
              <a:srgbClr val="0B539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24" name="Google Shape;324;p30"/>
          <p:cNvSpPr/>
          <p:nvPr/>
        </p:nvSpPr>
        <p:spPr>
          <a:xfrm>
            <a:off x="1754858" y="7933906"/>
            <a:ext cx="138925" cy="223325"/>
          </a:xfrm>
          <a:custGeom>
            <a:rect b="b" l="l" r="r" t="t"/>
            <a:pathLst>
              <a:path extrusionOk="0" h="8933" w="5557">
                <a:moveTo>
                  <a:pt x="5557" y="136"/>
                </a:moveTo>
                <a:cubicBezTo>
                  <a:pt x="3387" y="-407"/>
                  <a:pt x="991" y="2252"/>
                  <a:pt x="376" y="4403"/>
                </a:cubicBezTo>
                <a:cubicBezTo>
                  <a:pt x="12" y="5677"/>
                  <a:pt x="-353" y="7538"/>
                  <a:pt x="681" y="8366"/>
                </a:cubicBezTo>
                <a:cubicBezTo>
                  <a:pt x="1894" y="9337"/>
                  <a:pt x="5253" y="9005"/>
                  <a:pt x="5253" y="7451"/>
                </a:cubicBezTo>
                <a:cubicBezTo>
                  <a:pt x="5253" y="6166"/>
                  <a:pt x="1595" y="7386"/>
                  <a:pt x="1595" y="8671"/>
                </a:cubicBezTo>
              </a:path>
            </a:pathLst>
          </a:custGeom>
          <a:noFill/>
          <a:ln cap="flat" cmpd="sng" w="19050">
            <a:solidFill>
              <a:srgbClr val="0B539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25" name="Google Shape;325;p30"/>
          <p:cNvSpPr/>
          <p:nvPr/>
        </p:nvSpPr>
        <p:spPr>
          <a:xfrm>
            <a:off x="2168100" y="7960175"/>
            <a:ext cx="114300" cy="7600"/>
          </a:xfrm>
          <a:custGeom>
            <a:rect b="b" l="l" r="r" t="t"/>
            <a:pathLst>
              <a:path extrusionOk="0" h="304" w="4572">
                <a:moveTo>
                  <a:pt x="0" y="0"/>
                </a:moveTo>
                <a:cubicBezTo>
                  <a:pt x="1527" y="0"/>
                  <a:pt x="3045" y="304"/>
                  <a:pt x="4572" y="304"/>
                </a:cubicBezTo>
              </a:path>
            </a:pathLst>
          </a:custGeom>
          <a:noFill/>
          <a:ln cap="flat" cmpd="sng" w="19050">
            <a:solidFill>
              <a:srgbClr val="0B539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26" name="Google Shape;326;p30"/>
          <p:cNvSpPr/>
          <p:nvPr/>
        </p:nvSpPr>
        <p:spPr>
          <a:xfrm>
            <a:off x="2366088" y="7929675"/>
            <a:ext cx="130800" cy="225025"/>
          </a:xfrm>
          <a:custGeom>
            <a:rect b="b" l="l" r="r" t="t"/>
            <a:pathLst>
              <a:path extrusionOk="0" h="9001" w="5232">
                <a:moveTo>
                  <a:pt x="4882" y="0"/>
                </a:moveTo>
                <a:cubicBezTo>
                  <a:pt x="2797" y="0"/>
                  <a:pt x="969" y="2290"/>
                  <a:pt x="310" y="4268"/>
                </a:cubicBezTo>
                <a:cubicBezTo>
                  <a:pt x="-188" y="5764"/>
                  <a:pt x="65" y="8254"/>
                  <a:pt x="1529" y="8840"/>
                </a:cubicBezTo>
                <a:cubicBezTo>
                  <a:pt x="3135" y="9483"/>
                  <a:pt x="6105" y="6101"/>
                  <a:pt x="4882" y="4877"/>
                </a:cubicBezTo>
                <a:cubicBezTo>
                  <a:pt x="3861" y="3856"/>
                  <a:pt x="1072" y="6250"/>
                  <a:pt x="1529" y="7620"/>
                </a:cubicBezTo>
              </a:path>
            </a:pathLst>
          </a:custGeom>
          <a:noFill/>
          <a:ln cap="flat" cmpd="sng" w="19050">
            <a:solidFill>
              <a:srgbClr val="0B5394"/>
            </a:solidFill>
            <a:prstDash val="solid"/>
            <a:round/>
            <a:headEnd len="med" w="med" type="none"/>
            <a:tailEnd len="med" w="med" type="none"/>
          </a:ln>
        </p:spPr>
      </p:sp>
      <p:cxnSp>
        <p:nvCxnSpPr>
          <p:cNvPr id="327" name="Google Shape;327;p30"/>
          <p:cNvCxnSpPr/>
          <p:nvPr/>
        </p:nvCxnSpPr>
        <p:spPr>
          <a:xfrm>
            <a:off x="1390875" y="8237325"/>
            <a:ext cx="1280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8" name="Google Shape;328;p30"/>
          <p:cNvSpPr txBox="1"/>
          <p:nvPr/>
        </p:nvSpPr>
        <p:spPr>
          <a:xfrm>
            <a:off x="-14050" y="-3075"/>
            <a:ext cx="779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p2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3" name="Google Shape;333;p31"/>
          <p:cNvCxnSpPr/>
          <p:nvPr/>
        </p:nvCxnSpPr>
        <p:spPr>
          <a:xfrm>
            <a:off x="-3250" y="5016375"/>
            <a:ext cx="77724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4" name="Google Shape;334;p31"/>
          <p:cNvSpPr txBox="1"/>
          <p:nvPr/>
        </p:nvSpPr>
        <p:spPr>
          <a:xfrm>
            <a:off x="4848175" y="184550"/>
            <a:ext cx="265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Name: __________________</a:t>
            </a:r>
            <a:endParaRPr/>
          </a:p>
        </p:txBody>
      </p:sp>
      <p:sp>
        <p:nvSpPr>
          <p:cNvPr id="335" name="Google Shape;335;p31"/>
          <p:cNvSpPr txBox="1"/>
          <p:nvPr/>
        </p:nvSpPr>
        <p:spPr>
          <a:xfrm>
            <a:off x="1888725" y="108350"/>
            <a:ext cx="2837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Exit Ticket</a:t>
            </a:r>
            <a:endParaRPr sz="3400"/>
          </a:p>
        </p:txBody>
      </p:sp>
      <p:sp>
        <p:nvSpPr>
          <p:cNvPr id="336" name="Google Shape;336;p31"/>
          <p:cNvSpPr txBox="1"/>
          <p:nvPr/>
        </p:nvSpPr>
        <p:spPr>
          <a:xfrm>
            <a:off x="4699025" y="5281225"/>
            <a:ext cx="265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Name: __________________</a:t>
            </a:r>
            <a:endParaRPr/>
          </a:p>
        </p:txBody>
      </p:sp>
      <p:sp>
        <p:nvSpPr>
          <p:cNvPr id="337" name="Google Shape;337;p31"/>
          <p:cNvSpPr txBox="1"/>
          <p:nvPr/>
        </p:nvSpPr>
        <p:spPr>
          <a:xfrm>
            <a:off x="1739575" y="5205025"/>
            <a:ext cx="2837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Exit Ticket</a:t>
            </a:r>
            <a:endParaRPr sz="3400"/>
          </a:p>
        </p:txBody>
      </p:sp>
      <p:sp>
        <p:nvSpPr>
          <p:cNvPr id="338" name="Google Shape;338;p31"/>
          <p:cNvSpPr txBox="1"/>
          <p:nvPr/>
        </p:nvSpPr>
        <p:spPr>
          <a:xfrm>
            <a:off x="1605650" y="1207750"/>
            <a:ext cx="47916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2(2x + 3) - 3(5x - 2) = 4</a:t>
            </a:r>
            <a:endParaRPr sz="2300"/>
          </a:p>
        </p:txBody>
      </p:sp>
      <p:sp>
        <p:nvSpPr>
          <p:cNvPr id="339" name="Google Shape;339;p31"/>
          <p:cNvSpPr txBox="1"/>
          <p:nvPr/>
        </p:nvSpPr>
        <p:spPr>
          <a:xfrm>
            <a:off x="585000" y="816350"/>
            <a:ext cx="7076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Solve for x. </a:t>
            </a:r>
            <a:endParaRPr/>
          </a:p>
        </p:txBody>
      </p:sp>
      <p:sp>
        <p:nvSpPr>
          <p:cNvPr id="340" name="Google Shape;340;p31"/>
          <p:cNvSpPr txBox="1"/>
          <p:nvPr/>
        </p:nvSpPr>
        <p:spPr>
          <a:xfrm>
            <a:off x="585000" y="6101675"/>
            <a:ext cx="7076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Solve for x. </a:t>
            </a:r>
            <a:endParaRPr/>
          </a:p>
        </p:txBody>
      </p:sp>
      <p:sp>
        <p:nvSpPr>
          <p:cNvPr id="341" name="Google Shape;341;p31"/>
          <p:cNvSpPr txBox="1"/>
          <p:nvPr/>
        </p:nvSpPr>
        <p:spPr>
          <a:xfrm>
            <a:off x="1739575" y="6690525"/>
            <a:ext cx="38496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6(2x - 3) - 4(4x + 1) = 22</a:t>
            </a:r>
            <a:endParaRPr sz="2300"/>
          </a:p>
        </p:txBody>
      </p:sp>
      <p:sp>
        <p:nvSpPr>
          <p:cNvPr id="342" name="Google Shape;342;p31"/>
          <p:cNvSpPr txBox="1"/>
          <p:nvPr/>
        </p:nvSpPr>
        <p:spPr>
          <a:xfrm>
            <a:off x="-14050" y="-3075"/>
            <a:ext cx="779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p1&amp;2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7" name="Google Shape;347;p32"/>
          <p:cNvCxnSpPr/>
          <p:nvPr/>
        </p:nvCxnSpPr>
        <p:spPr>
          <a:xfrm>
            <a:off x="-3250" y="5016375"/>
            <a:ext cx="77724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8" name="Google Shape;348;p32"/>
          <p:cNvSpPr txBox="1"/>
          <p:nvPr/>
        </p:nvSpPr>
        <p:spPr>
          <a:xfrm>
            <a:off x="4848175" y="184550"/>
            <a:ext cx="265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Name: __________________</a:t>
            </a:r>
            <a:endParaRPr/>
          </a:p>
        </p:txBody>
      </p:sp>
      <p:sp>
        <p:nvSpPr>
          <p:cNvPr id="349" name="Google Shape;349;p32"/>
          <p:cNvSpPr txBox="1"/>
          <p:nvPr/>
        </p:nvSpPr>
        <p:spPr>
          <a:xfrm>
            <a:off x="1888725" y="108350"/>
            <a:ext cx="2837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Exit Ticket</a:t>
            </a:r>
            <a:endParaRPr sz="3400"/>
          </a:p>
        </p:txBody>
      </p:sp>
      <p:sp>
        <p:nvSpPr>
          <p:cNvPr id="350" name="Google Shape;350;p32"/>
          <p:cNvSpPr txBox="1"/>
          <p:nvPr/>
        </p:nvSpPr>
        <p:spPr>
          <a:xfrm>
            <a:off x="4699025" y="5281225"/>
            <a:ext cx="265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Name: __________________</a:t>
            </a:r>
            <a:endParaRPr/>
          </a:p>
        </p:txBody>
      </p:sp>
      <p:sp>
        <p:nvSpPr>
          <p:cNvPr id="351" name="Google Shape;351;p32"/>
          <p:cNvSpPr txBox="1"/>
          <p:nvPr/>
        </p:nvSpPr>
        <p:spPr>
          <a:xfrm>
            <a:off x="1739575" y="5205025"/>
            <a:ext cx="2837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Exit Ticket</a:t>
            </a:r>
            <a:endParaRPr sz="3400"/>
          </a:p>
        </p:txBody>
      </p:sp>
      <p:sp>
        <p:nvSpPr>
          <p:cNvPr id="352" name="Google Shape;352;p32"/>
          <p:cNvSpPr txBox="1"/>
          <p:nvPr/>
        </p:nvSpPr>
        <p:spPr>
          <a:xfrm>
            <a:off x="1605650" y="1207750"/>
            <a:ext cx="47916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</p:txBody>
      </p:sp>
      <p:sp>
        <p:nvSpPr>
          <p:cNvPr id="353" name="Google Shape;353;p32"/>
          <p:cNvSpPr txBox="1"/>
          <p:nvPr/>
        </p:nvSpPr>
        <p:spPr>
          <a:xfrm>
            <a:off x="585000" y="816350"/>
            <a:ext cx="7076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Solve for x. </a:t>
            </a:r>
            <a:endParaRPr/>
          </a:p>
        </p:txBody>
      </p:sp>
      <p:sp>
        <p:nvSpPr>
          <p:cNvPr id="354" name="Google Shape;354;p32"/>
          <p:cNvSpPr txBox="1"/>
          <p:nvPr/>
        </p:nvSpPr>
        <p:spPr>
          <a:xfrm>
            <a:off x="585000" y="6101675"/>
            <a:ext cx="7076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Solve for x. </a:t>
            </a:r>
            <a:endParaRPr/>
          </a:p>
        </p:txBody>
      </p:sp>
      <p:sp>
        <p:nvSpPr>
          <p:cNvPr id="355" name="Google Shape;355;p32"/>
          <p:cNvSpPr txBox="1"/>
          <p:nvPr/>
        </p:nvSpPr>
        <p:spPr>
          <a:xfrm>
            <a:off x="1739575" y="6690525"/>
            <a:ext cx="38496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5(3x - 2) - 2(4x + 5) = 8</a:t>
            </a:r>
            <a:endParaRPr sz="2300"/>
          </a:p>
        </p:txBody>
      </p:sp>
      <p:sp>
        <p:nvSpPr>
          <p:cNvPr id="356" name="Google Shape;356;p32"/>
          <p:cNvSpPr txBox="1"/>
          <p:nvPr/>
        </p:nvSpPr>
        <p:spPr>
          <a:xfrm>
            <a:off x="1658125" y="1377625"/>
            <a:ext cx="42486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4(3x - 1) - 2(2x - 4) = 16</a:t>
            </a:r>
            <a:endParaRPr sz="2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</p:txBody>
      </p:sp>
      <p:sp>
        <p:nvSpPr>
          <p:cNvPr id="357" name="Google Shape;357;p32"/>
          <p:cNvSpPr txBox="1"/>
          <p:nvPr/>
        </p:nvSpPr>
        <p:spPr>
          <a:xfrm>
            <a:off x="-14050" y="-3075"/>
            <a:ext cx="779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p1&amp;2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