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4" d="100"/>
          <a:sy n="64" d="100"/>
        </p:scale>
        <p:origin x="-114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9612" y="0"/>
            <a:ext cx="7480074" cy="642258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Vocabulary Week 1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751115"/>
            <a:ext cx="10364788" cy="6106885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1400" b="1" dirty="0">
                <a:solidFill>
                  <a:srgbClr val="002060"/>
                </a:solidFill>
              </a:rPr>
              <a:t>a</a:t>
            </a:r>
            <a:r>
              <a:rPr lang="en-US" sz="1400" b="1" dirty="0" smtClean="0">
                <a:solidFill>
                  <a:srgbClr val="002060"/>
                </a:solidFill>
              </a:rPr>
              <a:t>djacent</a:t>
            </a:r>
            <a:r>
              <a:rPr lang="en-US" sz="1400" dirty="0" smtClean="0">
                <a:solidFill>
                  <a:srgbClr val="002060"/>
                </a:solidFill>
              </a:rPr>
              <a:t> (adj.) near, next to, adjoining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	synonyms:  Alongside, nearby, neighboring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faraway, distant</a:t>
            </a:r>
          </a:p>
          <a:p>
            <a:pPr marL="342900" indent="-342900">
              <a:buAutoNum type="arabicPeriod" startAt="2"/>
            </a:pPr>
            <a:r>
              <a:rPr lang="en-US" sz="1400" b="1" dirty="0">
                <a:solidFill>
                  <a:srgbClr val="002060"/>
                </a:solidFill>
              </a:rPr>
              <a:t>a</a:t>
            </a:r>
            <a:r>
              <a:rPr lang="en-US" sz="1400" b="1" dirty="0" smtClean="0">
                <a:solidFill>
                  <a:srgbClr val="002060"/>
                </a:solidFill>
              </a:rPr>
              <a:t>light</a:t>
            </a:r>
            <a:r>
              <a:rPr lang="en-US" sz="1400" dirty="0" smtClean="0">
                <a:solidFill>
                  <a:srgbClr val="002060"/>
                </a:solidFill>
              </a:rPr>
              <a:t> (v.) to get down from, step down from; to come down from the air, land; (adj.) lighted up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	synonyms:  dismount, land, touch down</a:t>
            </a:r>
          </a:p>
          <a:p>
            <a:pPr marL="342900" indent="-342900">
              <a:buAutoNum type="arabicPeriod" startAt="3"/>
            </a:pPr>
            <a:r>
              <a:rPr lang="en-US" sz="1400" b="1" dirty="0">
                <a:solidFill>
                  <a:srgbClr val="002060"/>
                </a:solidFill>
              </a:rPr>
              <a:t>b</a:t>
            </a:r>
            <a:r>
              <a:rPr lang="en-US" sz="1400" b="1" dirty="0" smtClean="0">
                <a:solidFill>
                  <a:srgbClr val="002060"/>
                </a:solidFill>
              </a:rPr>
              <a:t>arren</a:t>
            </a:r>
            <a:r>
              <a:rPr lang="en-US" sz="1400" dirty="0" smtClean="0">
                <a:solidFill>
                  <a:srgbClr val="002060"/>
                </a:solidFill>
              </a:rPr>
              <a:t> (adj.) not productive; bare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unproductive, sterile, desolate, arid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fertile, fruitful</a:t>
            </a:r>
          </a:p>
          <a:p>
            <a:pPr marL="342900" indent="-342900">
              <a:buAutoNum type="arabicPeriod" startAt="4"/>
            </a:pPr>
            <a:r>
              <a:rPr lang="en-US" sz="1400" b="1" dirty="0">
                <a:solidFill>
                  <a:srgbClr val="002060"/>
                </a:solidFill>
              </a:rPr>
              <a:t>d</a:t>
            </a:r>
            <a:r>
              <a:rPr lang="en-US" sz="1400" b="1" dirty="0" smtClean="0">
                <a:solidFill>
                  <a:srgbClr val="002060"/>
                </a:solidFill>
              </a:rPr>
              <a:t>isrupt </a:t>
            </a:r>
            <a:r>
              <a:rPr lang="en-US" sz="1400" dirty="0" smtClean="0">
                <a:solidFill>
                  <a:srgbClr val="002060"/>
                </a:solidFill>
              </a:rPr>
              <a:t>(v.) to break up, disturb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upset, displace, disorder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organize, arrange</a:t>
            </a:r>
          </a:p>
          <a:p>
            <a:pPr marL="342900" indent="-342900">
              <a:buAutoNum type="arabicPeriod" startAt="5"/>
            </a:pPr>
            <a:r>
              <a:rPr lang="en-US" sz="1400" b="1" dirty="0">
                <a:solidFill>
                  <a:srgbClr val="002060"/>
                </a:solidFill>
              </a:rPr>
              <a:t>d</a:t>
            </a:r>
            <a:r>
              <a:rPr lang="en-US" sz="1400" b="1" dirty="0" smtClean="0">
                <a:solidFill>
                  <a:srgbClr val="002060"/>
                </a:solidFill>
              </a:rPr>
              <a:t>ynasty</a:t>
            </a:r>
            <a:r>
              <a:rPr lang="en-US" sz="1400" dirty="0" smtClean="0">
                <a:solidFill>
                  <a:srgbClr val="002060"/>
                </a:solidFill>
              </a:rPr>
              <a:t> (n.) a powerful family or group of rulers that maintains its position or power for some time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ruling house, regime</a:t>
            </a:r>
          </a:p>
          <a:p>
            <a:pPr marL="342900" indent="-342900">
              <a:buAutoNum type="arabicPeriod" startAt="6"/>
            </a:pPr>
            <a:r>
              <a:rPr lang="en-US" sz="1400" b="1" dirty="0">
                <a:solidFill>
                  <a:srgbClr val="002060"/>
                </a:solidFill>
              </a:rPr>
              <a:t>f</a:t>
            </a:r>
            <a:r>
              <a:rPr lang="en-US" sz="1400" b="1" dirty="0" smtClean="0">
                <a:solidFill>
                  <a:srgbClr val="002060"/>
                </a:solidFill>
              </a:rPr>
              <a:t>oretaste</a:t>
            </a:r>
            <a:r>
              <a:rPr lang="en-US" sz="1400" dirty="0" smtClean="0">
                <a:solidFill>
                  <a:srgbClr val="002060"/>
                </a:solidFill>
              </a:rPr>
              <a:t> (n.) an advance indication, sample or warning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preview, anticipation</a:t>
            </a:r>
          </a:p>
          <a:p>
            <a:pPr marL="342900" indent="-342900">
              <a:buAutoNum type="arabicPeriod" startAt="7"/>
            </a:pPr>
            <a:r>
              <a:rPr lang="en-US" sz="1400" b="1" dirty="0">
                <a:solidFill>
                  <a:srgbClr val="002060"/>
                </a:solidFill>
              </a:rPr>
              <a:t>g</a:t>
            </a:r>
            <a:r>
              <a:rPr lang="en-US" sz="1400" b="1" dirty="0" smtClean="0">
                <a:solidFill>
                  <a:srgbClr val="002060"/>
                </a:solidFill>
              </a:rPr>
              <a:t>erminate</a:t>
            </a:r>
            <a:r>
              <a:rPr lang="en-US" sz="1400" dirty="0" smtClean="0">
                <a:solidFill>
                  <a:srgbClr val="002060"/>
                </a:solidFill>
              </a:rPr>
              <a:t> (v.) to begin to grow, come into being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sprout, shoot up, burgeon</a:t>
            </a:r>
          </a:p>
          <a:p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wither, die, stagnate, shrivel up</a:t>
            </a:r>
            <a:endParaRPr lang="en-US" sz="1100" dirty="0" smtClean="0">
              <a:solidFill>
                <a:srgbClr val="002060"/>
              </a:solidFill>
            </a:endParaRPr>
          </a:p>
          <a:p>
            <a:pPr marL="685800" lvl="1" indent="-228600">
              <a:buAutoNum type="arabicPeriod" startAt="3"/>
            </a:pPr>
            <a:endParaRPr lang="en-US" sz="800" dirty="0" smtClean="0">
              <a:solidFill>
                <a:srgbClr val="002060"/>
              </a:solidFill>
            </a:endParaRPr>
          </a:p>
          <a:p>
            <a:endParaRPr lang="en-US" sz="1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20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898" y="261257"/>
            <a:ext cx="8534400" cy="6411686"/>
          </a:xfrm>
        </p:spPr>
        <p:txBody>
          <a:bodyPr>
            <a:normAutofit/>
          </a:bodyPr>
          <a:lstStyle/>
          <a:p>
            <a:pPr marL="342900" indent="-342900">
              <a:buAutoNum type="arabicPeriod" startAt="8"/>
            </a:pPr>
            <a:r>
              <a:rPr lang="en-US" sz="1400" b="1" dirty="0" smtClean="0">
                <a:solidFill>
                  <a:srgbClr val="002060"/>
                </a:solidFill>
              </a:rPr>
              <a:t>humdrum</a:t>
            </a:r>
            <a:r>
              <a:rPr lang="en-US" sz="1400" dirty="0" smtClean="0">
                <a:solidFill>
                  <a:srgbClr val="002060"/>
                </a:solidFill>
              </a:rPr>
              <a:t> (adj.) ordinary, dull, routine, without variation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monotonous, prosaic, boring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exciting, thrilling, exhilarating</a:t>
            </a:r>
          </a:p>
          <a:p>
            <a:pPr marL="342900" indent="-342900">
              <a:buAutoNum type="arabicPeriod" startAt="9"/>
            </a:pPr>
            <a:r>
              <a:rPr lang="en-US" sz="1400" b="1" dirty="0">
                <a:solidFill>
                  <a:srgbClr val="002060"/>
                </a:solidFill>
              </a:rPr>
              <a:t>h</a:t>
            </a:r>
            <a:r>
              <a:rPr lang="en-US" sz="1400" b="1" dirty="0" smtClean="0">
                <a:solidFill>
                  <a:srgbClr val="002060"/>
                </a:solidFill>
              </a:rPr>
              <a:t>urtle</a:t>
            </a:r>
            <a:r>
              <a:rPr lang="en-US" sz="1400" dirty="0" smtClean="0">
                <a:solidFill>
                  <a:srgbClr val="002060"/>
                </a:solidFill>
              </a:rPr>
              <a:t> (v.) to rush violently, dash headlong; to fling or hurt forcefully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speed, fly, catapult, fling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crawl, creep</a:t>
            </a:r>
          </a:p>
          <a:p>
            <a:pPr marL="342900" indent="-342900">
              <a:buAutoNum type="arabicPeriod" startAt="10"/>
            </a:pPr>
            <a:r>
              <a:rPr lang="en-US" sz="1400" b="1" dirty="0">
                <a:solidFill>
                  <a:srgbClr val="002060"/>
                </a:solidFill>
              </a:rPr>
              <a:t>i</a:t>
            </a:r>
            <a:r>
              <a:rPr lang="en-US" sz="1400" b="1" dirty="0" smtClean="0">
                <a:solidFill>
                  <a:srgbClr val="002060"/>
                </a:solidFill>
              </a:rPr>
              <a:t>nsinuate</a:t>
            </a:r>
            <a:r>
              <a:rPr lang="en-US" sz="1400" dirty="0" smtClean="0">
                <a:solidFill>
                  <a:srgbClr val="002060"/>
                </a:solidFill>
              </a:rPr>
              <a:t> (v.) to suggest or hint slyly; to edge into something indirectly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imply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barge in, broadcast</a:t>
            </a:r>
          </a:p>
          <a:p>
            <a:pPr marL="342900" indent="-342900">
              <a:buAutoNum type="arabicPeriod" startAt="11"/>
            </a:pPr>
            <a:r>
              <a:rPr lang="en-US" sz="1400" b="1" dirty="0" smtClean="0">
                <a:solidFill>
                  <a:srgbClr val="002060"/>
                </a:solidFill>
              </a:rPr>
              <a:t>interminable</a:t>
            </a:r>
            <a:r>
              <a:rPr lang="en-US" sz="1400" dirty="0" smtClean="0">
                <a:solidFill>
                  <a:srgbClr val="002060"/>
                </a:solidFill>
              </a:rPr>
              <a:t> (adj.) endless, so long as to seem endless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never-ending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brief, short, fleeting</a:t>
            </a:r>
          </a:p>
          <a:p>
            <a:pPr marL="342900" indent="-342900">
              <a:buAutoNum type="arabicPeriod" startAt="12"/>
            </a:pPr>
            <a:r>
              <a:rPr lang="en-US" sz="1400" b="1" dirty="0">
                <a:solidFill>
                  <a:srgbClr val="002060"/>
                </a:solidFill>
              </a:rPr>
              <a:t>i</a:t>
            </a:r>
            <a:r>
              <a:rPr lang="en-US" sz="1400" b="1" dirty="0" smtClean="0">
                <a:solidFill>
                  <a:srgbClr val="002060"/>
                </a:solidFill>
              </a:rPr>
              <a:t>nterrogate</a:t>
            </a:r>
            <a:r>
              <a:rPr lang="en-US" sz="1400" dirty="0" smtClean="0">
                <a:solidFill>
                  <a:srgbClr val="002060"/>
                </a:solidFill>
              </a:rPr>
              <a:t> (v.) to ask questions, examine by questioning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question, query</a:t>
            </a:r>
          </a:p>
          <a:p>
            <a:pPr marL="342900" indent="-342900">
              <a:buAutoNum type="arabicPeriod" startAt="13"/>
            </a:pPr>
            <a:r>
              <a:rPr lang="en-US" sz="1400" b="1" dirty="0">
                <a:solidFill>
                  <a:srgbClr val="002060"/>
                </a:solidFill>
              </a:rPr>
              <a:t>r</a:t>
            </a:r>
            <a:r>
              <a:rPr lang="en-US" sz="1400" b="1" dirty="0" smtClean="0">
                <a:solidFill>
                  <a:srgbClr val="002060"/>
                </a:solidFill>
              </a:rPr>
              <a:t>ecompense</a:t>
            </a:r>
            <a:r>
              <a:rPr lang="en-US" sz="1400" dirty="0" smtClean="0">
                <a:solidFill>
                  <a:srgbClr val="002060"/>
                </a:solidFill>
              </a:rPr>
              <a:t> (v.) to pay back; to give  reward; (n.)  payment for loss, service, or injury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(v.) repay; (n.) compensation</a:t>
            </a:r>
          </a:p>
          <a:p>
            <a:pPr marL="342900" indent="-342900">
              <a:buAutoNum type="arabicPeriod" startAt="14"/>
            </a:pPr>
            <a:r>
              <a:rPr lang="en-US" sz="1400" b="1" dirty="0">
                <a:solidFill>
                  <a:srgbClr val="002060"/>
                </a:solidFill>
              </a:rPr>
              <a:t>r</a:t>
            </a:r>
            <a:r>
              <a:rPr lang="en-US" sz="1400" b="1" dirty="0" smtClean="0">
                <a:solidFill>
                  <a:srgbClr val="002060"/>
                </a:solidFill>
              </a:rPr>
              <a:t>enovate</a:t>
            </a:r>
            <a:r>
              <a:rPr lang="en-US" sz="1400" dirty="0" smtClean="0">
                <a:solidFill>
                  <a:srgbClr val="002060"/>
                </a:solidFill>
              </a:rPr>
              <a:t> (v.) to repair, restore to good condition, make new again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repair, recondition</a:t>
            </a:r>
          </a:p>
          <a:p>
            <a:pPr marL="0" indent="0">
              <a:buNone/>
            </a:pP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20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669" y="348343"/>
            <a:ext cx="11355388" cy="6172200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15"/>
            </a:pPr>
            <a:r>
              <a:rPr lang="en-US" sz="1400" b="1" dirty="0">
                <a:solidFill>
                  <a:srgbClr val="002060"/>
                </a:solidFill>
              </a:rPr>
              <a:t>r</a:t>
            </a:r>
            <a:r>
              <a:rPr lang="en-US" sz="1400" b="1" dirty="0" smtClean="0">
                <a:solidFill>
                  <a:srgbClr val="002060"/>
                </a:solidFill>
              </a:rPr>
              <a:t>ésumé </a:t>
            </a:r>
            <a:r>
              <a:rPr lang="en-US" sz="1400" dirty="0" smtClean="0">
                <a:solidFill>
                  <a:srgbClr val="002060"/>
                </a:solidFill>
              </a:rPr>
              <a:t>(n.) a brief summary;  short written account of one’s education, working experience, or qualifications for a job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synonym:   synopsis</a:t>
            </a:r>
          </a:p>
          <a:p>
            <a:pPr marL="342900" indent="-342900">
              <a:buAutoNum type="arabicPeriod" startAt="16"/>
            </a:pPr>
            <a:r>
              <a:rPr lang="en-US" sz="1400" b="1" dirty="0">
                <a:solidFill>
                  <a:srgbClr val="002060"/>
                </a:solidFill>
              </a:rPr>
              <a:t>s</a:t>
            </a:r>
            <a:r>
              <a:rPr lang="en-US" sz="1400" b="1" dirty="0" smtClean="0">
                <a:solidFill>
                  <a:srgbClr val="002060"/>
                </a:solidFill>
              </a:rPr>
              <a:t>ullen</a:t>
            </a:r>
            <a:r>
              <a:rPr lang="en-US" sz="1400" dirty="0" smtClean="0">
                <a:solidFill>
                  <a:srgbClr val="002060"/>
                </a:solidFill>
              </a:rPr>
              <a:t> (adj.) silent or brooding because of ill humor, anger, or resentment; slow moving, sluggish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grumpy, surly, peevish, morose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cheerful, blithe, vivacious</a:t>
            </a:r>
          </a:p>
          <a:p>
            <a:pPr marL="342900" indent="-342900">
              <a:buAutoNum type="arabicPeriod" startAt="17"/>
            </a:pPr>
            <a:r>
              <a:rPr lang="en-US" sz="1400" b="1" dirty="0">
                <a:solidFill>
                  <a:srgbClr val="002060"/>
                </a:solidFill>
              </a:rPr>
              <a:t>t</a:t>
            </a:r>
            <a:r>
              <a:rPr lang="en-US" sz="1400" b="1" dirty="0" smtClean="0">
                <a:solidFill>
                  <a:srgbClr val="002060"/>
                </a:solidFill>
              </a:rPr>
              <a:t>rickle</a:t>
            </a:r>
            <a:r>
              <a:rPr lang="en-US" sz="1400" dirty="0" smtClean="0">
                <a:solidFill>
                  <a:srgbClr val="002060"/>
                </a:solidFill>
              </a:rPr>
              <a:t> (v.) to flow or fall by drops or in a small stream; (n.) a small, irregular quantity of anything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(v.) dribble, drizzle, drip; (n.) small amount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(v.) gush, pour, flood; (n.) deluge</a:t>
            </a:r>
          </a:p>
          <a:p>
            <a:pPr marL="342900" indent="-342900">
              <a:buAutoNum type="arabicPeriod" startAt="18"/>
            </a:pPr>
            <a:r>
              <a:rPr lang="en-US" sz="1400" b="1" dirty="0">
                <a:solidFill>
                  <a:srgbClr val="002060"/>
                </a:solidFill>
              </a:rPr>
              <a:t>t</a:t>
            </a:r>
            <a:r>
              <a:rPr lang="en-US" sz="1400" b="1" dirty="0" smtClean="0">
                <a:solidFill>
                  <a:srgbClr val="002060"/>
                </a:solidFill>
              </a:rPr>
              <a:t>rivial </a:t>
            </a:r>
            <a:r>
              <a:rPr lang="en-US" sz="1400" dirty="0" smtClean="0">
                <a:solidFill>
                  <a:srgbClr val="002060"/>
                </a:solidFill>
              </a:rPr>
              <a:t>(adj.) not important, minor; ordinary, commonplace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insignificant, trifling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important, weighty</a:t>
            </a:r>
          </a:p>
          <a:p>
            <a:pPr marL="342900" indent="-342900">
              <a:buAutoNum type="arabicPeriod" startAt="19"/>
            </a:pPr>
            <a:r>
              <a:rPr lang="en-US" sz="1400" b="1" dirty="0">
                <a:solidFill>
                  <a:srgbClr val="002060"/>
                </a:solidFill>
              </a:rPr>
              <a:t>t</a:t>
            </a:r>
            <a:r>
              <a:rPr lang="en-US" sz="1400" b="1" dirty="0" smtClean="0">
                <a:solidFill>
                  <a:srgbClr val="002060"/>
                </a:solidFill>
              </a:rPr>
              <a:t>ruce</a:t>
            </a:r>
            <a:r>
              <a:rPr lang="en-US" sz="1400" dirty="0" smtClean="0">
                <a:solidFill>
                  <a:srgbClr val="002060"/>
                </a:solidFill>
              </a:rPr>
              <a:t> (n.) a pause in fighting, temporary peace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synonym:  cease-fire4	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war, warfare</a:t>
            </a:r>
          </a:p>
          <a:p>
            <a:pPr marL="342900" indent="-342900">
              <a:buAutoNum type="arabicPeriod" startAt="20"/>
            </a:pPr>
            <a:r>
              <a:rPr lang="en-US" sz="1400" b="1" dirty="0">
                <a:solidFill>
                  <a:srgbClr val="002060"/>
                </a:solidFill>
              </a:rPr>
              <a:t>v</a:t>
            </a:r>
            <a:r>
              <a:rPr lang="en-US" sz="1400" b="1" dirty="0" smtClean="0">
                <a:solidFill>
                  <a:srgbClr val="002060"/>
                </a:solidFill>
              </a:rPr>
              <a:t>icious</a:t>
            </a:r>
            <a:r>
              <a:rPr lang="en-US" sz="1400" dirty="0" smtClean="0">
                <a:solidFill>
                  <a:srgbClr val="002060"/>
                </a:solidFill>
              </a:rPr>
              <a:t> (adj.) evil, bad; spiteful; having bad habits or an ugly disposition; painfully sever or extreme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synonyms:  wicked, malicious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smtClean="0">
                <a:solidFill>
                  <a:srgbClr val="002060"/>
                </a:solidFill>
              </a:rPr>
              <a:t>antonyms:  good, kind, kindly, mild</a:t>
            </a:r>
          </a:p>
        </p:txBody>
      </p:sp>
    </p:spTree>
    <p:extLst>
      <p:ext uri="{BB962C8B-B14F-4D97-AF65-F5344CB8AC3E}">
        <p14:creationId xmlns:p14="http://schemas.microsoft.com/office/powerpoint/2010/main" val="422359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</TotalTime>
  <Words>48</Words>
  <Application>Microsoft Office PowerPoint</Application>
  <PresentationFormat>Custom</PresentationFormat>
  <Paragraphs>54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Slice</vt:lpstr>
      <vt:lpstr>Vocabulary Week 1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Vocabulary Week 1</dc:title>
  <dc:creator>Kerry Grimes</dc:creator>
  <cp:lastModifiedBy>Windows User</cp:lastModifiedBy>
  <cp:revision>9</cp:revision>
  <dcterms:created xsi:type="dcterms:W3CDTF">2014-07-27T22:55:23Z</dcterms:created>
  <dcterms:modified xsi:type="dcterms:W3CDTF">2014-08-06T14:38:39Z</dcterms:modified>
</cp:coreProperties>
</file>