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4"/>
  </p:handoutMasterIdLst>
  <p:sldIdLst>
    <p:sldId id="256" r:id="rId2"/>
    <p:sldId id="267" r:id="rId3"/>
    <p:sldId id="257" r:id="rId4"/>
    <p:sldId id="258" r:id="rId5"/>
    <p:sldId id="265" r:id="rId6"/>
    <p:sldId id="266" r:id="rId7"/>
    <p:sldId id="259" r:id="rId8"/>
    <p:sldId id="260" r:id="rId9"/>
    <p:sldId id="264" r:id="rId10"/>
    <p:sldId id="261" r:id="rId11"/>
    <p:sldId id="262" r:id="rId12"/>
    <p:sldId id="263" r:id="rId13"/>
  </p:sldIdLst>
  <p:sldSz cx="9144000" cy="6858000" type="screen4x3"/>
  <p:notesSz cx="7077075" cy="9418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3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71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08438" y="0"/>
            <a:ext cx="3067050" cy="471488"/>
          </a:xfrm>
          <a:prstGeom prst="rect">
            <a:avLst/>
          </a:prstGeom>
        </p:spPr>
        <p:txBody>
          <a:bodyPr vert="horz" lIns="91440" tIns="45720" rIns="91440" bIns="45720" rtlCol="0"/>
          <a:lstStyle>
            <a:lvl1pPr algn="r">
              <a:defRPr sz="1200"/>
            </a:lvl1pPr>
          </a:lstStyle>
          <a:p>
            <a:fld id="{9DDCD59E-DF12-4ACA-8E70-D3DB9E15F010}" type="datetimeFigureOut">
              <a:rPr lang="en-US" smtClean="0"/>
              <a:pPr/>
              <a:t>3/18/2016</a:t>
            </a:fld>
            <a:endParaRPr lang="en-US"/>
          </a:p>
        </p:txBody>
      </p:sp>
      <p:sp>
        <p:nvSpPr>
          <p:cNvPr id="4" name="Footer Placeholder 3"/>
          <p:cNvSpPr>
            <a:spLocks noGrp="1"/>
          </p:cNvSpPr>
          <p:nvPr>
            <p:ph type="ftr" sz="quarter" idx="2"/>
          </p:nvPr>
        </p:nvSpPr>
        <p:spPr>
          <a:xfrm>
            <a:off x="0" y="8945563"/>
            <a:ext cx="3067050" cy="471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08438" y="8945563"/>
            <a:ext cx="3067050" cy="471487"/>
          </a:xfrm>
          <a:prstGeom prst="rect">
            <a:avLst/>
          </a:prstGeom>
        </p:spPr>
        <p:txBody>
          <a:bodyPr vert="horz" lIns="91440" tIns="45720" rIns="91440" bIns="45720" rtlCol="0" anchor="b"/>
          <a:lstStyle>
            <a:lvl1pPr algn="r">
              <a:defRPr sz="1200"/>
            </a:lvl1pPr>
          </a:lstStyle>
          <a:p>
            <a:fld id="{55B17F09-1411-4421-985F-E456E3A1CD03}" type="slidenum">
              <a:rPr lang="en-US" smtClean="0"/>
              <a:pPr/>
              <a:t>‹#›</a:t>
            </a:fld>
            <a:endParaRPr lang="en-US"/>
          </a:p>
        </p:txBody>
      </p:sp>
    </p:spTree>
    <p:extLst>
      <p:ext uri="{BB962C8B-B14F-4D97-AF65-F5344CB8AC3E}">
        <p14:creationId xmlns:p14="http://schemas.microsoft.com/office/powerpoint/2010/main" val="186060474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EE9B61-9C85-488B-90F8-10A0F089C136}" type="datetimeFigureOut">
              <a:rPr lang="en-US" smtClean="0"/>
              <a:pPr/>
              <a:t>3/18/2016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78431-2845-4EAB-8498-3C69F1D99B4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EE9B61-9C85-488B-90F8-10A0F089C136}" type="datetimeFigureOut">
              <a:rPr lang="en-US" smtClean="0"/>
              <a:pPr/>
              <a:t>3/18/2016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78431-2845-4EAB-8498-3C69F1D99B4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EE9B61-9C85-488B-90F8-10A0F089C136}" type="datetimeFigureOut">
              <a:rPr lang="en-US" smtClean="0"/>
              <a:pPr/>
              <a:t>3/18/2016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78431-2845-4EAB-8498-3C69F1D99B4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EE9B61-9C85-488B-90F8-10A0F089C136}" type="datetimeFigureOut">
              <a:rPr lang="en-US" smtClean="0"/>
              <a:pPr/>
              <a:t>3/18/2016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78431-2845-4EAB-8498-3C69F1D99B4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EE9B61-9C85-488B-90F8-10A0F089C136}" type="datetimeFigureOut">
              <a:rPr lang="en-US" smtClean="0"/>
              <a:pPr/>
              <a:t>3/18/2016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D78431-2845-4EAB-8498-3C69F1D99B4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EE9B61-9C85-488B-90F8-10A0F089C136}" type="datetimeFigureOut">
              <a:rPr lang="en-US" smtClean="0"/>
              <a:pPr/>
              <a:t>3/18/2016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D78431-2845-4EAB-8498-3C69F1D99B4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EE9B61-9C85-488B-90F8-10A0F089C136}" type="datetimeFigureOut">
              <a:rPr lang="en-US" smtClean="0"/>
              <a:pPr/>
              <a:t>3/18/2016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D78431-2845-4EAB-8498-3C69F1D99B4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EE9B61-9C85-488B-90F8-10A0F089C136}" type="datetimeFigureOut">
              <a:rPr lang="en-US" smtClean="0"/>
              <a:pPr/>
              <a:t>3/18/2016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78431-2845-4EAB-8498-3C69F1D99B4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EE9B61-9C85-488B-90F8-10A0F089C136}" type="datetimeFigureOut">
              <a:rPr lang="en-US" smtClean="0"/>
              <a:pPr/>
              <a:t>3/18/2016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78431-2845-4EAB-8498-3C69F1D99B4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EE9B61-9C85-488B-90F8-10A0F089C136}" type="datetimeFigureOut">
              <a:rPr lang="en-US" smtClean="0"/>
              <a:pPr/>
              <a:t>3/18/2016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78431-2845-4EAB-8498-3C69F1D99B4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EE9B61-9C85-488B-90F8-10A0F089C136}" type="datetimeFigureOut">
              <a:rPr lang="en-US" smtClean="0"/>
              <a:pPr/>
              <a:t>3/18/2016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78431-2845-4EAB-8498-3C69F1D99B4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EE9B61-9C85-488B-90F8-10A0F089C136}" type="datetimeFigureOut">
              <a:rPr lang="en-US" smtClean="0"/>
              <a:pPr/>
              <a:t>3/18/2016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D78431-2845-4EAB-8498-3C69F1D99B4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rds.yahoo.com/_ylt=A0WTbx.WLARK60QB2FWJzbkF;_ylu=X3oDMTBpZTByOGFiBHBvcwMyBHNlYwNzcgR2dGlkAw--/SIG=1h2dbb8pq/EXP=1241873942/**http:/images.search.yahoo.com/images/view?back=http://images.search.yahoo.com/search/images?p=waves&amp;fr=yfp-t-125&amp;ei=utf-8&amp;x=wrt&amp;w=800&amp;h=533&amp;imgurl=www.photographyblog.com/gallery/data/2/waves.jpg&amp;rurl=http://www.photographyblog.com/gallery/showphoto.php?photo=52463&amp;limit=recent&amp;size=120k&amp;name=waves.jpg&amp;p=waves&amp;oid=dc9471892e52a8ec&amp;no=2&amp;tt=3611815&amp;sigr=12dc6hc26&amp;sigi=11ge0l980&amp;sigb=12g9opqr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tudyjams.scholastic.com/studyjams/jams/science/weather-and-climate/waves-and-currents.htm" TargetMode="External"/><Relationship Id="rId2" Type="http://schemas.openxmlformats.org/officeDocument/2006/relationships/hyperlink" Target="http://studyjams.scholastic.com/studyjams/jams/science/weather-and-climate/tides.ht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rds.yahoo.com/_ylt=A0WTbx.WLARK60QB2VWJzbkF;_ylu=X3oDMTBpaWhqZmNtBHBvcwMzBHNlYwNzcgR2dGlkAw--/SIG=1j09161q3/EXP=1241873942/**http:/images.search.yahoo.com/images/view?back=http://images.search.yahoo.com/search/images?p=waves&amp;fr=yfp-t-125&amp;ei=utf-8&amp;x=wrt&amp;w=500&amp;h=375&amp;imgurl=static.flickr.com/216/446135932_54e3f89116.jpg&amp;rurl=http://www.flickr.com/photos/esther-/446135932/&amp;size=182k&amp;name=waves....&amp;p=waves&amp;oid=d6f4afef05c1b210&amp;fusr=esther**&amp;hurl=http://www.flickr.com/photos/esther-/&amp;no=3&amp;tt=3611815&amp;sigr=11fp2a8ih&amp;sigi=11ejvhp27&amp;sigb=12g9opqrf&amp;sigh=115hfbb6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hyperlink" Target="http://www.google.com/url?sa=i&amp;rct=j&amp;q=parts+of+a+wave+in+the+ocean&amp;source=images&amp;cd=&amp;cad=rja&amp;docid=vWGNh4f4OqSMuM&amp;tbnid=trTNCnRDnsuQNM:&amp;ved=0CAUQjRw&amp;url=http://www.onr.navy.mil/focus/ocean/motion/waves1.htm&amp;ei=nFLxUsbGJ8nfkgentYDYBQ&amp;bvm=bv.60444564,d.eW0&amp;psig=AFQjCNHa6ieojwO9a5v0F1KFwcbwvgTcCA&amp;ust=1391633398928406"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home.howstuffworks.com/home-improvement/repair/house.htm" TargetMode="External"/><Relationship Id="rId2" Type="http://schemas.openxmlformats.org/officeDocument/2006/relationships/hyperlink" Target="http://oceanservice.noaa.gov/facts/roguewaves.html"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travel.howstuffworks.com/new-york.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rds.yahoo.com/_ylt=A0WTbx4nLQRK0_QA6PKJzbkF;_ylu=X3oDMTBqNzBoY2J0BHBvcwMxNARzZWMDc3IEdnRpZAM-/SIG=1e7cjq3ta/EXP=1241874087/**http:/images.search.yahoo.com/images/view?back=http://images.search.yahoo.com/search/images?p=wave&amp;fr=yfp-t-125&amp;ei=utf-8&amp;x=wrt&amp;w=1600&amp;h=1200&amp;imgurl=hnodc.hcmr.gr/images/wave.jpg&amp;rurl=http://hnodc.hcmr.gr/format1.html&amp;size=240k&amp;name=wave.jpg&amp;p=wave&amp;oid=20f0784ef3415166&amp;no=14&amp;tt=5748082&amp;sigr=1119hf3os&amp;sigi=10t49bmsr&amp;sigb=12fnolkv0"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gazaa.gccaz.edu/hazardcity/Files/modules/shoreline/FG11_03.jpg" TargetMode="External"/><Relationship Id="rId2" Type="http://schemas.openxmlformats.org/officeDocument/2006/relationships/hyperlink" Target="http://oceanservice.noaa.gov/education/tutorial_currents/03coastal2.html" TargetMode="External"/><Relationship Id="rId1" Type="http://schemas.openxmlformats.org/officeDocument/2006/relationships/slideLayout" Target="../slideLayouts/slideLayout2.xml"/><Relationship Id="rId4" Type="http://schemas.openxmlformats.org/officeDocument/2006/relationships/hyperlink" Target="http://oceanservice.noaa.gov/facts/ripcurrent.html"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rds.yahoo.com/_ylt=A0WTb_loLARKn5cAFDKjzbkF/SIG=1258ek2ra/EXP=1241873896/**http:/curious.astro.cornell.edu/images/tides.jp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rds.yahoo.com/_ylt=A0WTb_s7LARK6G0Bd_.jzbkF/SIG=12kekor7h/EXP=1241873851/**http:/www.tcnj.edu/~robitso2/Ocean%20Tides/tides%20copy.jpg"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rds.yahoo.com/_ylt=A0WTb_mJLQRKBJ0A4OCJzbkF;_ylu=X3oDMTBpdnJhMHUzBHBvcwMxBHNlYwNzcgR2dGlkAw--/SIG=1j14seisj/EXP=1241874185/**http:/images.search.yahoo.com/images/view?back=http://images.search.yahoo.com/search/images?p=tides+and+electricity&amp;fr=yfp-t-125&amp;ei=utf-8&amp;x=wrt&amp;w=428&amp;h=164&amp;imgurl=serc.carleton.edu/images/NAGTWorkshops/visualize04/electricity_tides.jpg&amp;rurl=http://serc.carleton.edu/NAGTWorkshops/visualization/collections/tides.html&amp;size=28k&amp;name=electricity_tide...&amp;p=tides+and+electricity&amp;oid=48b3813810291c80&amp;no=1&amp;tt=107&amp;sigr=12b3dnffd&amp;sigi=1284bnneu&amp;sigb=13054m2c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Go to fullsize image">
            <a:hlinkClick r:id="rId2"/>
          </p:cNvPr>
          <p:cNvPicPr>
            <a:picLocks noChangeAspect="1" noChangeArrowheads="1"/>
          </p:cNvPicPr>
          <p:nvPr/>
        </p:nvPicPr>
        <p:blipFill>
          <a:blip r:embed="rId3"/>
          <a:srcRect/>
          <a:stretch>
            <a:fillRect/>
          </a:stretch>
        </p:blipFill>
        <p:spPr bwMode="auto">
          <a:xfrm>
            <a:off x="0" y="0"/>
            <a:ext cx="9173583" cy="6858000"/>
          </a:xfrm>
          <a:prstGeom prst="rect">
            <a:avLst/>
          </a:prstGeom>
          <a:noFill/>
        </p:spPr>
      </p:pic>
      <p:sp>
        <p:nvSpPr>
          <p:cNvPr id="2" name="Title 1"/>
          <p:cNvSpPr>
            <a:spLocks noGrp="1"/>
          </p:cNvSpPr>
          <p:nvPr>
            <p:ph type="ctrTitle"/>
          </p:nvPr>
        </p:nvSpPr>
        <p:spPr/>
        <p:txBody>
          <a:bodyPr/>
          <a:lstStyle/>
          <a:p>
            <a:r>
              <a:rPr lang="en-US" dirty="0" smtClean="0">
                <a:solidFill>
                  <a:srgbClr val="FF0000"/>
                </a:solidFill>
              </a:rPr>
              <a:t>Waves move through oceans. </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Videos</a:t>
            </a:r>
            <a:endParaRPr lang="en-US" dirty="0"/>
          </a:p>
        </p:txBody>
      </p:sp>
      <p:sp>
        <p:nvSpPr>
          <p:cNvPr id="3" name="Content Placeholder 2"/>
          <p:cNvSpPr>
            <a:spLocks noGrp="1"/>
          </p:cNvSpPr>
          <p:nvPr>
            <p:ph idx="1"/>
          </p:nvPr>
        </p:nvSpPr>
        <p:spPr/>
        <p:txBody>
          <a:bodyPr>
            <a:normAutofit lnSpcReduction="10000"/>
          </a:bodyPr>
          <a:lstStyle/>
          <a:p>
            <a:r>
              <a:rPr lang="en-US" dirty="0"/>
              <a:t>Click on this link to watch a video about </a:t>
            </a:r>
            <a:r>
              <a:rPr lang="en-US" smtClean="0"/>
              <a:t>tides. </a:t>
            </a:r>
            <a:r>
              <a:rPr lang="en-US" u="sng" smtClean="0">
                <a:hlinkClick r:id="rId2"/>
              </a:rPr>
              <a:t>http</a:t>
            </a:r>
            <a:r>
              <a:rPr lang="en-US" u="sng" dirty="0">
                <a:hlinkClick r:id="rId2"/>
              </a:rPr>
              <a:t>://studyjams.scholastic.com/studyjams/jams/science/weather-and-climate/tides.htm</a:t>
            </a:r>
            <a:r>
              <a:rPr lang="en-US" dirty="0"/>
              <a:t> </a:t>
            </a:r>
          </a:p>
          <a:p>
            <a:pPr marL="0" indent="0">
              <a:buNone/>
            </a:pPr>
            <a:r>
              <a:rPr lang="en-US" dirty="0"/>
              <a:t> </a:t>
            </a:r>
          </a:p>
          <a:p>
            <a:r>
              <a:rPr lang="en-US" dirty="0"/>
              <a:t>Click on this link to watch a video about waves. </a:t>
            </a:r>
          </a:p>
          <a:p>
            <a:pPr marL="0" indent="0">
              <a:buNone/>
            </a:pPr>
            <a:r>
              <a:rPr lang="en-US" u="sng" dirty="0">
                <a:hlinkClick r:id="rId3"/>
              </a:rPr>
              <a:t>http://studyjams.scholastic.com/studyjams/jams/science/weather-and-climate/waves-and-currents.htm</a:t>
            </a:r>
            <a:endParaRPr lang="en-US" dirty="0"/>
          </a:p>
        </p:txBody>
      </p:sp>
    </p:spTree>
    <p:extLst>
      <p:ext uri="{BB962C8B-B14F-4D97-AF65-F5344CB8AC3E}">
        <p14:creationId xmlns:p14="http://schemas.microsoft.com/office/powerpoint/2010/main" val="25705875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Waves form in the open ocean.</a:t>
            </a:r>
            <a:endParaRPr lang="en-US" dirty="0"/>
          </a:p>
        </p:txBody>
      </p:sp>
      <p:sp>
        <p:nvSpPr>
          <p:cNvPr id="3" name="Content Placeholder 2"/>
          <p:cNvSpPr>
            <a:spLocks noGrp="1"/>
          </p:cNvSpPr>
          <p:nvPr>
            <p:ph idx="1"/>
          </p:nvPr>
        </p:nvSpPr>
        <p:spPr/>
        <p:txBody>
          <a:bodyPr/>
          <a:lstStyle/>
          <a:p>
            <a:r>
              <a:rPr lang="en-US" dirty="0" smtClean="0"/>
              <a:t>A wave is an up and down motion along the surface is of a body of water</a:t>
            </a:r>
          </a:p>
          <a:p>
            <a:r>
              <a:rPr lang="en-US" dirty="0" smtClean="0"/>
              <a:t>The size of waves is usually caused by winds</a:t>
            </a:r>
          </a:p>
          <a:p>
            <a:r>
              <a:rPr lang="en-US" dirty="0" smtClean="0"/>
              <a:t>Waves can also be caused by earthquakes, landslides, and underwater volcanic eruptions</a:t>
            </a:r>
            <a:endParaRPr lang="en-US" dirty="0"/>
          </a:p>
        </p:txBody>
      </p:sp>
      <p:pic>
        <p:nvPicPr>
          <p:cNvPr id="7170" name="Picture 2" descr="Go to fullsize image">
            <a:hlinkClick r:id="rId2"/>
          </p:cNvPr>
          <p:cNvPicPr>
            <a:picLocks noChangeAspect="1" noChangeArrowheads="1"/>
          </p:cNvPicPr>
          <p:nvPr/>
        </p:nvPicPr>
        <p:blipFill>
          <a:blip r:embed="rId3"/>
          <a:srcRect/>
          <a:stretch>
            <a:fillRect/>
          </a:stretch>
        </p:blipFill>
        <p:spPr bwMode="auto">
          <a:xfrm>
            <a:off x="0" y="4587763"/>
            <a:ext cx="3048000" cy="227023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1143000"/>
          </a:xfrm>
        </p:spPr>
        <p:txBody>
          <a:bodyPr/>
          <a:lstStyle/>
          <a:p>
            <a:r>
              <a:rPr lang="en-US" dirty="0" smtClean="0"/>
              <a:t>Wave action at the water’s surface</a:t>
            </a:r>
            <a:endParaRPr lang="en-US" dirty="0"/>
          </a:p>
        </p:txBody>
      </p:sp>
      <p:sp>
        <p:nvSpPr>
          <p:cNvPr id="3" name="Content Placeholder 2"/>
          <p:cNvSpPr>
            <a:spLocks noGrp="1"/>
          </p:cNvSpPr>
          <p:nvPr>
            <p:ph idx="1"/>
          </p:nvPr>
        </p:nvSpPr>
        <p:spPr>
          <a:xfrm>
            <a:off x="3429000" y="838200"/>
            <a:ext cx="5715000" cy="5181600"/>
          </a:xfrm>
        </p:spPr>
        <p:txBody>
          <a:bodyPr>
            <a:normAutofit fontScale="85000" lnSpcReduction="20000"/>
          </a:bodyPr>
          <a:lstStyle/>
          <a:p>
            <a:r>
              <a:rPr lang="en-US" dirty="0" smtClean="0">
                <a:solidFill>
                  <a:schemeClr val="bg1"/>
                </a:solidFill>
              </a:rPr>
              <a:t>There are four parts to waves:</a:t>
            </a:r>
          </a:p>
          <a:p>
            <a:pPr lvl="1"/>
            <a:r>
              <a:rPr lang="en-US" dirty="0" smtClean="0">
                <a:solidFill>
                  <a:schemeClr val="bg1"/>
                </a:solidFill>
              </a:rPr>
              <a:t>Crest: high point of a wave</a:t>
            </a:r>
          </a:p>
          <a:p>
            <a:pPr lvl="1"/>
            <a:r>
              <a:rPr lang="en-US" dirty="0" smtClean="0">
                <a:solidFill>
                  <a:schemeClr val="bg1"/>
                </a:solidFill>
              </a:rPr>
              <a:t>Trough: low point of the wave</a:t>
            </a:r>
          </a:p>
          <a:p>
            <a:pPr lvl="1"/>
            <a:r>
              <a:rPr lang="en-US" dirty="0" smtClean="0">
                <a:solidFill>
                  <a:schemeClr val="bg1"/>
                </a:solidFill>
              </a:rPr>
              <a:t>Wave height: vertical distance between the top of the crest and bottom of trough</a:t>
            </a:r>
          </a:p>
          <a:p>
            <a:pPr lvl="1"/>
            <a:r>
              <a:rPr lang="en-US" dirty="0" smtClean="0">
                <a:solidFill>
                  <a:schemeClr val="bg1"/>
                </a:solidFill>
              </a:rPr>
              <a:t>Wavelength: distance between one wave crest and the next</a:t>
            </a:r>
          </a:p>
          <a:p>
            <a:pPr lvl="1"/>
            <a:endParaRPr lang="en-US" dirty="0">
              <a:solidFill>
                <a:schemeClr val="bg1"/>
              </a:solidFill>
            </a:endParaRPr>
          </a:p>
          <a:p>
            <a:pPr lvl="1"/>
            <a:r>
              <a:rPr lang="en-US" dirty="0" smtClean="0">
                <a:solidFill>
                  <a:schemeClr val="bg1"/>
                </a:solidFill>
              </a:rPr>
              <a:t>Waves move energy, the water stays more or less in the same place. </a:t>
            </a:r>
          </a:p>
          <a:p>
            <a:pPr lvl="1"/>
            <a:r>
              <a:rPr lang="en-US" dirty="0" smtClean="0">
                <a:solidFill>
                  <a:schemeClr val="bg1"/>
                </a:solidFill>
              </a:rPr>
              <a:t>Most waves only affect the water near the surface. At a certain depth, the waves no longer affect the water.</a:t>
            </a:r>
          </a:p>
          <a:p>
            <a:endParaRPr lang="en-US" dirty="0"/>
          </a:p>
        </p:txBody>
      </p:sp>
      <p:pic>
        <p:nvPicPr>
          <p:cNvPr id="6146" name="Picture 2" descr="Wave Anatomy by docsplatter."/>
          <p:cNvPicPr>
            <a:picLocks noChangeAspect="1" noChangeArrowheads="1"/>
          </p:cNvPicPr>
          <p:nvPr/>
        </p:nvPicPr>
        <p:blipFill>
          <a:blip r:embed="rId2"/>
          <a:srcRect/>
          <a:stretch>
            <a:fillRect/>
          </a:stretch>
        </p:blipFill>
        <p:spPr bwMode="auto">
          <a:xfrm>
            <a:off x="0" y="3086100"/>
            <a:ext cx="3219450" cy="37719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onr.navy.mil/focus/ocean/images/motion/wavediagram.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7800"/>
            <a:ext cx="7467600" cy="6282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9168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Rogue Waves</a:t>
            </a:r>
            <a:endParaRPr lang="en-US" dirty="0">
              <a:solidFill>
                <a:schemeClr val="bg1"/>
              </a:solidFill>
            </a:endParaRPr>
          </a:p>
        </p:txBody>
      </p:sp>
      <p:sp>
        <p:nvSpPr>
          <p:cNvPr id="3" name="Content Placeholder 2"/>
          <p:cNvSpPr>
            <a:spLocks noGrp="1"/>
          </p:cNvSpPr>
          <p:nvPr>
            <p:ph idx="1"/>
          </p:nvPr>
        </p:nvSpPr>
        <p:spPr>
          <a:xfrm>
            <a:off x="457200" y="1733550"/>
            <a:ext cx="8229600" cy="4525963"/>
          </a:xfrm>
        </p:spPr>
        <p:txBody>
          <a:bodyPr>
            <a:normAutofit fontScale="70000" lnSpcReduction="20000"/>
          </a:bodyPr>
          <a:lstStyle/>
          <a:p>
            <a:r>
              <a:rPr lang="en-US" dirty="0" smtClean="0">
                <a:solidFill>
                  <a:schemeClr val="bg1"/>
                </a:solidFill>
              </a:rPr>
              <a:t>Click here to read about rogue waves. </a:t>
            </a:r>
            <a:r>
              <a:rPr lang="en-US" u="sng" dirty="0">
                <a:solidFill>
                  <a:schemeClr val="bg1"/>
                </a:solidFill>
                <a:hlinkClick r:id="rId2"/>
              </a:rPr>
              <a:t>http://oceanservice.noaa.gov/facts/roguewaves.html</a:t>
            </a:r>
            <a:r>
              <a:rPr lang="en-US" dirty="0">
                <a:solidFill>
                  <a:schemeClr val="bg1"/>
                </a:solidFill>
              </a:rPr>
              <a:t> </a:t>
            </a:r>
          </a:p>
          <a:p>
            <a:r>
              <a:rPr lang="en-US" dirty="0">
                <a:solidFill>
                  <a:schemeClr val="bg1"/>
                </a:solidFill>
              </a:rPr>
              <a:t>Rogue waves sound like something straight out of a sailor's tall tale: ominous, mysterious, solitary waves of enormous height crashing down on ships at sea in seemingly calm waters. But as improbable as they might seem, recent st­udies suggest these rogues are more common than anyone previously guessed.</a:t>
            </a:r>
          </a:p>
          <a:p>
            <a:r>
              <a:rPr lang="en-US" dirty="0">
                <a:solidFill>
                  <a:schemeClr val="bg1"/>
                </a:solidFill>
              </a:rPr>
              <a:t>Imagine having an 80-foot wall of water barreling toward you. Actually, that might be too tall an order. It's easy to throw around heights like 50 feet or 90 feet without really grasping how huge a wave of such height would be. Here are some handy comparisons:</a:t>
            </a:r>
          </a:p>
          <a:p>
            <a:pPr lvl="1"/>
            <a:r>
              <a:rPr lang="en-US" dirty="0">
                <a:solidFill>
                  <a:schemeClr val="bg1"/>
                </a:solidFill>
              </a:rPr>
              <a:t>The average room in your </a:t>
            </a:r>
            <a:r>
              <a:rPr lang="en-US" dirty="0">
                <a:solidFill>
                  <a:schemeClr val="bg1"/>
                </a:solidFill>
                <a:hlinkClick r:id="rId3"/>
              </a:rPr>
              <a:t>house</a:t>
            </a:r>
            <a:r>
              <a:rPr lang="en-US" dirty="0">
                <a:solidFill>
                  <a:schemeClr val="bg1"/>
                </a:solidFill>
              </a:rPr>
              <a:t> is probably about 8 feet high.</a:t>
            </a:r>
          </a:p>
          <a:p>
            <a:pPr lvl="1"/>
            <a:r>
              <a:rPr lang="en-US" dirty="0">
                <a:solidFill>
                  <a:schemeClr val="bg1"/>
                </a:solidFill>
              </a:rPr>
              <a:t>A typical two-story house is between 20 and 30 feet high.</a:t>
            </a:r>
          </a:p>
          <a:p>
            <a:pPr lvl="1"/>
            <a:r>
              <a:rPr lang="en-US" dirty="0">
                <a:solidFill>
                  <a:schemeClr val="bg1"/>
                </a:solidFill>
              </a:rPr>
              <a:t>The </a:t>
            </a:r>
            <a:r>
              <a:rPr lang="en-US" dirty="0">
                <a:solidFill>
                  <a:schemeClr val="bg1"/>
                </a:solidFill>
                <a:hlinkClick r:id="rId4"/>
              </a:rPr>
              <a:t>Statue of Liberty</a:t>
            </a:r>
            <a:r>
              <a:rPr lang="en-US" dirty="0">
                <a:solidFill>
                  <a:schemeClr val="bg1"/>
                </a:solidFill>
              </a:rPr>
              <a:t> is 111 feet tall from her toes to the top of her head, not counting the pedestal or her arm and torch.</a:t>
            </a:r>
          </a:p>
          <a:p>
            <a:endParaRPr lang="en-US" dirty="0">
              <a:solidFill>
                <a:schemeClr val="bg1"/>
              </a:solidFill>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638425" cy="173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84565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Wave action near the surface</a:t>
            </a:r>
            <a:endParaRPr lang="en-US" dirty="0"/>
          </a:p>
        </p:txBody>
      </p:sp>
      <p:sp>
        <p:nvSpPr>
          <p:cNvPr id="3" name="Content Placeholder 2"/>
          <p:cNvSpPr>
            <a:spLocks noGrp="1"/>
          </p:cNvSpPr>
          <p:nvPr>
            <p:ph sz="half" idx="1"/>
          </p:nvPr>
        </p:nvSpPr>
        <p:spPr/>
        <p:txBody>
          <a:bodyPr>
            <a:normAutofit fontScale="77500" lnSpcReduction="20000"/>
          </a:bodyPr>
          <a:lstStyle/>
          <a:p>
            <a:endParaRPr lang="en-US"/>
          </a:p>
        </p:txBody>
      </p:sp>
      <p:sp>
        <p:nvSpPr>
          <p:cNvPr id="4" name="Content Placeholder 3"/>
          <p:cNvSpPr>
            <a:spLocks noGrp="1"/>
          </p:cNvSpPr>
          <p:nvPr>
            <p:ph sz="half" idx="2"/>
          </p:nvPr>
        </p:nvSpPr>
        <p:spPr>
          <a:xfrm>
            <a:off x="4648200" y="1600200"/>
            <a:ext cx="4038600" cy="4876800"/>
          </a:xfrm>
        </p:spPr>
        <p:txBody>
          <a:bodyPr>
            <a:normAutofit fontScale="77500" lnSpcReduction="20000"/>
          </a:bodyPr>
          <a:lstStyle/>
          <a:p>
            <a:r>
              <a:rPr lang="en-US" dirty="0" smtClean="0">
                <a:solidFill>
                  <a:schemeClr val="bg1"/>
                </a:solidFill>
              </a:rPr>
              <a:t>When waves reach the shallow water, they lose speed and the crest eventually falls over the trough. This is when they lose their energy. This is called a BREAKER.</a:t>
            </a:r>
          </a:p>
          <a:p>
            <a:r>
              <a:rPr lang="en-US" dirty="0" smtClean="0">
                <a:solidFill>
                  <a:schemeClr val="bg1"/>
                </a:solidFill>
              </a:rPr>
              <a:t>When waves hit the shore and break, the water runs back down the sand into the ocean. This can cause an undertow if the shore is sloped steeply. An undertow is the pull of water as it runs back to the sea. These can be very strong and very dangerous. </a:t>
            </a:r>
            <a:endParaRPr lang="en-US" dirty="0">
              <a:solidFill>
                <a:schemeClr val="bg1"/>
              </a:solidFill>
            </a:endParaRPr>
          </a:p>
        </p:txBody>
      </p:sp>
      <p:pic>
        <p:nvPicPr>
          <p:cNvPr id="5122" name="Picture 2" descr="Go to fullsize image">
            <a:hlinkClick r:id="rId2"/>
          </p:cNvPr>
          <p:cNvPicPr>
            <a:picLocks noChangeAspect="1" noChangeArrowheads="1"/>
          </p:cNvPicPr>
          <p:nvPr/>
        </p:nvPicPr>
        <p:blipFill>
          <a:blip r:embed="rId3"/>
          <a:srcRect/>
          <a:stretch>
            <a:fillRect/>
          </a:stretch>
        </p:blipFill>
        <p:spPr bwMode="auto">
          <a:xfrm>
            <a:off x="381000" y="1600200"/>
            <a:ext cx="4283996" cy="4572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1143000"/>
          </a:xfrm>
        </p:spPr>
        <p:txBody>
          <a:bodyPr/>
          <a:lstStyle/>
          <a:p>
            <a:r>
              <a:rPr lang="en-US" dirty="0" smtClean="0"/>
              <a:t>Waves cause currents near shore.</a:t>
            </a:r>
            <a:endParaRPr lang="en-US" dirty="0"/>
          </a:p>
        </p:txBody>
      </p:sp>
      <p:sp>
        <p:nvSpPr>
          <p:cNvPr id="3" name="Content Placeholder 2"/>
          <p:cNvSpPr>
            <a:spLocks noGrp="1"/>
          </p:cNvSpPr>
          <p:nvPr>
            <p:ph idx="1"/>
          </p:nvPr>
        </p:nvSpPr>
        <p:spPr>
          <a:xfrm>
            <a:off x="914400" y="838200"/>
            <a:ext cx="8229600" cy="4525963"/>
          </a:xfrm>
        </p:spPr>
        <p:txBody>
          <a:bodyPr>
            <a:normAutofit fontScale="62500" lnSpcReduction="20000"/>
          </a:bodyPr>
          <a:lstStyle/>
          <a:p>
            <a:r>
              <a:rPr lang="en-US" dirty="0" err="1" smtClean="0"/>
              <a:t>Longshore</a:t>
            </a:r>
            <a:r>
              <a:rPr lang="en-US" dirty="0" smtClean="0"/>
              <a:t> current:</a:t>
            </a:r>
          </a:p>
          <a:p>
            <a:pPr lvl="1"/>
            <a:r>
              <a:rPr lang="en-US" dirty="0" smtClean="0"/>
              <a:t>Moves water parallel to the shore</a:t>
            </a:r>
          </a:p>
          <a:p>
            <a:pPr lvl="1"/>
            <a:r>
              <a:rPr lang="en-US" dirty="0" smtClean="0"/>
              <a:t>Occur where waves meet the land at an angle rather than head-on</a:t>
            </a:r>
          </a:p>
          <a:p>
            <a:pPr lvl="1"/>
            <a:r>
              <a:rPr lang="en-US" dirty="0" smtClean="0"/>
              <a:t>Zig-zag motion moves and along the </a:t>
            </a:r>
            <a:r>
              <a:rPr lang="en-US" dirty="0" smtClean="0"/>
              <a:t>beach</a:t>
            </a:r>
          </a:p>
          <a:p>
            <a:pPr lvl="1"/>
            <a:r>
              <a:rPr lang="en-US" dirty="0">
                <a:hlinkClick r:id="rId2"/>
              </a:rPr>
              <a:t>http://</a:t>
            </a:r>
            <a:r>
              <a:rPr lang="en-US" dirty="0" smtClean="0">
                <a:hlinkClick r:id="rId2"/>
              </a:rPr>
              <a:t>oceanservice.noaa.gov/education/tutorial_currents/03coastal2.html</a:t>
            </a:r>
            <a:r>
              <a:rPr lang="en-US" dirty="0" smtClean="0"/>
              <a:t> </a:t>
            </a:r>
          </a:p>
          <a:p>
            <a:pPr lvl="1"/>
            <a:r>
              <a:rPr lang="en-US">
                <a:hlinkClick r:id="rId3"/>
              </a:rPr>
              <a:t>http</a:t>
            </a:r>
            <a:r>
              <a:rPr lang="en-US">
                <a:hlinkClick r:id="rId3"/>
              </a:rPr>
              <a:t>://</a:t>
            </a:r>
            <a:r>
              <a:rPr lang="en-US" smtClean="0">
                <a:hlinkClick r:id="rId3"/>
              </a:rPr>
              <a:t>gazaa.gccaz.edu/hazardcity/Files/modules/shoreline/FG11_03.jpg</a:t>
            </a:r>
            <a:r>
              <a:rPr lang="en-US" smtClean="0"/>
              <a:t> </a:t>
            </a:r>
            <a:endParaRPr lang="en-US" dirty="0" smtClean="0"/>
          </a:p>
          <a:p>
            <a:r>
              <a:rPr lang="en-US" dirty="0" smtClean="0"/>
              <a:t>Rip currents: </a:t>
            </a:r>
          </a:p>
          <a:p>
            <a:pPr lvl="1"/>
            <a:r>
              <a:rPr lang="en-US" dirty="0" smtClean="0"/>
              <a:t>Narrow streams of water that break through sandbars and drain rapidly back to sea</a:t>
            </a:r>
          </a:p>
          <a:p>
            <a:pPr lvl="1"/>
            <a:r>
              <a:rPr lang="en-US" dirty="0" smtClean="0"/>
              <a:t>Occur with high winds or waves</a:t>
            </a:r>
          </a:p>
          <a:p>
            <a:pPr lvl="1"/>
            <a:r>
              <a:rPr lang="en-US" dirty="0" smtClean="0"/>
              <a:t>Can be dangerous for swimmers; causes almost 100 deaths in the USA every year</a:t>
            </a:r>
          </a:p>
          <a:p>
            <a:pPr lvl="1"/>
            <a:r>
              <a:rPr lang="en-US" dirty="0" smtClean="0"/>
              <a:t>The best way to escape is to swim parallel to the </a:t>
            </a:r>
            <a:r>
              <a:rPr lang="en-US" dirty="0" smtClean="0"/>
              <a:t>shore</a:t>
            </a:r>
          </a:p>
          <a:p>
            <a:pPr lvl="1"/>
            <a:r>
              <a:rPr lang="en-US" dirty="0">
                <a:hlinkClick r:id="rId4"/>
              </a:rPr>
              <a:t>http://</a:t>
            </a:r>
            <a:r>
              <a:rPr lang="en-US" dirty="0" smtClean="0">
                <a:hlinkClick r:id="rId4"/>
              </a:rPr>
              <a:t>oceanservice.noaa.gov/facts/ripcurrent.html</a:t>
            </a:r>
            <a:r>
              <a:rPr lang="en-US" dirty="0" smtClean="0"/>
              <a:t>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323109"/>
            <a:ext cx="6934200" cy="4481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2711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fontScale="90000"/>
          </a:bodyPr>
          <a:lstStyle/>
          <a:p>
            <a:r>
              <a:rPr lang="en-US" dirty="0" smtClean="0"/>
              <a:t>Tides – the periodic rising and falling of the water level of the ocean</a:t>
            </a:r>
            <a:endParaRPr lang="en-US" dirty="0"/>
          </a:p>
        </p:txBody>
      </p:sp>
      <p:sp>
        <p:nvSpPr>
          <p:cNvPr id="3" name="Content Placeholder 2"/>
          <p:cNvSpPr>
            <a:spLocks noGrp="1"/>
          </p:cNvSpPr>
          <p:nvPr>
            <p:ph idx="1"/>
          </p:nvPr>
        </p:nvSpPr>
        <p:spPr>
          <a:xfrm>
            <a:off x="0" y="1066800"/>
            <a:ext cx="8229600" cy="4525963"/>
          </a:xfrm>
        </p:spPr>
        <p:txBody>
          <a:bodyPr>
            <a:normAutofit lnSpcReduction="10000"/>
          </a:bodyPr>
          <a:lstStyle/>
          <a:p>
            <a:r>
              <a:rPr lang="en-US" dirty="0" smtClean="0"/>
              <a:t>2000 years ago, people began to realize that the Sun and the moon had an affect on tides.</a:t>
            </a:r>
          </a:p>
          <a:p>
            <a:r>
              <a:rPr lang="en-US" dirty="0" smtClean="0"/>
              <a:t>The Sun and the Moon have gravity that pull on objects on Earth. Earth’s water bulges on the side facing the Moon. The Moon’s gravity also pulls on Earth itself. Earth gets pulled toward the Moon, leaving a second bulge of water on the side of Earth facing away from the Moon. </a:t>
            </a:r>
          </a:p>
        </p:txBody>
      </p:sp>
      <p:pic>
        <p:nvPicPr>
          <p:cNvPr id="3074" name="Picture 2" descr="View Image">
            <a:hlinkClick r:id="rId2"/>
          </p:cNvPr>
          <p:cNvPicPr>
            <a:picLocks noChangeAspect="1" noChangeArrowheads="1"/>
          </p:cNvPicPr>
          <p:nvPr/>
        </p:nvPicPr>
        <p:blipFill>
          <a:blip r:embed="rId3"/>
          <a:srcRect/>
          <a:stretch>
            <a:fillRect/>
          </a:stretch>
        </p:blipFill>
        <p:spPr bwMode="auto">
          <a:xfrm>
            <a:off x="4191000" y="4724400"/>
            <a:ext cx="4953000" cy="21336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1"/>
            <a:ext cx="4038600" cy="5257800"/>
          </a:xfrm>
        </p:spPr>
        <p:txBody>
          <a:bodyPr>
            <a:normAutofit fontScale="92500" lnSpcReduction="10000"/>
          </a:bodyPr>
          <a:lstStyle/>
          <a:p>
            <a:r>
              <a:rPr lang="en-US" dirty="0" smtClean="0"/>
              <a:t>Daily Tides</a:t>
            </a:r>
          </a:p>
          <a:p>
            <a:pPr lvl="1"/>
            <a:r>
              <a:rPr lang="en-US" dirty="0" smtClean="0"/>
              <a:t>The side facing the Moon and the side opposite the Moon will be in high tide. Between the bulges are dips. But as the Earth rotates, different parts of Earth pass through the bulges and dips. Most places have 2 high tides and 2 low tides everyday. </a:t>
            </a:r>
          </a:p>
          <a:p>
            <a:pPr lvl="1"/>
            <a:r>
              <a:rPr lang="en-US" dirty="0" smtClean="0"/>
              <a:t>Tidal range: the difference in height between a high tide and the next low tide</a:t>
            </a:r>
          </a:p>
          <a:p>
            <a:pPr lvl="2"/>
            <a:r>
              <a:rPr lang="en-US" dirty="0" smtClean="0"/>
              <a:t>Steeper shore lines have a higher tidal range</a:t>
            </a:r>
            <a:endParaRPr lang="en-US" dirty="0"/>
          </a:p>
        </p:txBody>
      </p:sp>
      <p:sp>
        <p:nvSpPr>
          <p:cNvPr id="4" name="Content Placeholder 3"/>
          <p:cNvSpPr>
            <a:spLocks noGrp="1"/>
          </p:cNvSpPr>
          <p:nvPr>
            <p:ph sz="half" idx="2"/>
          </p:nvPr>
        </p:nvSpPr>
        <p:spPr>
          <a:xfrm>
            <a:off x="4648200" y="381000"/>
            <a:ext cx="4038600" cy="5745163"/>
          </a:xfrm>
        </p:spPr>
        <p:txBody>
          <a:bodyPr>
            <a:normAutofit fontScale="92500" lnSpcReduction="10000"/>
          </a:bodyPr>
          <a:lstStyle/>
          <a:p>
            <a:r>
              <a:rPr lang="en-US" dirty="0" smtClean="0"/>
              <a:t>Monthly Tides</a:t>
            </a:r>
          </a:p>
          <a:p>
            <a:pPr lvl="1"/>
            <a:r>
              <a:rPr lang="en-US" dirty="0" smtClean="0"/>
              <a:t>During a full moon and a new moon (when the Earth, Moon and Sun line up) the Moon and Sun pull Earth’s waters in the same direction. An extra high bulge or an extra low dip is called a spring tide.</a:t>
            </a:r>
          </a:p>
          <a:p>
            <a:pPr lvl="1"/>
            <a:r>
              <a:rPr lang="en-US" dirty="0" smtClean="0"/>
              <a:t>During a first and third quarter, the Sun and Moon are not lined up with the Earth and they pull on opposite directions.  This causes a smaller bulge and dip called a neap tide. </a:t>
            </a:r>
            <a:endParaRPr lang="en-US" dirty="0"/>
          </a:p>
        </p:txBody>
      </p:sp>
      <p:pic>
        <p:nvPicPr>
          <p:cNvPr id="2050" name="Picture 2" descr="View Image">
            <a:hlinkClick r:id="rId2"/>
          </p:cNvPr>
          <p:cNvPicPr>
            <a:picLocks noChangeAspect="1" noChangeArrowheads="1"/>
          </p:cNvPicPr>
          <p:nvPr/>
        </p:nvPicPr>
        <p:blipFill>
          <a:blip r:embed="rId3"/>
          <a:srcRect/>
          <a:stretch>
            <a:fillRect/>
          </a:stretch>
        </p:blipFill>
        <p:spPr bwMode="auto">
          <a:xfrm>
            <a:off x="0" y="5027371"/>
            <a:ext cx="2971800" cy="183063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dirty="0" smtClean="0"/>
              <a:t>Tides can be caused to generate electricity.</a:t>
            </a:r>
            <a:endParaRPr lang="en-US" dirty="0"/>
          </a:p>
        </p:txBody>
      </p:sp>
      <p:sp>
        <p:nvSpPr>
          <p:cNvPr id="3" name="Content Placeholder 2"/>
          <p:cNvSpPr>
            <a:spLocks noGrp="1"/>
          </p:cNvSpPr>
          <p:nvPr>
            <p:ph idx="1"/>
          </p:nvPr>
        </p:nvSpPr>
        <p:spPr>
          <a:xfrm>
            <a:off x="381000" y="838200"/>
            <a:ext cx="8229600" cy="4525963"/>
          </a:xfrm>
        </p:spPr>
        <p:txBody>
          <a:bodyPr>
            <a:normAutofit fontScale="85000" lnSpcReduction="10000"/>
          </a:bodyPr>
          <a:lstStyle/>
          <a:p>
            <a:r>
              <a:rPr lang="en-US" dirty="0" smtClean="0"/>
              <a:t>A tidal dam is built near a coast in the path of tidal waves. When the water flows in during a high tide, the water is trapped behind the gates of a dam so that when the tide is low, the gates open and the water floods out. This flowing water flows out and spins turbines that power electric generators.</a:t>
            </a:r>
          </a:p>
          <a:p>
            <a:r>
              <a:rPr lang="en-US" dirty="0" smtClean="0"/>
              <a:t>These cause much less pollution than any other methods of electricity. These do have some drawbacks because sometimes they do not produce electricity at the appropriate time of day. They also can block the path of fish migrating. </a:t>
            </a:r>
            <a:endParaRPr lang="en-US" dirty="0"/>
          </a:p>
        </p:txBody>
      </p:sp>
      <p:pic>
        <p:nvPicPr>
          <p:cNvPr id="1026" name="Picture 2" descr="Go to fullsize image">
            <a:hlinkClick r:id="rId2"/>
          </p:cNvPr>
          <p:cNvPicPr>
            <a:picLocks noChangeAspect="1" noChangeArrowheads="1"/>
          </p:cNvPicPr>
          <p:nvPr/>
        </p:nvPicPr>
        <p:blipFill>
          <a:blip r:embed="rId3"/>
          <a:srcRect/>
          <a:stretch>
            <a:fillRect/>
          </a:stretch>
        </p:blipFill>
        <p:spPr bwMode="auto">
          <a:xfrm>
            <a:off x="2209800" y="5181600"/>
            <a:ext cx="3733800" cy="16764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792</TotalTime>
  <Words>883</Words>
  <Application>Microsoft Office PowerPoint</Application>
  <PresentationFormat>On-screen Show (4:3)</PresentationFormat>
  <Paragraphs>55</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Waves move through oceans. </vt:lpstr>
      <vt:lpstr>Videos</vt:lpstr>
      <vt:lpstr>Waves form in the open ocean.</vt:lpstr>
      <vt:lpstr>Wave action at the water’s surface</vt:lpstr>
      <vt:lpstr>PowerPoint Presentation</vt:lpstr>
      <vt:lpstr>Rogue Waves</vt:lpstr>
      <vt:lpstr>Wave action near the surface</vt:lpstr>
      <vt:lpstr>Waves cause currents near shore.</vt:lpstr>
      <vt:lpstr>PowerPoint Presentation</vt:lpstr>
      <vt:lpstr>Tides – the periodic rising and falling of the water level of the ocean</vt:lpstr>
      <vt:lpstr>PowerPoint Presentation</vt:lpstr>
      <vt:lpstr>Tides can be caused to generate electricity.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Waves move through oceans.</dc:title>
  <dc:creator>Marion Kelley</dc:creator>
  <cp:lastModifiedBy>KELLEY, MARION</cp:lastModifiedBy>
  <cp:revision>25</cp:revision>
  <dcterms:created xsi:type="dcterms:W3CDTF">2009-05-08T02:27:16Z</dcterms:created>
  <dcterms:modified xsi:type="dcterms:W3CDTF">2016-03-18T14:44:54Z</dcterms:modified>
</cp:coreProperties>
</file>