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5" r:id="rId14"/>
    <p:sldId id="286" r:id="rId15"/>
    <p:sldId id="287" r:id="rId16"/>
    <p:sldId id="288" r:id="rId17"/>
    <p:sldId id="289" r:id="rId18"/>
    <p:sldId id="290" r:id="rId19"/>
    <p:sldId id="291" r:id="rId20"/>
    <p:sldId id="292" r:id="rId21"/>
    <p:sldId id="294" r:id="rId22"/>
    <p:sldId id="295" r:id="rId23"/>
    <p:sldId id="296" r:id="rId24"/>
    <p:sldId id="297" r:id="rId25"/>
    <p:sldId id="298" r:id="rId26"/>
    <p:sldId id="299" r:id="rId27"/>
    <p:sldId id="293" r:id="rId28"/>
    <p:sldId id="257" r:id="rId29"/>
    <p:sldId id="258" r:id="rId30"/>
    <p:sldId id="261" r:id="rId31"/>
    <p:sldId id="264" r:id="rId32"/>
    <p:sldId id="267" r:id="rId33"/>
    <p:sldId id="262" r:id="rId34"/>
    <p:sldId id="265" r:id="rId35"/>
    <p:sldId id="269" r:id="rId36"/>
    <p:sldId id="266" r:id="rId37"/>
    <p:sldId id="268" r:id="rId38"/>
    <p:sldId id="259" r:id="rId39"/>
    <p:sldId id="260" r:id="rId40"/>
    <p:sldId id="263" r:id="rId41"/>
    <p:sldId id="270" r:id="rId42"/>
    <p:sldId id="30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03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427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032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72365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6/11/2018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131558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6/11/2018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869941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6/11/2018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42995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2637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07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766410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503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6/11/2018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0789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Transition</a:t>
            </a:r>
          </a:p>
        </p:txBody>
      </p:sp>
      <p:sp>
        <p:nvSpPr>
          <p:cNvPr id="3" name="Subtitle 2"/>
          <p:cNvSpPr>
            <a:spLocks noGrp="1"/>
          </p:cNvSpPr>
          <p:nvPr>
            <p:ph type="subTitle" idx="1"/>
          </p:nvPr>
        </p:nvSpPr>
        <p:spPr/>
        <p:txBody>
          <a:bodyPr/>
          <a:lstStyle/>
          <a:p>
            <a:r>
              <a:rPr lang="en-US" dirty="0"/>
              <a:t>Transition Services</a:t>
            </a:r>
          </a:p>
          <a:p>
            <a:r>
              <a:rPr lang="en-US" dirty="0"/>
              <a:t>Annual Goals</a:t>
            </a:r>
          </a:p>
          <a:p>
            <a:r>
              <a:rPr lang="en-US" dirty="0"/>
              <a:t>Monitoring</a:t>
            </a:r>
          </a:p>
          <a:p>
            <a:endParaRPr lang="en-US" dirty="0"/>
          </a:p>
          <a:p>
            <a:endParaRPr lang="en-US" dirty="0"/>
          </a:p>
        </p:txBody>
      </p:sp>
    </p:spTree>
    <p:extLst>
      <p:ext uri="{BB962C8B-B14F-4D97-AF65-F5344CB8AC3E}">
        <p14:creationId xmlns:p14="http://schemas.microsoft.com/office/powerpoint/2010/main" val="29687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What are Transition Services?</a:t>
            </a:r>
            <a:br>
              <a:rPr lang="en-US" dirty="0"/>
            </a:br>
            <a:r>
              <a:rPr lang="en-US" dirty="0"/>
              <a:t> </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A coordinated set of activities for a child with a disability that: </a:t>
            </a:r>
          </a:p>
          <a:p>
            <a:pPr>
              <a:buFont typeface="Wingdings" panose="05000000000000000000" pitchFamily="2" charset="2"/>
              <a:buChar char="v"/>
            </a:pPr>
            <a:r>
              <a:rPr lang="en-US" dirty="0"/>
              <a:t> is designed to be within a results-oriented process, that is focused on improving the academic and functional achievement of the child with a disability to facilitate the child’s movement from school to post-school activities, including postsecondary education, vocational education, integrated employment (including supported employment); continuing and adult education, adult services, independent living, or community participation;</a:t>
            </a:r>
          </a:p>
          <a:p>
            <a:pPr marL="0" indent="0">
              <a:buNone/>
            </a:pPr>
            <a:endParaRPr lang="en-US" dirty="0"/>
          </a:p>
          <a:p>
            <a:pPr algn="ctr"/>
            <a:endParaRPr lang="en-US" sz="1800" dirty="0">
              <a:solidFill>
                <a:schemeClr val="accent2"/>
              </a:solidFill>
            </a:endParaRPr>
          </a:p>
        </p:txBody>
      </p:sp>
    </p:spTree>
    <p:extLst>
      <p:ext uri="{BB962C8B-B14F-4D97-AF65-F5344CB8AC3E}">
        <p14:creationId xmlns:p14="http://schemas.microsoft.com/office/powerpoint/2010/main" val="496273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IDEA Transition Services</a:t>
            </a:r>
            <a:endParaRPr lang="en-US" dirty="0">
              <a:solidFill>
                <a:schemeClr val="accent2"/>
              </a:solidFill>
            </a:endParaRPr>
          </a:p>
        </p:txBody>
      </p:sp>
      <p:sp>
        <p:nvSpPr>
          <p:cNvPr id="3" name="Content Placeholder 2"/>
          <p:cNvSpPr>
            <a:spLocks noGrp="1"/>
          </p:cNvSpPr>
          <p:nvPr>
            <p:ph idx="1"/>
          </p:nvPr>
        </p:nvSpPr>
        <p:spPr/>
        <p:txBody>
          <a:bodyPr/>
          <a:lstStyle/>
          <a:p>
            <a:endParaRPr lang="en-US" dirty="0"/>
          </a:p>
          <a:p>
            <a:pPr>
              <a:buFont typeface="Wingdings" panose="05000000000000000000" pitchFamily="2" charset="2"/>
              <a:buChar char="v"/>
            </a:pPr>
            <a:r>
              <a:rPr lang="en-US" dirty="0"/>
              <a:t>Are based on the individual child’s needs, taking into account the child’s strengths, preferences, and interests; and</a:t>
            </a:r>
          </a:p>
          <a:p>
            <a:pPr>
              <a:buFont typeface="Wingdings" panose="05000000000000000000" pitchFamily="2" charset="2"/>
              <a:buChar char="v"/>
            </a:pPr>
            <a:r>
              <a:rPr lang="en-US" dirty="0"/>
              <a:t>Includes instruction, related services, community experiences, the development of employment and other post-school adult living objectives, and, if appropriate, acquisition of daily living skills and functional vocational evaluation.</a:t>
            </a:r>
          </a:p>
          <a:p>
            <a:endParaRPr lang="en-US" dirty="0"/>
          </a:p>
          <a:p>
            <a:endParaRPr lang="en-US" dirty="0"/>
          </a:p>
        </p:txBody>
      </p:sp>
    </p:spTree>
    <p:extLst>
      <p:ext uri="{BB962C8B-B14F-4D97-AF65-F5344CB8AC3E}">
        <p14:creationId xmlns:p14="http://schemas.microsoft.com/office/powerpoint/2010/main" val="344726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Transition Services</a:t>
            </a:r>
            <a:endParaRPr lang="en-US" dirty="0">
              <a:solidFill>
                <a:schemeClr val="accent2"/>
              </a:solidFill>
            </a:endParaRPr>
          </a:p>
        </p:txBody>
      </p:sp>
      <p:sp>
        <p:nvSpPr>
          <p:cNvPr id="3" name="Content Placeholder 2"/>
          <p:cNvSpPr>
            <a:spLocks noGrp="1"/>
          </p:cNvSpPr>
          <p:nvPr>
            <p:ph idx="1"/>
          </p:nvPr>
        </p:nvSpPr>
        <p:spPr>
          <a:xfrm>
            <a:off x="884428" y="1335024"/>
            <a:ext cx="9720073" cy="4023360"/>
          </a:xfrm>
        </p:spPr>
        <p:txBody>
          <a:bodyPr/>
          <a:lstStyle/>
          <a:p>
            <a:pPr marL="0" indent="0">
              <a:buNone/>
            </a:pPr>
            <a:endParaRPr lang="en-US" dirty="0"/>
          </a:p>
          <a:p>
            <a:pPr>
              <a:buFont typeface="Wingdings" panose="05000000000000000000" pitchFamily="2" charset="2"/>
              <a:buChar char="v"/>
            </a:pPr>
            <a:r>
              <a:rPr lang="en-US" dirty="0"/>
              <a:t>Instruction</a:t>
            </a:r>
          </a:p>
          <a:p>
            <a:pPr>
              <a:buFont typeface="Wingdings" panose="05000000000000000000" pitchFamily="2" charset="2"/>
              <a:buChar char="v"/>
            </a:pPr>
            <a:r>
              <a:rPr lang="en-US" dirty="0"/>
              <a:t>Related Services</a:t>
            </a:r>
          </a:p>
          <a:p>
            <a:pPr>
              <a:buFont typeface="Wingdings" panose="05000000000000000000" pitchFamily="2" charset="2"/>
              <a:buChar char="v"/>
            </a:pPr>
            <a:r>
              <a:rPr lang="en-US" dirty="0"/>
              <a:t>Community Experiences</a:t>
            </a:r>
          </a:p>
          <a:p>
            <a:pPr>
              <a:buFont typeface="Wingdings" panose="05000000000000000000" pitchFamily="2" charset="2"/>
              <a:buChar char="v"/>
            </a:pPr>
            <a:r>
              <a:rPr lang="en-US" dirty="0"/>
              <a:t>Employment</a:t>
            </a:r>
          </a:p>
          <a:p>
            <a:pPr>
              <a:buFont typeface="Wingdings" panose="05000000000000000000" pitchFamily="2" charset="2"/>
              <a:buChar char="v"/>
            </a:pPr>
            <a:r>
              <a:rPr lang="en-US" dirty="0"/>
              <a:t>Adult Living Skills</a:t>
            </a:r>
          </a:p>
          <a:p>
            <a:pPr>
              <a:buFont typeface="Wingdings" panose="05000000000000000000" pitchFamily="2" charset="2"/>
              <a:buChar char="v"/>
            </a:pPr>
            <a:r>
              <a:rPr lang="en-US" dirty="0"/>
              <a:t>Daily Living Skills(if appropriate)</a:t>
            </a:r>
          </a:p>
          <a:p>
            <a:pPr>
              <a:buFont typeface="Wingdings" panose="05000000000000000000" pitchFamily="2" charset="2"/>
              <a:buChar char="v"/>
            </a:pPr>
            <a:r>
              <a:rPr lang="en-US" dirty="0"/>
              <a:t>Functional Vocational Evaluation (if appropriate)</a:t>
            </a:r>
          </a:p>
          <a:p>
            <a:endParaRPr lang="en-US" dirty="0"/>
          </a:p>
        </p:txBody>
      </p:sp>
    </p:spTree>
    <p:extLst>
      <p:ext uri="{BB962C8B-B14F-4D97-AF65-F5344CB8AC3E}">
        <p14:creationId xmlns:p14="http://schemas.microsoft.com/office/powerpoint/2010/main" val="1961145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Instruction</a:t>
            </a:r>
            <a:endParaRPr lang="en-US" dirty="0">
              <a:solidFill>
                <a:schemeClr val="accent2"/>
              </a:solidFill>
            </a:endParaRPr>
          </a:p>
        </p:txBody>
      </p:sp>
      <p:sp>
        <p:nvSpPr>
          <p:cNvPr id="3" name="Content Placeholder 2"/>
          <p:cNvSpPr>
            <a:spLocks noGrp="1"/>
          </p:cNvSpPr>
          <p:nvPr>
            <p:ph idx="1"/>
          </p:nvPr>
        </p:nvSpPr>
        <p:spPr/>
        <p:txBody>
          <a:bodyPr/>
          <a:lstStyle/>
          <a:p>
            <a:r>
              <a:rPr lang="en-US" dirty="0"/>
              <a:t>Instruction as a transition service is a broad range of activities that promotes access to school curriculum, help students gain needed skills and move toward his/her postsecondary goals. Instruction around the acquisition of daily living skills may be needed for some students who need preparation of specific life skills (e.g., self-care, money management, transportation).</a:t>
            </a:r>
          </a:p>
          <a:p>
            <a:pPr algn="ctr"/>
            <a:endParaRPr lang="en-US" sz="1800" dirty="0">
              <a:solidFill>
                <a:schemeClr val="accent2"/>
              </a:solidFill>
            </a:endParaRPr>
          </a:p>
          <a:p>
            <a:pPr algn="ctr"/>
            <a:endParaRPr lang="en-US" sz="1800" dirty="0">
              <a:solidFill>
                <a:schemeClr val="accent2"/>
              </a:solidFill>
            </a:endParaRPr>
          </a:p>
          <a:p>
            <a:pPr algn="ctr"/>
            <a:endParaRPr lang="en-US" sz="1800" dirty="0">
              <a:solidFill>
                <a:schemeClr val="accent2"/>
              </a:solidFill>
            </a:endParaRPr>
          </a:p>
        </p:txBody>
      </p:sp>
    </p:spTree>
    <p:extLst>
      <p:ext uri="{BB962C8B-B14F-4D97-AF65-F5344CB8AC3E}">
        <p14:creationId xmlns:p14="http://schemas.microsoft.com/office/powerpoint/2010/main" val="165532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Related Services</a:t>
            </a:r>
            <a:endParaRPr lang="en-US" dirty="0">
              <a:solidFill>
                <a:schemeClr val="accent2"/>
              </a:solidFill>
            </a:endParaRPr>
          </a:p>
        </p:txBody>
      </p:sp>
      <p:sp>
        <p:nvSpPr>
          <p:cNvPr id="3" name="Content Placeholder 2"/>
          <p:cNvSpPr>
            <a:spLocks noGrp="1"/>
          </p:cNvSpPr>
          <p:nvPr>
            <p:ph idx="1"/>
          </p:nvPr>
        </p:nvSpPr>
        <p:spPr/>
        <p:txBody>
          <a:bodyPr>
            <a:normAutofit/>
          </a:bodyPr>
          <a:lstStyle/>
          <a:p>
            <a:r>
              <a:rPr lang="en-US" dirty="0"/>
              <a:t>These are the supports (e.g., psychology, physical therapy, occupational therapy, speech therapy, assistive technology) needed for students to access more integrated work, education, and living environments. Related services within the context of transition services is to help students (and families) determine if related services are needed beyond high school, help identify who or what agency might provide those services, help identify how the student (parent) can access those services and make the connections to needed services prior to the student leaving school.</a:t>
            </a:r>
          </a:p>
          <a:p>
            <a:pPr algn="ctr"/>
            <a:endParaRPr lang="en-US" dirty="0">
              <a:solidFill>
                <a:schemeClr val="accent2"/>
              </a:solidFill>
            </a:endParaRPr>
          </a:p>
          <a:p>
            <a:pPr algn="ctr"/>
            <a:endParaRPr lang="en-US" dirty="0">
              <a:solidFill>
                <a:schemeClr val="accent2"/>
              </a:solidFill>
            </a:endParaRPr>
          </a:p>
        </p:txBody>
      </p:sp>
    </p:spTree>
    <p:extLst>
      <p:ext uri="{BB962C8B-B14F-4D97-AF65-F5344CB8AC3E}">
        <p14:creationId xmlns:p14="http://schemas.microsoft.com/office/powerpoint/2010/main" val="4050050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Community Experiences</a:t>
            </a:r>
            <a:endParaRPr lang="en-US" dirty="0">
              <a:solidFill>
                <a:schemeClr val="accent2"/>
              </a:solidFill>
            </a:endParaRPr>
          </a:p>
        </p:txBody>
      </p:sp>
      <p:sp>
        <p:nvSpPr>
          <p:cNvPr id="3" name="Content Placeholder 2"/>
          <p:cNvSpPr>
            <a:spLocks noGrp="1"/>
          </p:cNvSpPr>
          <p:nvPr>
            <p:ph idx="1"/>
          </p:nvPr>
        </p:nvSpPr>
        <p:spPr/>
        <p:txBody>
          <a:bodyPr/>
          <a:lstStyle/>
          <a:p>
            <a:r>
              <a:rPr lang="en-US" dirty="0"/>
              <a:t>Community experiences involve a variety of activities and experiences that are provided outside the school building. A range of career and job domain activities (e.g., job shadowing, internship, work experiences) are used to learn knowledge and skills to meet the requirements of specific occupations or career pathways. For students going onto postsecondary education, activities often involve touring colleges and/or programs offered by various colleges and universities (e.g., summer programs).</a:t>
            </a:r>
          </a:p>
          <a:p>
            <a:endParaRPr lang="en-US" dirty="0"/>
          </a:p>
        </p:txBody>
      </p:sp>
    </p:spTree>
    <p:extLst>
      <p:ext uri="{BB962C8B-B14F-4D97-AF65-F5344CB8AC3E}">
        <p14:creationId xmlns:p14="http://schemas.microsoft.com/office/powerpoint/2010/main" val="3159776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Employment</a:t>
            </a:r>
            <a:endParaRPr lang="en-US" dirty="0">
              <a:solidFill>
                <a:schemeClr val="accent2"/>
              </a:solidFill>
            </a:endParaRPr>
          </a:p>
        </p:txBody>
      </p:sp>
      <p:sp>
        <p:nvSpPr>
          <p:cNvPr id="3" name="Content Placeholder 2"/>
          <p:cNvSpPr>
            <a:spLocks noGrp="1"/>
          </p:cNvSpPr>
          <p:nvPr>
            <p:ph idx="1"/>
          </p:nvPr>
        </p:nvSpPr>
        <p:spPr/>
        <p:txBody>
          <a:bodyPr>
            <a:normAutofit/>
          </a:bodyPr>
          <a:lstStyle/>
          <a:p>
            <a:r>
              <a:rPr lang="en-US" dirty="0"/>
              <a:t>With a major focus on career planning, these services help the student develop, define, refine and finalize his/her postsecondary goals. Assessments, experiences, and planning activities are key to helping students finalize their goals. This area focuses on the development of work-related behaviors, job seeking and keeping skills, career exploration, skill training and actual employment. Volunteer work also provides important skills and experiences that could lead to integrated employment or supported employment. Adult living objectives are those services that include support activities done occasionally such as accessing employment support agencies, registering to vote, filing taxes, renting a home, accessing medical services, filing for insurance, or accessing adult services, college information, Social Security Income (SSI).</a:t>
            </a:r>
          </a:p>
          <a:p>
            <a:endParaRPr lang="en-US" dirty="0"/>
          </a:p>
        </p:txBody>
      </p:sp>
    </p:spTree>
    <p:extLst>
      <p:ext uri="{BB962C8B-B14F-4D97-AF65-F5344CB8AC3E}">
        <p14:creationId xmlns:p14="http://schemas.microsoft.com/office/powerpoint/2010/main" val="4075848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Adult Living Skills</a:t>
            </a:r>
            <a:endParaRPr lang="en-US" dirty="0">
              <a:solidFill>
                <a:schemeClr val="accent2"/>
              </a:solidFill>
            </a:endParaRPr>
          </a:p>
        </p:txBody>
      </p:sp>
      <p:sp>
        <p:nvSpPr>
          <p:cNvPr id="3" name="Content Placeholder 2"/>
          <p:cNvSpPr>
            <a:spLocks noGrp="1"/>
          </p:cNvSpPr>
          <p:nvPr>
            <p:ph idx="1"/>
          </p:nvPr>
        </p:nvSpPr>
        <p:spPr/>
        <p:txBody>
          <a:bodyPr>
            <a:normAutofit/>
          </a:bodyPr>
          <a:lstStyle/>
          <a:p>
            <a:r>
              <a:rPr lang="en-US" sz="2800" dirty="0"/>
              <a:t>Activities and strategies in the area of Adult Living Skills are those that are done occasionally such as registering to vote, filing taxes, obtaining a driver’s license, renting or buying a home, accessing medical services, obtaining and filing for insurance, planning for retirement, and accessing adult services such as Social Security.</a:t>
            </a:r>
          </a:p>
        </p:txBody>
      </p:sp>
    </p:spTree>
    <p:extLst>
      <p:ext uri="{BB962C8B-B14F-4D97-AF65-F5344CB8AC3E}">
        <p14:creationId xmlns:p14="http://schemas.microsoft.com/office/powerpoint/2010/main" val="2223815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Daily Living Skills</a:t>
            </a:r>
            <a:endParaRPr lang="en-US" dirty="0">
              <a:solidFill>
                <a:schemeClr val="accent2"/>
              </a:solidFill>
            </a:endParaRPr>
          </a:p>
        </p:txBody>
      </p:sp>
      <p:sp>
        <p:nvSpPr>
          <p:cNvPr id="3" name="Content Placeholder 2"/>
          <p:cNvSpPr>
            <a:spLocks noGrp="1"/>
          </p:cNvSpPr>
          <p:nvPr>
            <p:ph idx="1"/>
          </p:nvPr>
        </p:nvSpPr>
        <p:spPr>
          <a:xfrm>
            <a:off x="1024127" y="1854200"/>
            <a:ext cx="9720073" cy="4023360"/>
          </a:xfrm>
        </p:spPr>
        <p:txBody>
          <a:bodyPr>
            <a:normAutofit/>
          </a:bodyPr>
          <a:lstStyle/>
          <a:p>
            <a:endParaRPr lang="en-US" sz="2800" dirty="0"/>
          </a:p>
          <a:p>
            <a:r>
              <a:rPr lang="en-US" sz="2800" dirty="0"/>
              <a:t>Daily living skills are included, "if appropriate" to support student ability to do those activities that most adults do every day (e.g., grooming, preparing meals, budgeting, maintaining a home, paying bills, caring for clothes). </a:t>
            </a:r>
          </a:p>
          <a:p>
            <a:endParaRPr lang="en-US" dirty="0">
              <a:solidFill>
                <a:schemeClr val="accent2"/>
              </a:solidFill>
            </a:endParaRPr>
          </a:p>
          <a:p>
            <a:endParaRPr lang="en-US" dirty="0">
              <a:solidFill>
                <a:schemeClr val="accent2"/>
              </a:solidFill>
            </a:endParaRPr>
          </a:p>
          <a:p>
            <a:endParaRPr lang="en-US" dirty="0">
              <a:solidFill>
                <a:schemeClr val="accent2"/>
              </a:solidFill>
            </a:endParaRPr>
          </a:p>
          <a:p>
            <a:pPr marL="0" indent="0">
              <a:buNone/>
            </a:pPr>
            <a:endParaRPr lang="en-US" dirty="0">
              <a:solidFill>
                <a:schemeClr val="accent2"/>
              </a:solidFill>
            </a:endParaRPr>
          </a:p>
        </p:txBody>
      </p:sp>
    </p:spTree>
    <p:extLst>
      <p:ext uri="{BB962C8B-B14F-4D97-AF65-F5344CB8AC3E}">
        <p14:creationId xmlns:p14="http://schemas.microsoft.com/office/powerpoint/2010/main" val="384060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Functional Vocational Evaluation</a:t>
            </a:r>
            <a:endParaRPr lang="en-US" dirty="0">
              <a:solidFill>
                <a:schemeClr val="accent2"/>
              </a:solidFill>
            </a:endParaRPr>
          </a:p>
        </p:txBody>
      </p:sp>
      <p:sp>
        <p:nvSpPr>
          <p:cNvPr id="3" name="Content Placeholder 2"/>
          <p:cNvSpPr>
            <a:spLocks noGrp="1"/>
          </p:cNvSpPr>
          <p:nvPr>
            <p:ph idx="1"/>
          </p:nvPr>
        </p:nvSpPr>
        <p:spPr/>
        <p:txBody>
          <a:bodyPr/>
          <a:lstStyle/>
          <a:p>
            <a:r>
              <a:rPr lang="en-US" dirty="0"/>
              <a:t>Functional vocational evaluation is one component of a transition program that is included "if appropriate". This evaluation involves "an assessment process that provides information about job or career interests, aptitudes, and skills. Information may be gathered through situational assessment, observations or formal measures, and should be practical. The IEP team could use this information to refine services outlined in the IEP".</a:t>
            </a:r>
          </a:p>
          <a:p>
            <a:endParaRPr lang="en-US" dirty="0">
              <a:solidFill>
                <a:schemeClr val="accent2"/>
              </a:solidFill>
            </a:endParaRPr>
          </a:p>
          <a:p>
            <a:endParaRPr lang="en-US" dirty="0">
              <a:solidFill>
                <a:schemeClr val="accent2"/>
              </a:solidFill>
            </a:endParaRPr>
          </a:p>
          <a:p>
            <a:endParaRPr lang="en-US" dirty="0">
              <a:solidFill>
                <a:schemeClr val="accent2"/>
              </a:solidFill>
            </a:endParaRPr>
          </a:p>
        </p:txBody>
      </p:sp>
    </p:spTree>
    <p:extLst>
      <p:ext uri="{BB962C8B-B14F-4D97-AF65-F5344CB8AC3E}">
        <p14:creationId xmlns:p14="http://schemas.microsoft.com/office/powerpoint/2010/main" val="237334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Transition Assessment Data</a:t>
            </a:r>
            <a:endParaRPr lang="en-US" dirty="0">
              <a:solidFill>
                <a:schemeClr val="accent2"/>
              </a:solidFill>
            </a:endParaRPr>
          </a:p>
        </p:txBody>
      </p:sp>
      <p:sp>
        <p:nvSpPr>
          <p:cNvPr id="3" name="Content Placeholder 2"/>
          <p:cNvSpPr>
            <a:spLocks noGrp="1"/>
          </p:cNvSpPr>
          <p:nvPr>
            <p:ph idx="1"/>
          </p:nvPr>
        </p:nvSpPr>
        <p:spPr/>
        <p:txBody>
          <a:bodyPr/>
          <a:lstStyle/>
          <a:p>
            <a:r>
              <a:rPr lang="en-US" dirty="0"/>
              <a:t>Will help establish:</a:t>
            </a:r>
          </a:p>
          <a:p>
            <a:pPr>
              <a:buFont typeface="Wingdings" panose="05000000000000000000" pitchFamily="2" charset="2"/>
              <a:buChar char="v"/>
            </a:pPr>
            <a:r>
              <a:rPr lang="en-US" dirty="0"/>
              <a:t>The student’s vision for their future (postsecondary goals)</a:t>
            </a:r>
          </a:p>
          <a:p>
            <a:pPr>
              <a:buFont typeface="Wingdings" panose="05000000000000000000" pitchFamily="2" charset="2"/>
              <a:buChar char="v"/>
            </a:pPr>
            <a:r>
              <a:rPr lang="en-US" dirty="0"/>
              <a:t>The requirements of the postsecondary location </a:t>
            </a:r>
          </a:p>
          <a:p>
            <a:pPr>
              <a:buFont typeface="Wingdings" panose="05000000000000000000" pitchFamily="2" charset="2"/>
              <a:buChar char="v"/>
            </a:pPr>
            <a:r>
              <a:rPr lang="en-US" dirty="0"/>
              <a:t>The transition services needed for a successful post-school transition</a:t>
            </a:r>
          </a:p>
          <a:p>
            <a:pPr>
              <a:buFont typeface="Wingdings" panose="05000000000000000000" pitchFamily="2" charset="2"/>
              <a:buChar char="v"/>
            </a:pPr>
            <a:r>
              <a:rPr lang="en-US" dirty="0"/>
              <a:t>The annual goals needed to help get to that postsecondary location</a:t>
            </a:r>
          </a:p>
          <a:p>
            <a:pPr>
              <a:buFont typeface="Wingdings" panose="05000000000000000000" pitchFamily="2" charset="2"/>
              <a:buChar char="v"/>
            </a:pPr>
            <a:r>
              <a:rPr lang="en-US" dirty="0"/>
              <a:t>Progress monitoring of the student’s annual goals and long-term goals for adult life</a:t>
            </a:r>
          </a:p>
          <a:p>
            <a:endParaRPr lang="en-US" dirty="0"/>
          </a:p>
        </p:txBody>
      </p:sp>
    </p:spTree>
    <p:extLst>
      <p:ext uri="{BB962C8B-B14F-4D97-AF65-F5344CB8AC3E}">
        <p14:creationId xmlns:p14="http://schemas.microsoft.com/office/powerpoint/2010/main" val="908408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Determining Activities</a:t>
            </a:r>
            <a:endParaRPr lang="en-US" dirty="0">
              <a:solidFill>
                <a:schemeClr val="accent2"/>
              </a:solidFill>
            </a:endParaRPr>
          </a:p>
        </p:txBody>
      </p:sp>
      <p:sp>
        <p:nvSpPr>
          <p:cNvPr id="3" name="Content Placeholder 2"/>
          <p:cNvSpPr>
            <a:spLocks noGrp="1"/>
          </p:cNvSpPr>
          <p:nvPr>
            <p:ph idx="1"/>
          </p:nvPr>
        </p:nvSpPr>
        <p:spPr/>
        <p:txBody>
          <a:bodyPr/>
          <a:lstStyle/>
          <a:p>
            <a:r>
              <a:rPr lang="en-US" dirty="0"/>
              <a:t>These questions will help guide the selection of student specific and appropriate transition activities:</a:t>
            </a:r>
          </a:p>
          <a:p>
            <a:pPr>
              <a:buFont typeface="Wingdings" panose="05000000000000000000" pitchFamily="2" charset="2"/>
              <a:buChar char="v"/>
            </a:pPr>
            <a:r>
              <a:rPr lang="en-US" dirty="0"/>
              <a:t>What do I need to learn now </a:t>
            </a:r>
            <a:r>
              <a:rPr lang="en-US" b="1" dirty="0"/>
              <a:t>to live </a:t>
            </a:r>
            <a:r>
              <a:rPr lang="en-US" dirty="0"/>
              <a:t>where I want after graduating from high school?</a:t>
            </a:r>
          </a:p>
          <a:p>
            <a:pPr>
              <a:buFont typeface="Wingdings" panose="05000000000000000000" pitchFamily="2" charset="2"/>
              <a:buChar char="v"/>
            </a:pPr>
            <a:r>
              <a:rPr lang="en-US" dirty="0"/>
              <a:t>What do I need to learn now </a:t>
            </a:r>
            <a:r>
              <a:rPr lang="en-US" b="1" dirty="0"/>
              <a:t>to do the job </a:t>
            </a:r>
            <a:r>
              <a:rPr lang="en-US" dirty="0"/>
              <a:t>I want after graduating from high school? </a:t>
            </a:r>
          </a:p>
          <a:p>
            <a:pPr>
              <a:buFont typeface="Wingdings" panose="05000000000000000000" pitchFamily="2" charset="2"/>
              <a:buChar char="v"/>
            </a:pPr>
            <a:r>
              <a:rPr lang="en-US" dirty="0"/>
              <a:t>What do I need to learn now to be able </a:t>
            </a:r>
            <a:r>
              <a:rPr lang="en-US" b="1" dirty="0"/>
              <a:t>to succeed in an educational/training program </a:t>
            </a:r>
            <a:r>
              <a:rPr lang="en-US" dirty="0"/>
              <a:t>after graduating from high school?</a:t>
            </a:r>
          </a:p>
          <a:p>
            <a:pPr>
              <a:buFont typeface="Wingdings" panose="05000000000000000000" pitchFamily="2" charset="2"/>
              <a:buChar char="v"/>
            </a:pPr>
            <a:r>
              <a:rPr lang="en-US" dirty="0"/>
              <a:t>Can these activities be reasonably accomplished within the duration of the IEP? </a:t>
            </a:r>
          </a:p>
          <a:p>
            <a:endParaRPr lang="en-US" dirty="0"/>
          </a:p>
        </p:txBody>
      </p:sp>
    </p:spTree>
    <p:extLst>
      <p:ext uri="{BB962C8B-B14F-4D97-AF65-F5344CB8AC3E}">
        <p14:creationId xmlns:p14="http://schemas.microsoft.com/office/powerpoint/2010/main" val="3350680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Group Activity</a:t>
            </a:r>
            <a:endParaRPr lang="en-US" dirty="0">
              <a:solidFill>
                <a:schemeClr val="accent2"/>
              </a:solidFill>
            </a:endParaRPr>
          </a:p>
        </p:txBody>
      </p:sp>
      <p:sp>
        <p:nvSpPr>
          <p:cNvPr id="3" name="Content Placeholder 2"/>
          <p:cNvSpPr>
            <a:spLocks noGrp="1"/>
          </p:cNvSpPr>
          <p:nvPr>
            <p:ph idx="1"/>
          </p:nvPr>
        </p:nvSpPr>
        <p:spPr/>
        <p:txBody>
          <a:bodyPr/>
          <a:lstStyle/>
          <a:p>
            <a:pPr marL="0" indent="0">
              <a:buNone/>
            </a:pPr>
            <a:r>
              <a:rPr lang="en-US" dirty="0"/>
              <a:t>1. Log into </a:t>
            </a:r>
            <a:r>
              <a:rPr lang="en-US" dirty="0" err="1"/>
              <a:t>LiveBinder</a:t>
            </a:r>
            <a:r>
              <a:rPr lang="en-US" dirty="0"/>
              <a:t> </a:t>
            </a:r>
          </a:p>
          <a:p>
            <a:pPr marL="0" indent="0">
              <a:buNone/>
            </a:pPr>
            <a:r>
              <a:rPr lang="en-US" dirty="0">
                <a:solidFill>
                  <a:schemeClr val="tx2"/>
                </a:solidFill>
              </a:rPr>
              <a:t>https://ncdpiecd.inquisiteasp.com/cgi-bin/qwebcorporate.dll?idx=X82FAJ</a:t>
            </a:r>
          </a:p>
          <a:p>
            <a:pPr marL="0" indent="0">
              <a:buNone/>
            </a:pPr>
            <a:r>
              <a:rPr lang="en-US" dirty="0"/>
              <a:t>Password: </a:t>
            </a:r>
            <a:r>
              <a:rPr lang="en-US" dirty="0">
                <a:solidFill>
                  <a:srgbClr val="00B050"/>
                </a:solidFill>
              </a:rPr>
              <a:t>2016nctt</a:t>
            </a:r>
          </a:p>
          <a:p>
            <a:pPr marL="0" indent="0">
              <a:buNone/>
            </a:pPr>
            <a:r>
              <a:rPr lang="en-US" dirty="0"/>
              <a:t>2. Go to Tab 6 – Review Transition Services examples of activities</a:t>
            </a:r>
          </a:p>
          <a:p>
            <a:pPr marL="0" indent="0">
              <a:buNone/>
            </a:pPr>
            <a:r>
              <a:rPr lang="en-US" dirty="0"/>
              <a:t>3. Share</a:t>
            </a:r>
          </a:p>
        </p:txBody>
      </p:sp>
    </p:spTree>
    <p:extLst>
      <p:ext uri="{BB962C8B-B14F-4D97-AF65-F5344CB8AC3E}">
        <p14:creationId xmlns:p14="http://schemas.microsoft.com/office/powerpoint/2010/main" val="2202171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Determining Who is Responsible </a:t>
            </a:r>
            <a:endParaRPr lang="en-US" dirty="0">
              <a:solidFill>
                <a:schemeClr val="accent2"/>
              </a:solidFill>
            </a:endParaRPr>
          </a:p>
        </p:txBody>
      </p:sp>
      <p:sp>
        <p:nvSpPr>
          <p:cNvPr id="3" name="Content Placeholder 2"/>
          <p:cNvSpPr>
            <a:spLocks noGrp="1"/>
          </p:cNvSpPr>
          <p:nvPr>
            <p:ph idx="1"/>
          </p:nvPr>
        </p:nvSpPr>
        <p:spPr>
          <a:xfrm>
            <a:off x="1151128" y="1485900"/>
            <a:ext cx="9720073" cy="4023360"/>
          </a:xfrm>
        </p:spPr>
        <p:txBody>
          <a:bodyPr/>
          <a:lstStyle/>
          <a:p>
            <a:endParaRPr lang="en-US" dirty="0"/>
          </a:p>
          <a:p>
            <a:pPr>
              <a:buFont typeface="Wingdings" panose="05000000000000000000" pitchFamily="2" charset="2"/>
              <a:buChar char="v"/>
            </a:pPr>
            <a:r>
              <a:rPr lang="en-US" dirty="0"/>
              <a:t>Responsibility for the activities should be shared</a:t>
            </a:r>
          </a:p>
          <a:p>
            <a:pPr>
              <a:buFont typeface="Wingdings" panose="05000000000000000000" pitchFamily="2" charset="2"/>
              <a:buChar char="v"/>
            </a:pPr>
            <a:r>
              <a:rPr lang="en-US" dirty="0"/>
              <a:t>No one entity should be responsible for all of the activities</a:t>
            </a:r>
          </a:p>
          <a:p>
            <a:pPr>
              <a:buFont typeface="Wingdings" panose="05000000000000000000" pitchFamily="2" charset="2"/>
              <a:buChar char="v"/>
            </a:pPr>
            <a:r>
              <a:rPr lang="en-US" dirty="0"/>
              <a:t>If an outside agency is assigned responsibility for an activity, a representative from that agency must be invited to the IEP meeting (with prior permission of parent or student who has reached the age of majority) </a:t>
            </a:r>
          </a:p>
          <a:p>
            <a:endParaRPr lang="en-US" dirty="0"/>
          </a:p>
        </p:txBody>
      </p:sp>
    </p:spTree>
    <p:extLst>
      <p:ext uri="{BB962C8B-B14F-4D97-AF65-F5344CB8AC3E}">
        <p14:creationId xmlns:p14="http://schemas.microsoft.com/office/powerpoint/2010/main" val="1685495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IDEA Participating Agency Requirements</a:t>
            </a:r>
            <a:endParaRPr lang="en-US" dirty="0">
              <a:solidFill>
                <a:schemeClr val="accent2"/>
              </a:solidFill>
            </a:endParaRPr>
          </a:p>
        </p:txBody>
      </p:sp>
      <p:sp>
        <p:nvSpPr>
          <p:cNvPr id="3" name="Content Placeholder 2"/>
          <p:cNvSpPr>
            <a:spLocks noGrp="1"/>
          </p:cNvSpPr>
          <p:nvPr>
            <p:ph idx="1"/>
          </p:nvPr>
        </p:nvSpPr>
        <p:spPr>
          <a:xfrm>
            <a:off x="1024127" y="1765300"/>
            <a:ext cx="9720073" cy="4023360"/>
          </a:xfrm>
        </p:spPr>
        <p:txBody>
          <a:bodyPr>
            <a:normAutofit lnSpcReduction="10000"/>
          </a:bodyPr>
          <a:lstStyle/>
          <a:p>
            <a:endParaRPr lang="en-US" dirty="0"/>
          </a:p>
          <a:p>
            <a:pPr>
              <a:buFont typeface="Wingdings" panose="05000000000000000000" pitchFamily="2" charset="2"/>
              <a:buChar char="v"/>
            </a:pPr>
            <a:r>
              <a:rPr lang="en-US" dirty="0"/>
              <a:t>To the extent appropriate, with the consent of the parents or a child who has reached the age of majority, in implementing the requirements of §300.321(b)(1), the public agency must invite a representative of any participating agency that is likely to be responsible for providing or paying for transition services.</a:t>
            </a:r>
          </a:p>
          <a:p>
            <a:pPr>
              <a:buFont typeface="Wingdings" panose="05000000000000000000" pitchFamily="2" charset="2"/>
              <a:buChar char="v"/>
            </a:pPr>
            <a:r>
              <a:rPr lang="en-US" dirty="0"/>
              <a:t>If a purpose of a child’s IEP Team meeting will be the consideration of postsecondary goals for the child and the transition services needed to assist the child in reaching those goals, the LEA, to the extent appropriate, and with consent, must invite a representative of any participating agency that is likely to be responsible for providing or paying for transition services to attend the child’s IEP Team meeting. </a:t>
            </a:r>
            <a:r>
              <a:rPr lang="en-US" b="1" dirty="0"/>
              <a:t>However, if the participating agency does not attend the meeting, the LEA is no longer required to take other steps to obtain participation of an agency in the planning of any transition services.</a:t>
            </a:r>
            <a:endParaRPr lang="en-US" dirty="0"/>
          </a:p>
          <a:p>
            <a:pPr algn="ctr"/>
            <a:endParaRPr lang="en-US" dirty="0">
              <a:solidFill>
                <a:schemeClr val="accent2"/>
              </a:solidFill>
            </a:endParaRPr>
          </a:p>
        </p:txBody>
      </p:sp>
    </p:spTree>
    <p:extLst>
      <p:ext uri="{BB962C8B-B14F-4D97-AF65-F5344CB8AC3E}">
        <p14:creationId xmlns:p14="http://schemas.microsoft.com/office/powerpoint/2010/main" val="2988976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Purpose of the IEP Annual Goals linked to the Postsecondary Goals</a:t>
            </a:r>
            <a:endParaRPr lang="en-US" dirty="0">
              <a:solidFill>
                <a:schemeClr val="accent2"/>
              </a:solidFill>
            </a:endParaRPr>
          </a:p>
        </p:txBody>
      </p:sp>
      <p:sp>
        <p:nvSpPr>
          <p:cNvPr id="3" name="Content Placeholder 2"/>
          <p:cNvSpPr>
            <a:spLocks noGrp="1"/>
          </p:cNvSpPr>
          <p:nvPr>
            <p:ph idx="1"/>
          </p:nvPr>
        </p:nvSpPr>
        <p:spPr/>
        <p:txBody>
          <a:bodyPr/>
          <a:lstStyle/>
          <a:p>
            <a:endParaRPr lang="en-US" dirty="0"/>
          </a:p>
          <a:p>
            <a:pPr>
              <a:buFont typeface="Wingdings" panose="05000000000000000000" pitchFamily="2" charset="2"/>
              <a:buChar char="v"/>
            </a:pPr>
            <a:r>
              <a:rPr lang="en-US" dirty="0"/>
              <a:t>To establish and define the results-oriented process that is focused on improving the student’s academic and functional achievement </a:t>
            </a:r>
          </a:p>
          <a:p>
            <a:pPr>
              <a:buFont typeface="Wingdings" panose="05000000000000000000" pitchFamily="2" charset="2"/>
              <a:buChar char="v"/>
            </a:pPr>
            <a:r>
              <a:rPr lang="en-US" dirty="0"/>
              <a:t>To facilitate the student’s movement from school to post-school activities</a:t>
            </a:r>
          </a:p>
          <a:p>
            <a:pPr>
              <a:buFont typeface="Wingdings" panose="05000000000000000000" pitchFamily="2" charset="2"/>
              <a:buChar char="v"/>
            </a:pPr>
            <a:r>
              <a:rPr lang="en-US" dirty="0"/>
              <a:t>To target the most important skills needed in an area/domain that support the student’s postsecondary goals</a:t>
            </a:r>
          </a:p>
          <a:p>
            <a:pPr>
              <a:buFont typeface="Wingdings" panose="05000000000000000000" pitchFamily="2" charset="2"/>
              <a:buChar char="v"/>
            </a:pPr>
            <a:r>
              <a:rPr lang="en-US" dirty="0"/>
              <a:t>To structure skill attainment that can be reasonably accomplished within the life of the IEP (one year) </a:t>
            </a:r>
          </a:p>
          <a:p>
            <a:endParaRPr lang="en-US" dirty="0"/>
          </a:p>
        </p:txBody>
      </p:sp>
    </p:spTree>
    <p:extLst>
      <p:ext uri="{BB962C8B-B14F-4D97-AF65-F5344CB8AC3E}">
        <p14:creationId xmlns:p14="http://schemas.microsoft.com/office/powerpoint/2010/main" val="3186425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IEP Annual Goals linked to Postsecondary Goals</a:t>
            </a:r>
            <a:endParaRPr lang="en-US" dirty="0">
              <a:solidFill>
                <a:schemeClr val="accent2"/>
              </a:solidFill>
            </a:endParaRPr>
          </a:p>
        </p:txBody>
      </p:sp>
      <p:sp>
        <p:nvSpPr>
          <p:cNvPr id="3" name="Content Placeholder 2"/>
          <p:cNvSpPr>
            <a:spLocks noGrp="1"/>
          </p:cNvSpPr>
          <p:nvPr>
            <p:ph idx="1"/>
          </p:nvPr>
        </p:nvSpPr>
        <p:spPr/>
        <p:txBody>
          <a:bodyPr/>
          <a:lstStyle/>
          <a:p>
            <a:pPr algn="ctr"/>
            <a:endParaRPr lang="en-US" sz="3600" dirty="0"/>
          </a:p>
          <a:p>
            <a:pPr algn="ctr"/>
            <a:r>
              <a:rPr lang="en-US" sz="3600" dirty="0"/>
              <a:t>For each postsecondary goal there must be an annual goal(s) included in the IEP that will assist the student in making progress towards their identified postsecondary goal</a:t>
            </a:r>
            <a:r>
              <a:rPr lang="en-US" dirty="0"/>
              <a:t>.</a:t>
            </a:r>
          </a:p>
        </p:txBody>
      </p:sp>
    </p:spTree>
    <p:extLst>
      <p:ext uri="{BB962C8B-B14F-4D97-AF65-F5344CB8AC3E}">
        <p14:creationId xmlns:p14="http://schemas.microsoft.com/office/powerpoint/2010/main" val="627566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Developing the Secondary Transition IEP Annual Goals</a:t>
            </a:r>
            <a:endParaRPr lang="en-US" dirty="0">
              <a:solidFill>
                <a:schemeClr val="accent2"/>
              </a:solidFill>
            </a:endParaRPr>
          </a:p>
        </p:txBody>
      </p:sp>
      <p:sp>
        <p:nvSpPr>
          <p:cNvPr id="3" name="Content Placeholder 2"/>
          <p:cNvSpPr>
            <a:spLocks noGrp="1"/>
          </p:cNvSpPr>
          <p:nvPr>
            <p:ph idx="1"/>
          </p:nvPr>
        </p:nvSpPr>
        <p:spPr/>
        <p:txBody>
          <a:bodyPr/>
          <a:lstStyle/>
          <a:p>
            <a:r>
              <a:rPr lang="en-US" dirty="0"/>
              <a:t>For each Postsecondary Goal and related IEP Annual Goal there must be at least one activity identified in the following areas, that the student can be expected to attain within the life of the IEP:</a:t>
            </a:r>
          </a:p>
          <a:p>
            <a:pPr>
              <a:buFont typeface="Wingdings" panose="05000000000000000000" pitchFamily="2" charset="2"/>
              <a:buChar char="v"/>
            </a:pPr>
            <a:r>
              <a:rPr lang="en-US" dirty="0"/>
              <a:t>Instruction Related Service(s) </a:t>
            </a:r>
          </a:p>
          <a:p>
            <a:pPr>
              <a:buFont typeface="Wingdings" panose="05000000000000000000" pitchFamily="2" charset="2"/>
              <a:buChar char="v"/>
            </a:pPr>
            <a:r>
              <a:rPr lang="en-US" dirty="0"/>
              <a:t>Community Experience(s) </a:t>
            </a:r>
          </a:p>
          <a:p>
            <a:pPr>
              <a:buFont typeface="Wingdings" panose="05000000000000000000" pitchFamily="2" charset="2"/>
              <a:buChar char="v"/>
            </a:pPr>
            <a:r>
              <a:rPr lang="en-US" dirty="0"/>
              <a:t>Development of Employment and Post-School Objectives </a:t>
            </a:r>
          </a:p>
          <a:p>
            <a:pPr>
              <a:buFont typeface="Wingdings" panose="05000000000000000000" pitchFamily="2" charset="2"/>
              <a:buChar char="v"/>
            </a:pPr>
            <a:r>
              <a:rPr lang="en-US" dirty="0"/>
              <a:t>Acquisition of Daily Living Skills (if appropriate) </a:t>
            </a:r>
          </a:p>
          <a:p>
            <a:pPr>
              <a:buFont typeface="Wingdings" panose="05000000000000000000" pitchFamily="2" charset="2"/>
              <a:buChar char="v"/>
            </a:pPr>
            <a:r>
              <a:rPr lang="en-US" dirty="0"/>
              <a:t>Functional Vocational Evaluation (if appropriate)</a:t>
            </a:r>
          </a:p>
          <a:p>
            <a:endParaRPr lang="en-US" dirty="0"/>
          </a:p>
        </p:txBody>
      </p:sp>
    </p:spTree>
    <p:extLst>
      <p:ext uri="{BB962C8B-B14F-4D97-AF65-F5344CB8AC3E}">
        <p14:creationId xmlns:p14="http://schemas.microsoft.com/office/powerpoint/2010/main" val="659580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solidFill>
              </a:rPr>
              <a:t>Developing the Secondary Transition IEP Annual Goals</a:t>
            </a:r>
            <a:endParaRPr lang="en-US" dirty="0">
              <a:solidFill>
                <a:schemeClr val="accent2"/>
              </a:solidFill>
            </a:endParaRPr>
          </a:p>
        </p:txBody>
      </p:sp>
      <p:sp>
        <p:nvSpPr>
          <p:cNvPr id="3" name="Content Placeholder 2"/>
          <p:cNvSpPr>
            <a:spLocks noGrp="1"/>
          </p:cNvSpPr>
          <p:nvPr>
            <p:ph idx="1"/>
          </p:nvPr>
        </p:nvSpPr>
        <p:spPr>
          <a:xfrm>
            <a:off x="1024128" y="1231900"/>
            <a:ext cx="9720073" cy="4023360"/>
          </a:xfrm>
        </p:spPr>
        <p:txBody>
          <a:bodyPr/>
          <a:lstStyle/>
          <a:p>
            <a:pPr algn="ctr"/>
            <a:endParaRPr lang="en-US" dirty="0"/>
          </a:p>
          <a:p>
            <a:pPr algn="ctr"/>
            <a:endParaRPr lang="en-US" dirty="0"/>
          </a:p>
          <a:p>
            <a:pPr algn="ctr"/>
            <a:endParaRPr lang="en-US" dirty="0"/>
          </a:p>
          <a:p>
            <a:pPr algn="ctr"/>
            <a:r>
              <a:rPr lang="en-US" sz="3600" dirty="0"/>
              <a:t>Remember: the Transition Services and Secondary Transition IEP Annual Goals should clearly link to and support the Postsecondary Goals </a:t>
            </a:r>
          </a:p>
        </p:txBody>
      </p:sp>
    </p:spTree>
    <p:extLst>
      <p:ext uri="{BB962C8B-B14F-4D97-AF65-F5344CB8AC3E}">
        <p14:creationId xmlns:p14="http://schemas.microsoft.com/office/powerpoint/2010/main" val="4113146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AFBEE-381E-4C9B-87BD-B5DFE4FFDD25}"/>
              </a:ext>
            </a:extLst>
          </p:cNvPr>
          <p:cNvSpPr>
            <a:spLocks noGrp="1"/>
          </p:cNvSpPr>
          <p:nvPr>
            <p:ph type="ctrTitle"/>
          </p:nvPr>
        </p:nvSpPr>
        <p:spPr/>
        <p:txBody>
          <a:bodyPr/>
          <a:lstStyle/>
          <a:p>
            <a:r>
              <a:rPr lang="en-US" dirty="0"/>
              <a:t>Onslow’s Program Compliance Review 2018</a:t>
            </a:r>
          </a:p>
        </p:txBody>
      </p:sp>
    </p:spTree>
    <p:extLst>
      <p:ext uri="{BB962C8B-B14F-4D97-AF65-F5344CB8AC3E}">
        <p14:creationId xmlns:p14="http://schemas.microsoft.com/office/powerpoint/2010/main" val="4210570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5D6A-BA58-4504-BF4B-28CFC8DC2548}"/>
              </a:ext>
            </a:extLst>
          </p:cNvPr>
          <p:cNvSpPr>
            <a:spLocks noGrp="1"/>
          </p:cNvSpPr>
          <p:nvPr>
            <p:ph type="title"/>
          </p:nvPr>
        </p:nvSpPr>
        <p:spPr/>
        <p:txBody>
          <a:bodyPr/>
          <a:lstStyle/>
          <a:p>
            <a:r>
              <a:rPr lang="en-US" b="1" dirty="0"/>
              <a:t>Purpose</a:t>
            </a:r>
          </a:p>
        </p:txBody>
      </p:sp>
      <p:sp>
        <p:nvSpPr>
          <p:cNvPr id="3" name="Content Placeholder 2">
            <a:extLst>
              <a:ext uri="{FF2B5EF4-FFF2-40B4-BE49-F238E27FC236}">
                <a16:creationId xmlns:a16="http://schemas.microsoft.com/office/drawing/2014/main" id="{D7182348-3B04-45E5-A943-3FBD45EA6AC7}"/>
              </a:ext>
            </a:extLst>
          </p:cNvPr>
          <p:cNvSpPr>
            <a:spLocks noGrp="1"/>
          </p:cNvSpPr>
          <p:nvPr>
            <p:ph idx="1"/>
          </p:nvPr>
        </p:nvSpPr>
        <p:spPr/>
        <p:txBody>
          <a:bodyPr>
            <a:normAutofit/>
          </a:bodyPr>
          <a:lstStyle/>
          <a:p>
            <a:r>
              <a:rPr lang="en-US" sz="3200" dirty="0"/>
              <a:t>Ensure compliance on a five year cycle</a:t>
            </a:r>
          </a:p>
          <a:p>
            <a:r>
              <a:rPr lang="en-US" sz="3200" dirty="0"/>
              <a:t>Identify and correct areas of noncompliance</a:t>
            </a:r>
          </a:p>
          <a:p>
            <a:r>
              <a:rPr lang="en-US" sz="3200" dirty="0"/>
              <a:t>Provide technical assistance</a:t>
            </a:r>
          </a:p>
        </p:txBody>
      </p:sp>
    </p:spTree>
    <p:extLst>
      <p:ext uri="{BB962C8B-B14F-4D97-AF65-F5344CB8AC3E}">
        <p14:creationId xmlns:p14="http://schemas.microsoft.com/office/powerpoint/2010/main" val="379448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02305-B153-4D60-87F4-AFD0C8697D6C}"/>
              </a:ext>
            </a:extLst>
          </p:cNvPr>
          <p:cNvSpPr>
            <a:spLocks noGrp="1"/>
          </p:cNvSpPr>
          <p:nvPr>
            <p:ph type="title"/>
          </p:nvPr>
        </p:nvSpPr>
        <p:spPr/>
        <p:txBody>
          <a:bodyPr/>
          <a:lstStyle/>
          <a:p>
            <a:r>
              <a:rPr lang="en-US" b="1" dirty="0"/>
              <a:t>Core Components</a:t>
            </a:r>
          </a:p>
        </p:txBody>
      </p:sp>
      <p:sp>
        <p:nvSpPr>
          <p:cNvPr id="3" name="Content Placeholder 2">
            <a:extLst>
              <a:ext uri="{FF2B5EF4-FFF2-40B4-BE49-F238E27FC236}">
                <a16:creationId xmlns:a16="http://schemas.microsoft.com/office/drawing/2014/main" id="{AB621721-3A8F-4BB0-B922-80DFB4D74B3C}"/>
              </a:ext>
            </a:extLst>
          </p:cNvPr>
          <p:cNvSpPr>
            <a:spLocks noGrp="1"/>
          </p:cNvSpPr>
          <p:nvPr>
            <p:ph idx="1"/>
          </p:nvPr>
        </p:nvSpPr>
        <p:spPr/>
        <p:txBody>
          <a:bodyPr>
            <a:normAutofit/>
          </a:bodyPr>
          <a:lstStyle/>
          <a:p>
            <a:r>
              <a:rPr lang="en-US" sz="3200" b="1" dirty="0"/>
              <a:t>Student Record Review</a:t>
            </a:r>
          </a:p>
          <a:p>
            <a:r>
              <a:rPr lang="en-US" sz="3200" dirty="0"/>
              <a:t>Interviews: EC Process</a:t>
            </a:r>
          </a:p>
          <a:p>
            <a:r>
              <a:rPr lang="en-US" sz="3200" dirty="0"/>
              <a:t>Service Verification</a:t>
            </a:r>
          </a:p>
          <a:p>
            <a:r>
              <a:rPr lang="en-US" sz="3200" dirty="0"/>
              <a:t>Related Services Verification</a:t>
            </a:r>
          </a:p>
          <a:p>
            <a:r>
              <a:rPr lang="en-US" sz="3200" dirty="0"/>
              <a:t>LEA Resources</a:t>
            </a:r>
          </a:p>
          <a:p>
            <a:r>
              <a:rPr lang="en-US" sz="3200" dirty="0"/>
              <a:t>Licensure</a:t>
            </a:r>
          </a:p>
        </p:txBody>
      </p:sp>
    </p:spTree>
    <p:extLst>
      <p:ext uri="{BB962C8B-B14F-4D97-AF65-F5344CB8AC3E}">
        <p14:creationId xmlns:p14="http://schemas.microsoft.com/office/powerpoint/2010/main" val="2040322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90EF-8067-4742-BDB2-60E3CE0A3CE5}"/>
              </a:ext>
            </a:extLst>
          </p:cNvPr>
          <p:cNvSpPr>
            <a:spLocks noGrp="1"/>
          </p:cNvSpPr>
          <p:nvPr>
            <p:ph type="title"/>
          </p:nvPr>
        </p:nvSpPr>
        <p:spPr/>
        <p:txBody>
          <a:bodyPr/>
          <a:lstStyle/>
          <a:p>
            <a:r>
              <a:rPr lang="en-US" b="1" dirty="0"/>
              <a:t>Student Record Review</a:t>
            </a:r>
          </a:p>
        </p:txBody>
      </p:sp>
      <p:sp>
        <p:nvSpPr>
          <p:cNvPr id="3" name="Content Placeholder 2">
            <a:extLst>
              <a:ext uri="{FF2B5EF4-FFF2-40B4-BE49-F238E27FC236}">
                <a16:creationId xmlns:a16="http://schemas.microsoft.com/office/drawing/2014/main" id="{50DC745D-7A83-493C-A441-7AA5F4217795}"/>
              </a:ext>
            </a:extLst>
          </p:cNvPr>
          <p:cNvSpPr>
            <a:spLocks noGrp="1"/>
          </p:cNvSpPr>
          <p:nvPr>
            <p:ph idx="1"/>
          </p:nvPr>
        </p:nvSpPr>
        <p:spPr/>
        <p:txBody>
          <a:bodyPr/>
          <a:lstStyle/>
          <a:p>
            <a:r>
              <a:rPr lang="en-US" sz="3200" dirty="0"/>
              <a:t>65 records were selected for state review</a:t>
            </a:r>
          </a:p>
          <a:p>
            <a:pPr marL="457200" lvl="1" indent="0">
              <a:buNone/>
            </a:pPr>
            <a:r>
              <a:rPr lang="en-US" sz="3200" dirty="0"/>
              <a:t>	-30 student records were reviewed for full program 	compliance</a:t>
            </a:r>
          </a:p>
          <a:p>
            <a:pPr marL="457200" lvl="1" indent="0">
              <a:buNone/>
            </a:pPr>
            <a:r>
              <a:rPr lang="en-US" sz="3200" dirty="0"/>
              <a:t>	-35 student records were reviewed for transition only</a:t>
            </a:r>
          </a:p>
          <a:p>
            <a:endParaRPr lang="en-US" dirty="0"/>
          </a:p>
        </p:txBody>
      </p:sp>
    </p:spTree>
    <p:extLst>
      <p:ext uri="{BB962C8B-B14F-4D97-AF65-F5344CB8AC3E}">
        <p14:creationId xmlns:p14="http://schemas.microsoft.com/office/powerpoint/2010/main" val="2060467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1BA719-FFC1-40E9-9AFD-D17542DF38D2}"/>
              </a:ext>
            </a:extLst>
          </p:cNvPr>
          <p:cNvSpPr>
            <a:spLocks noGrp="1"/>
          </p:cNvSpPr>
          <p:nvPr>
            <p:ph type="title"/>
          </p:nvPr>
        </p:nvSpPr>
        <p:spPr/>
        <p:txBody>
          <a:bodyPr/>
          <a:lstStyle/>
          <a:p>
            <a:r>
              <a:rPr lang="en-US" b="1" dirty="0"/>
              <a:t>Student Sample</a:t>
            </a:r>
          </a:p>
        </p:txBody>
      </p:sp>
      <p:sp>
        <p:nvSpPr>
          <p:cNvPr id="5" name="Content Placeholder 4">
            <a:extLst>
              <a:ext uri="{FF2B5EF4-FFF2-40B4-BE49-F238E27FC236}">
                <a16:creationId xmlns:a16="http://schemas.microsoft.com/office/drawing/2014/main" id="{E37C758D-7EF4-4029-A22B-482C7FB0B3AC}"/>
              </a:ext>
            </a:extLst>
          </p:cNvPr>
          <p:cNvSpPr>
            <a:spLocks noGrp="1"/>
          </p:cNvSpPr>
          <p:nvPr>
            <p:ph idx="1"/>
          </p:nvPr>
        </p:nvSpPr>
        <p:spPr/>
        <p:txBody>
          <a:bodyPr/>
          <a:lstStyle/>
          <a:p>
            <a:pPr marL="0" indent="0">
              <a:buNone/>
            </a:pPr>
            <a:r>
              <a:rPr lang="en-US" sz="3200" dirty="0"/>
              <a:t>The student monitoring sample was collected from the following schools:</a:t>
            </a:r>
          </a:p>
          <a:p>
            <a:r>
              <a:rPr lang="en-US" sz="3200" i="1" dirty="0"/>
              <a:t>Elementary Schools</a:t>
            </a:r>
            <a:r>
              <a:rPr lang="en-US" sz="3200" dirty="0"/>
              <a:t>-</a:t>
            </a:r>
            <a:r>
              <a:rPr lang="en-US" sz="3200" dirty="0" err="1"/>
              <a:t>Summersill</a:t>
            </a:r>
            <a:r>
              <a:rPr lang="en-US" sz="3200" dirty="0"/>
              <a:t> Elementary, Jacksonville Elementary</a:t>
            </a:r>
          </a:p>
          <a:p>
            <a:r>
              <a:rPr lang="en-US" sz="3200" i="1" dirty="0"/>
              <a:t>Middle Schools</a:t>
            </a:r>
            <a:r>
              <a:rPr lang="en-US" sz="3200" dirty="0"/>
              <a:t>-Jacksonville Commons Middle, Hunters Creek Middle</a:t>
            </a:r>
          </a:p>
          <a:p>
            <a:r>
              <a:rPr lang="en-US" sz="3200" i="1" dirty="0"/>
              <a:t>High Schools</a:t>
            </a:r>
            <a:r>
              <a:rPr lang="en-US" sz="3200" dirty="0"/>
              <a:t>-Jacksonville High, White Oak High</a:t>
            </a:r>
          </a:p>
          <a:p>
            <a:endParaRPr lang="en-US" dirty="0"/>
          </a:p>
        </p:txBody>
      </p:sp>
    </p:spTree>
    <p:extLst>
      <p:ext uri="{BB962C8B-B14F-4D97-AF65-F5344CB8AC3E}">
        <p14:creationId xmlns:p14="http://schemas.microsoft.com/office/powerpoint/2010/main" val="396308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6F29-D138-407B-8E72-07842694997B}"/>
              </a:ext>
            </a:extLst>
          </p:cNvPr>
          <p:cNvSpPr>
            <a:spLocks noGrp="1"/>
          </p:cNvSpPr>
          <p:nvPr>
            <p:ph type="title"/>
          </p:nvPr>
        </p:nvSpPr>
        <p:spPr/>
        <p:txBody>
          <a:bodyPr/>
          <a:lstStyle/>
          <a:p>
            <a:r>
              <a:rPr lang="en-US" b="1" dirty="0"/>
              <a:t>Areas of Compliance</a:t>
            </a:r>
          </a:p>
        </p:txBody>
      </p:sp>
      <p:graphicFrame>
        <p:nvGraphicFramePr>
          <p:cNvPr id="6" name="Content Placeholder 5">
            <a:extLst>
              <a:ext uri="{FF2B5EF4-FFF2-40B4-BE49-F238E27FC236}">
                <a16:creationId xmlns:a16="http://schemas.microsoft.com/office/drawing/2014/main" id="{9EDEA65A-20F8-4C89-B092-303D6B24DB18}"/>
              </a:ext>
            </a:extLst>
          </p:cNvPr>
          <p:cNvGraphicFramePr>
            <a:graphicFrameLocks noGrp="1"/>
          </p:cNvGraphicFramePr>
          <p:nvPr>
            <p:ph idx="1"/>
            <p:extLst>
              <p:ext uri="{D42A27DB-BD31-4B8C-83A1-F6EECF244321}">
                <p14:modId xmlns:p14="http://schemas.microsoft.com/office/powerpoint/2010/main" val="754586760"/>
              </p:ext>
            </p:extLst>
          </p:nvPr>
        </p:nvGraphicFramePr>
        <p:xfrm>
          <a:off x="1024128" y="1892300"/>
          <a:ext cx="10553700" cy="4343401"/>
        </p:xfrm>
        <a:graphic>
          <a:graphicData uri="http://schemas.openxmlformats.org/drawingml/2006/table">
            <a:tbl>
              <a:tblPr firstRow="1" firstCol="1" bandRow="1">
                <a:tableStyleId>{5C22544A-7EE6-4342-B048-85BDC9FD1C3A}</a:tableStyleId>
              </a:tblPr>
              <a:tblGrid>
                <a:gridCol w="5886369">
                  <a:extLst>
                    <a:ext uri="{9D8B030D-6E8A-4147-A177-3AD203B41FA5}">
                      <a16:colId xmlns:a16="http://schemas.microsoft.com/office/drawing/2014/main" val="50955977"/>
                    </a:ext>
                  </a:extLst>
                </a:gridCol>
                <a:gridCol w="1555831">
                  <a:extLst>
                    <a:ext uri="{9D8B030D-6E8A-4147-A177-3AD203B41FA5}">
                      <a16:colId xmlns:a16="http://schemas.microsoft.com/office/drawing/2014/main" val="3300558821"/>
                    </a:ext>
                  </a:extLst>
                </a:gridCol>
                <a:gridCol w="3111500">
                  <a:extLst>
                    <a:ext uri="{9D8B030D-6E8A-4147-A177-3AD203B41FA5}">
                      <a16:colId xmlns:a16="http://schemas.microsoft.com/office/drawing/2014/main" val="1200302363"/>
                    </a:ext>
                  </a:extLst>
                </a:gridCol>
              </a:tblGrid>
              <a:tr h="431802">
                <a:tc>
                  <a:txBody>
                    <a:bodyPr/>
                    <a:lstStyle/>
                    <a:p>
                      <a:pPr marL="0" marR="0">
                        <a:lnSpc>
                          <a:spcPct val="107000"/>
                        </a:lnSpc>
                        <a:spcBef>
                          <a:spcPts val="0"/>
                        </a:spcBef>
                        <a:spcAft>
                          <a:spcPts val="0"/>
                        </a:spcAft>
                      </a:pPr>
                      <a:r>
                        <a:rPr lang="en-US" sz="1800" dirty="0">
                          <a:solidFill>
                            <a:schemeClr val="tx1"/>
                          </a:solidFill>
                          <a:effectLst/>
                        </a:rPr>
                        <a:t>Area of Compliance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dirty="0">
                          <a:solidFill>
                            <a:schemeClr val="tx1"/>
                          </a:solidFill>
                          <a:effectLst/>
                        </a:rPr>
                        <a:t>Percentage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dirty="0">
                          <a:solidFill>
                            <a:schemeClr val="tx1"/>
                          </a:solidFill>
                          <a:effectLst/>
                        </a:rPr>
                        <a:t>Corrective Action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1853815"/>
                  </a:ext>
                </a:extLst>
              </a:tr>
              <a:tr h="1676401">
                <a:tc>
                  <a:txBody>
                    <a:bodyPr/>
                    <a:lstStyle/>
                    <a:p>
                      <a:pPr marL="0" marR="0">
                        <a:lnSpc>
                          <a:spcPct val="107000"/>
                        </a:lnSpc>
                        <a:spcBef>
                          <a:spcPts val="0"/>
                        </a:spcBef>
                        <a:spcAft>
                          <a:spcPts val="0"/>
                        </a:spcAft>
                      </a:pPr>
                      <a:r>
                        <a:rPr lang="en-US" sz="2000" b="0" dirty="0">
                          <a:solidFill>
                            <a:schemeClr val="tx1"/>
                          </a:solidFill>
                          <a:effectLst/>
                        </a:rPr>
                        <a:t>CNSNT 1, PWN 2a, PWN 2d, PWN 2e, EVAL 4, EVAL 5, EVAL 8, EVAL 9, EL 12, IEP 13, IEP 15b, IEP 15c, IEP 15d, IEP 15e, IEP 19, IEP 20, IEP 21, IEP 24, TRAN 26, TRAN 29, TRAN 30, TRAN 31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dirty="0">
                          <a:solidFill>
                            <a:schemeClr val="tx1"/>
                          </a:solidFill>
                          <a:effectLst/>
                        </a:rPr>
                        <a:t>100%</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dirty="0">
                          <a:solidFill>
                            <a:schemeClr val="tx1"/>
                          </a:solidFill>
                          <a:effectLst/>
                        </a:rPr>
                        <a:t>Criteria Met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8517090"/>
                  </a:ext>
                </a:extLst>
              </a:tr>
              <a:tr h="1117599">
                <a:tc>
                  <a:txBody>
                    <a:bodyPr/>
                    <a:lstStyle/>
                    <a:p>
                      <a:pPr marL="0" marR="0">
                        <a:lnSpc>
                          <a:spcPct val="107000"/>
                        </a:lnSpc>
                        <a:spcBef>
                          <a:spcPts val="0"/>
                        </a:spcBef>
                        <a:spcAft>
                          <a:spcPts val="0"/>
                        </a:spcAft>
                      </a:pPr>
                      <a:r>
                        <a:rPr lang="en-US" sz="2000" b="0" dirty="0">
                          <a:solidFill>
                            <a:schemeClr val="tx1"/>
                          </a:solidFill>
                          <a:effectLst/>
                        </a:rPr>
                        <a:t>PWN 2c, PWN 3, EVAL 6, EL 10, EL 11, IEP 14, IEP 15a, IEP 17, IEP 18, IEP 22, TRAN 27, TRAN 28, TRAN 32</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a:solidFill>
                            <a:schemeClr val="tx1"/>
                          </a:solidFill>
                          <a:effectLst/>
                        </a:rPr>
                        <a:t>80-99%</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dirty="0">
                          <a:solidFill>
                            <a:schemeClr val="tx1"/>
                          </a:solidFill>
                          <a:effectLst/>
                        </a:rPr>
                        <a:t>Individual student corrections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5042237"/>
                  </a:ext>
                </a:extLst>
              </a:tr>
              <a:tr h="1117599">
                <a:tc>
                  <a:txBody>
                    <a:bodyPr/>
                    <a:lstStyle/>
                    <a:p>
                      <a:pPr marL="0" marR="0">
                        <a:lnSpc>
                          <a:spcPct val="107000"/>
                        </a:lnSpc>
                        <a:spcBef>
                          <a:spcPts val="0"/>
                        </a:spcBef>
                        <a:spcAft>
                          <a:spcPts val="0"/>
                        </a:spcAft>
                      </a:pPr>
                      <a:r>
                        <a:rPr lang="en-US" sz="2000" b="0" dirty="0">
                          <a:solidFill>
                            <a:schemeClr val="tx1"/>
                          </a:solidFill>
                          <a:effectLst/>
                        </a:rPr>
                        <a:t>PWN 2b, EVAL 7, IEP 16, IEP 23, </a:t>
                      </a:r>
                      <a:r>
                        <a:rPr lang="en-US" sz="2000" b="1" dirty="0">
                          <a:solidFill>
                            <a:schemeClr val="tx1"/>
                          </a:solidFill>
                          <a:effectLst/>
                        </a:rPr>
                        <a:t>TRAN 25</a:t>
                      </a:r>
                      <a:endParaRPr lang="en-US"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a:solidFill>
                            <a:schemeClr val="tx1"/>
                          </a:solidFill>
                          <a:effectLst/>
                        </a:rPr>
                        <a:t>Below 80 %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dirty="0">
                          <a:solidFill>
                            <a:schemeClr val="tx1"/>
                          </a:solidFill>
                          <a:effectLst/>
                        </a:rPr>
                        <a:t>LEA corrective actions </a:t>
                      </a:r>
                      <a:r>
                        <a:rPr lang="en-US" sz="2000" u="sng" dirty="0">
                          <a:solidFill>
                            <a:schemeClr val="tx1"/>
                          </a:solidFill>
                          <a:effectLst/>
                        </a:rPr>
                        <a:t>and</a:t>
                      </a:r>
                      <a:r>
                        <a:rPr lang="en-US" sz="2000" dirty="0">
                          <a:solidFill>
                            <a:schemeClr val="tx1"/>
                          </a:solidFill>
                          <a:effectLst/>
                        </a:rPr>
                        <a:t> individual student corrections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2372432"/>
                  </a:ext>
                </a:extLst>
              </a:tr>
            </a:tbl>
          </a:graphicData>
        </a:graphic>
      </p:graphicFrame>
    </p:spTree>
    <p:extLst>
      <p:ext uri="{BB962C8B-B14F-4D97-AF65-F5344CB8AC3E}">
        <p14:creationId xmlns:p14="http://schemas.microsoft.com/office/powerpoint/2010/main" val="3669392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CD72-4B3E-4315-981F-0B28C59B06A9}"/>
              </a:ext>
            </a:extLst>
          </p:cNvPr>
          <p:cNvSpPr>
            <a:spLocks noGrp="1"/>
          </p:cNvSpPr>
          <p:nvPr>
            <p:ph type="title"/>
          </p:nvPr>
        </p:nvSpPr>
        <p:spPr/>
        <p:txBody>
          <a:bodyPr/>
          <a:lstStyle/>
          <a:p>
            <a:r>
              <a:rPr lang="en-US" dirty="0"/>
              <a:t>Transition 25</a:t>
            </a:r>
          </a:p>
        </p:txBody>
      </p:sp>
      <p:graphicFrame>
        <p:nvGraphicFramePr>
          <p:cNvPr id="5" name="Table 4">
            <a:extLst>
              <a:ext uri="{FF2B5EF4-FFF2-40B4-BE49-F238E27FC236}">
                <a16:creationId xmlns:a16="http://schemas.microsoft.com/office/drawing/2014/main" id="{08D53A26-EA63-4642-A0EA-A7A820C31286}"/>
              </a:ext>
            </a:extLst>
          </p:cNvPr>
          <p:cNvGraphicFramePr>
            <a:graphicFrameLocks noGrp="1"/>
          </p:cNvGraphicFramePr>
          <p:nvPr>
            <p:extLst>
              <p:ext uri="{D42A27DB-BD31-4B8C-83A1-F6EECF244321}">
                <p14:modId xmlns:p14="http://schemas.microsoft.com/office/powerpoint/2010/main" val="2569769657"/>
              </p:ext>
            </p:extLst>
          </p:nvPr>
        </p:nvGraphicFramePr>
        <p:xfrm>
          <a:off x="714894" y="2299084"/>
          <a:ext cx="10939549" cy="2834640"/>
        </p:xfrm>
        <a:graphic>
          <a:graphicData uri="http://schemas.openxmlformats.org/drawingml/2006/table">
            <a:tbl>
              <a:tblPr firstRow="1" bandRow="1">
                <a:tableStyleId>{2D5ABB26-0587-4C30-8999-92F81FD0307C}</a:tableStyleId>
              </a:tblPr>
              <a:tblGrid>
                <a:gridCol w="1017632">
                  <a:extLst>
                    <a:ext uri="{9D8B030D-6E8A-4147-A177-3AD203B41FA5}">
                      <a16:colId xmlns:a16="http://schemas.microsoft.com/office/drawing/2014/main" val="2075622422"/>
                    </a:ext>
                  </a:extLst>
                </a:gridCol>
                <a:gridCol w="3018977">
                  <a:extLst>
                    <a:ext uri="{9D8B030D-6E8A-4147-A177-3AD203B41FA5}">
                      <a16:colId xmlns:a16="http://schemas.microsoft.com/office/drawing/2014/main" val="3857468274"/>
                    </a:ext>
                  </a:extLst>
                </a:gridCol>
                <a:gridCol w="3850043">
                  <a:extLst>
                    <a:ext uri="{9D8B030D-6E8A-4147-A177-3AD203B41FA5}">
                      <a16:colId xmlns:a16="http://schemas.microsoft.com/office/drawing/2014/main" val="3190801308"/>
                    </a:ext>
                  </a:extLst>
                </a:gridCol>
                <a:gridCol w="3052897">
                  <a:extLst>
                    <a:ext uri="{9D8B030D-6E8A-4147-A177-3AD203B41FA5}">
                      <a16:colId xmlns:a16="http://schemas.microsoft.com/office/drawing/2014/main" val="208915091"/>
                    </a:ext>
                  </a:extLst>
                </a:gridCol>
              </a:tblGrid>
              <a:tr h="1308639">
                <a:tc>
                  <a:txBody>
                    <a:bodyPr/>
                    <a:lstStyle/>
                    <a:p>
                      <a:r>
                        <a:rPr lang="en-US" dirty="0"/>
                        <a:t>TRAN25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There are appropriate measurable postsecondary goals addressing education or training, employment, and as needed, independent living.</a:t>
                      </a:r>
                    </a:p>
                    <a:p>
                      <a:endParaRPr lang="en-US" dirty="0"/>
                    </a:p>
                    <a:p>
                      <a:r>
                        <a:rPr lang="en-US" dirty="0"/>
                        <a:t>NC 1503-4.1</a:t>
                      </a:r>
                    </a:p>
                    <a:p>
                      <a:r>
                        <a:rPr lang="en-US" dirty="0"/>
                        <a:t>CFE 300.320</a:t>
                      </a:r>
                    </a:p>
                    <a:p>
                      <a:endParaRPr lang="en-US" dirty="0"/>
                    </a:p>
                    <a:p>
                      <a:r>
                        <a:rPr lang="en-US" dirty="0"/>
                        <a:t>DEC 4a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t>Yes=</a:t>
                      </a:r>
                      <a:r>
                        <a:rPr lang="en-US" dirty="0"/>
                        <a:t>The required goals are present, measurable and will occur after high school.</a:t>
                      </a:r>
                    </a:p>
                    <a:p>
                      <a:endParaRPr lang="en-US" dirty="0"/>
                    </a:p>
                    <a:p>
                      <a:r>
                        <a:rPr lang="en-US" b="1" dirty="0"/>
                        <a:t>No=</a:t>
                      </a:r>
                      <a:r>
                        <a:rPr lang="en-US" dirty="0"/>
                        <a:t>One or more goals are not present, measurable, and/or do not state what the student will do after high 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t>Student Level: </a:t>
                      </a:r>
                      <a:r>
                        <a:rPr lang="en-US" dirty="0"/>
                        <a:t>Revise the IEP to address measurable postsecondary goals.</a:t>
                      </a:r>
                    </a:p>
                    <a:p>
                      <a:endParaRPr lang="en-US" dirty="0"/>
                    </a:p>
                    <a:p>
                      <a:r>
                        <a:rPr lang="en-US" b="1" dirty="0"/>
                        <a:t>LEA Level: </a:t>
                      </a:r>
                      <a:r>
                        <a:rPr lang="en-US" dirty="0"/>
                        <a:t>There must be training of appropriate special education personnel including the LEA representatives on measurable postsecondary goals.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5026860"/>
                  </a:ext>
                </a:extLst>
              </a:tr>
            </a:tbl>
          </a:graphicData>
        </a:graphic>
      </p:graphicFrame>
    </p:spTree>
    <p:extLst>
      <p:ext uri="{BB962C8B-B14F-4D97-AF65-F5344CB8AC3E}">
        <p14:creationId xmlns:p14="http://schemas.microsoft.com/office/powerpoint/2010/main" val="574867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38A7-26BC-4DE4-B7BA-95244FD05C0A}"/>
              </a:ext>
            </a:extLst>
          </p:cNvPr>
          <p:cNvSpPr>
            <a:spLocks noGrp="1"/>
          </p:cNvSpPr>
          <p:nvPr>
            <p:ph type="title" idx="4294967295"/>
          </p:nvPr>
        </p:nvSpPr>
        <p:spPr>
          <a:xfrm>
            <a:off x="1562100" y="2452688"/>
            <a:ext cx="9720263" cy="1498600"/>
          </a:xfrm>
        </p:spPr>
        <p:txBody>
          <a:bodyPr>
            <a:normAutofit/>
          </a:bodyPr>
          <a:lstStyle/>
          <a:p>
            <a:pPr algn="ctr"/>
            <a:r>
              <a:rPr lang="en-US" dirty="0"/>
              <a:t>Examples of Non-Compliant areas from The Program Compliance Review</a:t>
            </a:r>
          </a:p>
        </p:txBody>
      </p:sp>
    </p:spTree>
    <p:extLst>
      <p:ext uri="{BB962C8B-B14F-4D97-AF65-F5344CB8AC3E}">
        <p14:creationId xmlns:p14="http://schemas.microsoft.com/office/powerpoint/2010/main" val="2287334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DB36-F68E-46D2-92F4-36DF8922AA38}"/>
              </a:ext>
            </a:extLst>
          </p:cNvPr>
          <p:cNvSpPr>
            <a:spLocks noGrp="1"/>
          </p:cNvSpPr>
          <p:nvPr>
            <p:ph type="title"/>
          </p:nvPr>
        </p:nvSpPr>
        <p:spPr/>
        <p:txBody>
          <a:bodyPr/>
          <a:lstStyle/>
          <a:p>
            <a:r>
              <a:rPr lang="en-US" dirty="0"/>
              <a:t>“Would Like to” is Not Measurable</a:t>
            </a:r>
          </a:p>
        </p:txBody>
      </p:sp>
      <p:pic>
        <p:nvPicPr>
          <p:cNvPr id="4" name="Content Placeholder 3">
            <a:extLst>
              <a:ext uri="{FF2B5EF4-FFF2-40B4-BE49-F238E27FC236}">
                <a16:creationId xmlns:a16="http://schemas.microsoft.com/office/drawing/2014/main" id="{5542D48D-99BA-4EB2-A3F3-C337F91F37FC}"/>
              </a:ext>
            </a:extLst>
          </p:cNvPr>
          <p:cNvPicPr>
            <a:picLocks noGrp="1" noChangeAspect="1"/>
          </p:cNvPicPr>
          <p:nvPr>
            <p:ph idx="1"/>
          </p:nvPr>
        </p:nvPicPr>
        <p:blipFill>
          <a:blip r:embed="rId2"/>
          <a:stretch>
            <a:fillRect/>
          </a:stretch>
        </p:blipFill>
        <p:spPr>
          <a:xfrm>
            <a:off x="1024128" y="2476500"/>
            <a:ext cx="10329671" cy="2717800"/>
          </a:xfrm>
          <a:prstGeom prst="rect">
            <a:avLst/>
          </a:prstGeom>
        </p:spPr>
      </p:pic>
    </p:spTree>
    <p:extLst>
      <p:ext uri="{BB962C8B-B14F-4D97-AF65-F5344CB8AC3E}">
        <p14:creationId xmlns:p14="http://schemas.microsoft.com/office/powerpoint/2010/main" val="2898843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56868-60CD-47BB-9CA2-2880D4C6B304}"/>
              </a:ext>
            </a:extLst>
          </p:cNvPr>
          <p:cNvSpPr>
            <a:spLocks noGrp="1"/>
          </p:cNvSpPr>
          <p:nvPr>
            <p:ph type="title"/>
          </p:nvPr>
        </p:nvSpPr>
        <p:spPr/>
        <p:txBody>
          <a:bodyPr/>
          <a:lstStyle/>
          <a:p>
            <a:r>
              <a:rPr lang="en-US" dirty="0"/>
              <a:t>“will pursue” is not measurable</a:t>
            </a:r>
          </a:p>
        </p:txBody>
      </p:sp>
      <p:pic>
        <p:nvPicPr>
          <p:cNvPr id="4" name="Content Placeholder 3">
            <a:extLst>
              <a:ext uri="{FF2B5EF4-FFF2-40B4-BE49-F238E27FC236}">
                <a16:creationId xmlns:a16="http://schemas.microsoft.com/office/drawing/2014/main" id="{03EB63E5-4E47-445A-A939-821508CE5844}"/>
              </a:ext>
            </a:extLst>
          </p:cNvPr>
          <p:cNvPicPr>
            <a:picLocks noGrp="1" noChangeAspect="1"/>
          </p:cNvPicPr>
          <p:nvPr>
            <p:ph idx="1"/>
          </p:nvPr>
        </p:nvPicPr>
        <p:blipFill>
          <a:blip r:embed="rId2"/>
          <a:stretch>
            <a:fillRect/>
          </a:stretch>
        </p:blipFill>
        <p:spPr>
          <a:xfrm>
            <a:off x="901700" y="2273300"/>
            <a:ext cx="10439400" cy="2984499"/>
          </a:xfrm>
          <a:prstGeom prst="rect">
            <a:avLst/>
          </a:prstGeom>
        </p:spPr>
      </p:pic>
    </p:spTree>
    <p:extLst>
      <p:ext uri="{BB962C8B-B14F-4D97-AF65-F5344CB8AC3E}">
        <p14:creationId xmlns:p14="http://schemas.microsoft.com/office/powerpoint/2010/main" val="1765276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4199-E4CD-4196-99CD-1D241D458F8E}"/>
              </a:ext>
            </a:extLst>
          </p:cNvPr>
          <p:cNvSpPr>
            <a:spLocks noGrp="1"/>
          </p:cNvSpPr>
          <p:nvPr>
            <p:ph type="title"/>
          </p:nvPr>
        </p:nvSpPr>
        <p:spPr/>
        <p:txBody>
          <a:bodyPr/>
          <a:lstStyle/>
          <a:p>
            <a:r>
              <a:rPr lang="en-US" dirty="0"/>
              <a:t>“Will Seek” is not measurable.  Avoid using the word “or.”</a:t>
            </a:r>
          </a:p>
        </p:txBody>
      </p:sp>
      <p:pic>
        <p:nvPicPr>
          <p:cNvPr id="4" name="Content Placeholder 3">
            <a:extLst>
              <a:ext uri="{FF2B5EF4-FFF2-40B4-BE49-F238E27FC236}">
                <a16:creationId xmlns:a16="http://schemas.microsoft.com/office/drawing/2014/main" id="{511C8D51-5589-4B8B-A10D-A30BB99C0B9C}"/>
              </a:ext>
            </a:extLst>
          </p:cNvPr>
          <p:cNvPicPr>
            <a:picLocks noGrp="1" noChangeAspect="1"/>
          </p:cNvPicPr>
          <p:nvPr>
            <p:ph idx="1"/>
          </p:nvPr>
        </p:nvPicPr>
        <p:blipFill>
          <a:blip r:embed="rId2"/>
          <a:stretch>
            <a:fillRect/>
          </a:stretch>
        </p:blipFill>
        <p:spPr>
          <a:xfrm>
            <a:off x="850900" y="2374900"/>
            <a:ext cx="10452100" cy="3327400"/>
          </a:xfrm>
          <a:prstGeom prst="rect">
            <a:avLst/>
          </a:prstGeom>
        </p:spPr>
      </p:pic>
    </p:spTree>
    <p:extLst>
      <p:ext uri="{BB962C8B-B14F-4D97-AF65-F5344CB8AC3E}">
        <p14:creationId xmlns:p14="http://schemas.microsoft.com/office/powerpoint/2010/main" val="4180605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0CBFD-48EE-4FC9-87E0-615955D5F985}"/>
              </a:ext>
            </a:extLst>
          </p:cNvPr>
          <p:cNvSpPr>
            <a:spLocks noGrp="1"/>
          </p:cNvSpPr>
          <p:nvPr>
            <p:ph type="title"/>
          </p:nvPr>
        </p:nvSpPr>
        <p:spPr/>
        <p:txBody>
          <a:bodyPr/>
          <a:lstStyle/>
          <a:p>
            <a:r>
              <a:rPr lang="en-US" dirty="0"/>
              <a:t>Goals must be for what will happen after high school</a:t>
            </a:r>
          </a:p>
        </p:txBody>
      </p:sp>
      <p:pic>
        <p:nvPicPr>
          <p:cNvPr id="4" name="Content Placeholder 3">
            <a:extLst>
              <a:ext uri="{FF2B5EF4-FFF2-40B4-BE49-F238E27FC236}">
                <a16:creationId xmlns:a16="http://schemas.microsoft.com/office/drawing/2014/main" id="{6FF7374A-216D-4ED5-9600-F64CEC211A96}"/>
              </a:ext>
            </a:extLst>
          </p:cNvPr>
          <p:cNvPicPr>
            <a:picLocks noGrp="1" noChangeAspect="1"/>
          </p:cNvPicPr>
          <p:nvPr>
            <p:ph idx="1"/>
          </p:nvPr>
        </p:nvPicPr>
        <p:blipFill>
          <a:blip r:embed="rId2"/>
          <a:stretch>
            <a:fillRect/>
          </a:stretch>
        </p:blipFill>
        <p:spPr>
          <a:xfrm>
            <a:off x="1024128" y="2552701"/>
            <a:ext cx="10329672" cy="2552700"/>
          </a:xfrm>
          <a:prstGeom prst="rect">
            <a:avLst/>
          </a:prstGeom>
        </p:spPr>
      </p:pic>
    </p:spTree>
    <p:extLst>
      <p:ext uri="{BB962C8B-B14F-4D97-AF65-F5344CB8AC3E}">
        <p14:creationId xmlns:p14="http://schemas.microsoft.com/office/powerpoint/2010/main" val="1353525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1C01-6525-488E-89E6-9E2A318B8A00}"/>
              </a:ext>
            </a:extLst>
          </p:cNvPr>
          <p:cNvSpPr>
            <a:spLocks noGrp="1"/>
          </p:cNvSpPr>
          <p:nvPr>
            <p:ph type="title"/>
          </p:nvPr>
        </p:nvSpPr>
        <p:spPr/>
        <p:txBody>
          <a:bodyPr/>
          <a:lstStyle/>
          <a:p>
            <a:r>
              <a:rPr lang="en-US" dirty="0"/>
              <a:t>Employment goal is not for employment</a:t>
            </a:r>
          </a:p>
        </p:txBody>
      </p:sp>
      <p:pic>
        <p:nvPicPr>
          <p:cNvPr id="4" name="Content Placeholder 3">
            <a:extLst>
              <a:ext uri="{FF2B5EF4-FFF2-40B4-BE49-F238E27FC236}">
                <a16:creationId xmlns:a16="http://schemas.microsoft.com/office/drawing/2014/main" id="{5D9E34F7-E4B3-4F56-B02B-227A0715163C}"/>
              </a:ext>
            </a:extLst>
          </p:cNvPr>
          <p:cNvPicPr>
            <a:picLocks noGrp="1" noChangeAspect="1"/>
          </p:cNvPicPr>
          <p:nvPr>
            <p:ph idx="1"/>
          </p:nvPr>
        </p:nvPicPr>
        <p:blipFill>
          <a:blip r:embed="rId2"/>
          <a:stretch>
            <a:fillRect/>
          </a:stretch>
        </p:blipFill>
        <p:spPr>
          <a:xfrm>
            <a:off x="1117600" y="2628900"/>
            <a:ext cx="9448800" cy="2679699"/>
          </a:xfrm>
          <a:prstGeom prst="rect">
            <a:avLst/>
          </a:prstGeom>
        </p:spPr>
      </p:pic>
    </p:spTree>
    <p:extLst>
      <p:ext uri="{BB962C8B-B14F-4D97-AF65-F5344CB8AC3E}">
        <p14:creationId xmlns:p14="http://schemas.microsoft.com/office/powerpoint/2010/main" val="2860876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CB35-3E26-4EA6-AD55-81F5174A294C}"/>
              </a:ext>
            </a:extLst>
          </p:cNvPr>
          <p:cNvSpPr>
            <a:spLocks noGrp="1"/>
          </p:cNvSpPr>
          <p:nvPr>
            <p:ph type="title"/>
          </p:nvPr>
        </p:nvSpPr>
        <p:spPr/>
        <p:txBody>
          <a:bodyPr/>
          <a:lstStyle/>
          <a:p>
            <a:r>
              <a:rPr lang="en-US" dirty="0"/>
              <a:t>Education and Training goal is for employment</a:t>
            </a:r>
          </a:p>
        </p:txBody>
      </p:sp>
      <p:pic>
        <p:nvPicPr>
          <p:cNvPr id="4" name="Content Placeholder 3">
            <a:extLst>
              <a:ext uri="{FF2B5EF4-FFF2-40B4-BE49-F238E27FC236}">
                <a16:creationId xmlns:a16="http://schemas.microsoft.com/office/drawing/2014/main" id="{6286822E-88F6-4F2A-B07C-9F91D4972BD4}"/>
              </a:ext>
            </a:extLst>
          </p:cNvPr>
          <p:cNvPicPr>
            <a:picLocks noGrp="1" noChangeAspect="1"/>
          </p:cNvPicPr>
          <p:nvPr>
            <p:ph idx="1"/>
          </p:nvPr>
        </p:nvPicPr>
        <p:blipFill>
          <a:blip r:embed="rId2"/>
          <a:stretch>
            <a:fillRect/>
          </a:stretch>
        </p:blipFill>
        <p:spPr>
          <a:xfrm>
            <a:off x="1257300" y="2527300"/>
            <a:ext cx="9118600" cy="2895600"/>
          </a:xfrm>
          <a:prstGeom prst="rect">
            <a:avLst/>
          </a:prstGeom>
        </p:spPr>
      </p:pic>
    </p:spTree>
    <p:extLst>
      <p:ext uri="{BB962C8B-B14F-4D97-AF65-F5344CB8AC3E}">
        <p14:creationId xmlns:p14="http://schemas.microsoft.com/office/powerpoint/2010/main" val="2190845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CBA02-E03A-4B1F-AD7F-57C56654F6B1}"/>
              </a:ext>
            </a:extLst>
          </p:cNvPr>
          <p:cNvSpPr>
            <a:spLocks noGrp="1"/>
          </p:cNvSpPr>
          <p:nvPr>
            <p:ph type="title"/>
          </p:nvPr>
        </p:nvSpPr>
        <p:spPr/>
        <p:txBody>
          <a:bodyPr/>
          <a:lstStyle/>
          <a:p>
            <a:r>
              <a:rPr lang="en-US" dirty="0"/>
              <a:t>“would like to” is not measurable</a:t>
            </a:r>
          </a:p>
        </p:txBody>
      </p:sp>
      <p:pic>
        <p:nvPicPr>
          <p:cNvPr id="4" name="Content Placeholder 3">
            <a:extLst>
              <a:ext uri="{FF2B5EF4-FFF2-40B4-BE49-F238E27FC236}">
                <a16:creationId xmlns:a16="http://schemas.microsoft.com/office/drawing/2014/main" id="{C71558CE-7B5D-4400-9AD6-B3438CF82DF2}"/>
              </a:ext>
            </a:extLst>
          </p:cNvPr>
          <p:cNvPicPr>
            <a:picLocks noGrp="1" noChangeAspect="1"/>
          </p:cNvPicPr>
          <p:nvPr>
            <p:ph idx="1"/>
          </p:nvPr>
        </p:nvPicPr>
        <p:blipFill>
          <a:blip r:embed="rId2"/>
          <a:stretch>
            <a:fillRect/>
          </a:stretch>
        </p:blipFill>
        <p:spPr>
          <a:xfrm>
            <a:off x="1257300" y="2374900"/>
            <a:ext cx="8953499" cy="2489200"/>
          </a:xfrm>
          <a:prstGeom prst="rect">
            <a:avLst/>
          </a:prstGeom>
        </p:spPr>
      </p:pic>
    </p:spTree>
    <p:extLst>
      <p:ext uri="{BB962C8B-B14F-4D97-AF65-F5344CB8AC3E}">
        <p14:creationId xmlns:p14="http://schemas.microsoft.com/office/powerpoint/2010/main" val="3316541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58D48-7481-407D-A3FD-B99089C34681}"/>
              </a:ext>
            </a:extLst>
          </p:cNvPr>
          <p:cNvSpPr>
            <a:spLocks noGrp="1"/>
          </p:cNvSpPr>
          <p:nvPr>
            <p:ph type="title"/>
          </p:nvPr>
        </p:nvSpPr>
        <p:spPr/>
        <p:txBody>
          <a:bodyPr/>
          <a:lstStyle/>
          <a:p>
            <a:r>
              <a:rPr lang="en-US" dirty="0"/>
              <a:t>“will pursue” is not measurable.  Avoid using “of his choice.”</a:t>
            </a:r>
          </a:p>
        </p:txBody>
      </p:sp>
      <p:pic>
        <p:nvPicPr>
          <p:cNvPr id="4" name="Content Placeholder 3">
            <a:extLst>
              <a:ext uri="{FF2B5EF4-FFF2-40B4-BE49-F238E27FC236}">
                <a16:creationId xmlns:a16="http://schemas.microsoft.com/office/drawing/2014/main" id="{280A9D15-30D7-42E6-87DD-E8823F30BE7F}"/>
              </a:ext>
            </a:extLst>
          </p:cNvPr>
          <p:cNvPicPr>
            <a:picLocks noGrp="1" noChangeAspect="1"/>
          </p:cNvPicPr>
          <p:nvPr>
            <p:ph idx="1"/>
          </p:nvPr>
        </p:nvPicPr>
        <p:blipFill>
          <a:blip r:embed="rId2"/>
          <a:stretch>
            <a:fillRect/>
          </a:stretch>
        </p:blipFill>
        <p:spPr>
          <a:xfrm>
            <a:off x="1320800" y="2501900"/>
            <a:ext cx="9563100" cy="2705099"/>
          </a:xfrm>
          <a:prstGeom prst="rect">
            <a:avLst/>
          </a:prstGeom>
        </p:spPr>
      </p:pic>
    </p:spTree>
    <p:extLst>
      <p:ext uri="{BB962C8B-B14F-4D97-AF65-F5344CB8AC3E}">
        <p14:creationId xmlns:p14="http://schemas.microsoft.com/office/powerpoint/2010/main" val="351743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F193-CD50-4E71-A929-8EA8A57A545A}"/>
              </a:ext>
            </a:extLst>
          </p:cNvPr>
          <p:cNvSpPr>
            <a:spLocks noGrp="1"/>
          </p:cNvSpPr>
          <p:nvPr>
            <p:ph type="title"/>
          </p:nvPr>
        </p:nvSpPr>
        <p:spPr/>
        <p:txBody>
          <a:bodyPr>
            <a:noAutofit/>
          </a:bodyPr>
          <a:lstStyle/>
          <a:p>
            <a:r>
              <a:rPr lang="en-US" sz="4800" dirty="0"/>
              <a:t>Post secondary goals do not include any targets based on assessments.  Avoid “of his choosing” and “will seek.” </a:t>
            </a:r>
          </a:p>
        </p:txBody>
      </p:sp>
      <p:pic>
        <p:nvPicPr>
          <p:cNvPr id="4" name="Content Placeholder 3">
            <a:extLst>
              <a:ext uri="{FF2B5EF4-FFF2-40B4-BE49-F238E27FC236}">
                <a16:creationId xmlns:a16="http://schemas.microsoft.com/office/drawing/2014/main" id="{E0BD170E-A938-4A21-A91F-CF59EFE88710}"/>
              </a:ext>
            </a:extLst>
          </p:cNvPr>
          <p:cNvPicPr>
            <a:picLocks noGrp="1" noChangeAspect="1"/>
          </p:cNvPicPr>
          <p:nvPr>
            <p:ph idx="1"/>
          </p:nvPr>
        </p:nvPicPr>
        <p:blipFill>
          <a:blip r:embed="rId2"/>
          <a:stretch>
            <a:fillRect/>
          </a:stretch>
        </p:blipFill>
        <p:spPr>
          <a:xfrm>
            <a:off x="825500" y="2540000"/>
            <a:ext cx="10680700" cy="2552699"/>
          </a:xfrm>
          <a:prstGeom prst="rect">
            <a:avLst/>
          </a:prstGeom>
        </p:spPr>
      </p:pic>
    </p:spTree>
    <p:extLst>
      <p:ext uri="{BB962C8B-B14F-4D97-AF65-F5344CB8AC3E}">
        <p14:creationId xmlns:p14="http://schemas.microsoft.com/office/powerpoint/2010/main" val="1996318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694A-7D63-44CE-B88C-59A7FCFE95FA}"/>
              </a:ext>
            </a:extLst>
          </p:cNvPr>
          <p:cNvSpPr>
            <a:spLocks noGrp="1"/>
          </p:cNvSpPr>
          <p:nvPr>
            <p:ph type="title"/>
          </p:nvPr>
        </p:nvSpPr>
        <p:spPr/>
        <p:txBody>
          <a:bodyPr>
            <a:normAutofit fontScale="90000"/>
          </a:bodyPr>
          <a:lstStyle/>
          <a:p>
            <a:r>
              <a:rPr lang="en-US" dirty="0"/>
              <a:t>How can you measure “If time and transportation permits”?  Too much room for this to not be completed.</a:t>
            </a:r>
          </a:p>
        </p:txBody>
      </p:sp>
      <p:pic>
        <p:nvPicPr>
          <p:cNvPr id="4" name="Content Placeholder 3">
            <a:extLst>
              <a:ext uri="{FF2B5EF4-FFF2-40B4-BE49-F238E27FC236}">
                <a16:creationId xmlns:a16="http://schemas.microsoft.com/office/drawing/2014/main" id="{0BF5551C-69D1-4276-8578-C28C2B1428B4}"/>
              </a:ext>
            </a:extLst>
          </p:cNvPr>
          <p:cNvPicPr>
            <a:picLocks noGrp="1" noChangeAspect="1"/>
          </p:cNvPicPr>
          <p:nvPr>
            <p:ph idx="1"/>
          </p:nvPr>
        </p:nvPicPr>
        <p:blipFill>
          <a:blip r:embed="rId2"/>
          <a:stretch>
            <a:fillRect/>
          </a:stretch>
        </p:blipFill>
        <p:spPr>
          <a:xfrm>
            <a:off x="850900" y="2820986"/>
            <a:ext cx="10871199" cy="3795713"/>
          </a:xfrm>
          <a:prstGeom prst="rect">
            <a:avLst/>
          </a:prstGeom>
        </p:spPr>
      </p:pic>
    </p:spTree>
    <p:extLst>
      <p:ext uri="{BB962C8B-B14F-4D97-AF65-F5344CB8AC3E}">
        <p14:creationId xmlns:p14="http://schemas.microsoft.com/office/powerpoint/2010/main" val="259608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D68D-163E-4487-AA89-B526C9C0E5F9}"/>
              </a:ext>
            </a:extLst>
          </p:cNvPr>
          <p:cNvSpPr>
            <a:spLocks noGrp="1"/>
          </p:cNvSpPr>
          <p:nvPr>
            <p:ph type="title"/>
          </p:nvPr>
        </p:nvSpPr>
        <p:spPr>
          <a:xfrm>
            <a:off x="998728" y="826516"/>
            <a:ext cx="9720072" cy="1499616"/>
          </a:xfrm>
        </p:spPr>
        <p:txBody>
          <a:bodyPr>
            <a:noAutofit/>
          </a:bodyPr>
          <a:lstStyle/>
          <a:p>
            <a:r>
              <a:rPr lang="en-US" sz="4400" dirty="0"/>
              <a:t>Instruction should not restate the Course of study.  What are the activities?  Do not indicate “continue.”  What are the activities to help make progress towards the postsecondary goal?</a:t>
            </a:r>
          </a:p>
        </p:txBody>
      </p:sp>
      <p:pic>
        <p:nvPicPr>
          <p:cNvPr id="4" name="Content Placeholder 3">
            <a:extLst>
              <a:ext uri="{FF2B5EF4-FFF2-40B4-BE49-F238E27FC236}">
                <a16:creationId xmlns:a16="http://schemas.microsoft.com/office/drawing/2014/main" id="{4745C2C7-9015-4F54-8B87-01FC14B4D0F3}"/>
              </a:ext>
            </a:extLst>
          </p:cNvPr>
          <p:cNvPicPr>
            <a:picLocks noGrp="1" noChangeAspect="1"/>
          </p:cNvPicPr>
          <p:nvPr>
            <p:ph idx="1"/>
          </p:nvPr>
        </p:nvPicPr>
        <p:blipFill>
          <a:blip r:embed="rId2"/>
          <a:stretch>
            <a:fillRect/>
          </a:stretch>
        </p:blipFill>
        <p:spPr>
          <a:xfrm>
            <a:off x="787400" y="3000375"/>
            <a:ext cx="11137900" cy="3686175"/>
          </a:xfrm>
          <a:prstGeom prst="rect">
            <a:avLst/>
          </a:prstGeom>
        </p:spPr>
      </p:pic>
    </p:spTree>
    <p:extLst>
      <p:ext uri="{BB962C8B-B14F-4D97-AF65-F5344CB8AC3E}">
        <p14:creationId xmlns:p14="http://schemas.microsoft.com/office/powerpoint/2010/main" val="2751821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9269B-4EFF-4995-AE00-0F263B6FCDE0}"/>
              </a:ext>
            </a:extLst>
          </p:cNvPr>
          <p:cNvSpPr>
            <a:spLocks noGrp="1"/>
          </p:cNvSpPr>
          <p:nvPr>
            <p:ph type="title"/>
          </p:nvPr>
        </p:nvSpPr>
        <p:spPr/>
        <p:txBody>
          <a:bodyPr>
            <a:normAutofit/>
          </a:bodyPr>
          <a:lstStyle/>
          <a:p>
            <a:r>
              <a:rPr lang="en-US" dirty="0"/>
              <a:t>Voc. Rehab. Is responsible for an activity but they were not invited to the meeting</a:t>
            </a:r>
          </a:p>
        </p:txBody>
      </p:sp>
      <p:pic>
        <p:nvPicPr>
          <p:cNvPr id="4" name="Content Placeholder 3">
            <a:extLst>
              <a:ext uri="{FF2B5EF4-FFF2-40B4-BE49-F238E27FC236}">
                <a16:creationId xmlns:a16="http://schemas.microsoft.com/office/drawing/2014/main" id="{CA49B7D7-322B-42CF-8161-8DCD33351D36}"/>
              </a:ext>
            </a:extLst>
          </p:cNvPr>
          <p:cNvPicPr>
            <a:picLocks noGrp="1" noChangeAspect="1"/>
          </p:cNvPicPr>
          <p:nvPr>
            <p:ph idx="1"/>
          </p:nvPr>
        </p:nvPicPr>
        <p:blipFill>
          <a:blip r:embed="rId2"/>
          <a:stretch>
            <a:fillRect/>
          </a:stretch>
        </p:blipFill>
        <p:spPr>
          <a:xfrm>
            <a:off x="863600" y="2592386"/>
            <a:ext cx="10744200" cy="3948113"/>
          </a:xfrm>
          <a:prstGeom prst="rect">
            <a:avLst/>
          </a:prstGeom>
        </p:spPr>
      </p:pic>
    </p:spTree>
    <p:extLst>
      <p:ext uri="{BB962C8B-B14F-4D97-AF65-F5344CB8AC3E}">
        <p14:creationId xmlns:p14="http://schemas.microsoft.com/office/powerpoint/2010/main" val="3913915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6E0A-C43A-425F-85CA-401D567749BF}"/>
              </a:ext>
            </a:extLst>
          </p:cNvPr>
          <p:cNvSpPr>
            <a:spLocks noGrp="1"/>
          </p:cNvSpPr>
          <p:nvPr>
            <p:ph type="title"/>
          </p:nvPr>
        </p:nvSpPr>
        <p:spPr/>
        <p:txBody>
          <a:bodyPr>
            <a:normAutofit/>
          </a:bodyPr>
          <a:lstStyle/>
          <a:p>
            <a:r>
              <a:rPr lang="en-US" dirty="0"/>
              <a:t>Instruction activity is not accomplishable in the life of the IEP.</a:t>
            </a:r>
          </a:p>
        </p:txBody>
      </p:sp>
      <p:pic>
        <p:nvPicPr>
          <p:cNvPr id="4" name="Picture 3">
            <a:extLst>
              <a:ext uri="{FF2B5EF4-FFF2-40B4-BE49-F238E27FC236}">
                <a16:creationId xmlns:a16="http://schemas.microsoft.com/office/drawing/2014/main" id="{B4221233-7328-4874-B48F-26B7DFEDA513}"/>
              </a:ext>
            </a:extLst>
          </p:cNvPr>
          <p:cNvPicPr>
            <a:picLocks noChangeAspect="1"/>
          </p:cNvPicPr>
          <p:nvPr/>
        </p:nvPicPr>
        <p:blipFill>
          <a:blip r:embed="rId2"/>
          <a:stretch>
            <a:fillRect/>
          </a:stretch>
        </p:blipFill>
        <p:spPr>
          <a:xfrm>
            <a:off x="749300" y="2222500"/>
            <a:ext cx="10579100" cy="4406900"/>
          </a:xfrm>
          <a:prstGeom prst="rect">
            <a:avLst/>
          </a:prstGeom>
        </p:spPr>
      </p:pic>
      <p:sp>
        <p:nvSpPr>
          <p:cNvPr id="5" name="TextBox 4">
            <a:extLst>
              <a:ext uri="{FF2B5EF4-FFF2-40B4-BE49-F238E27FC236}">
                <a16:creationId xmlns:a16="http://schemas.microsoft.com/office/drawing/2014/main" id="{D12D1865-56F3-451F-A6BA-0510A51EAFC0}"/>
              </a:ext>
            </a:extLst>
          </p:cNvPr>
          <p:cNvSpPr txBox="1"/>
          <p:nvPr/>
        </p:nvSpPr>
        <p:spPr>
          <a:xfrm>
            <a:off x="5207000" y="2222501"/>
            <a:ext cx="1155700" cy="215900"/>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154208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14CDDC-4237-4210-A024-EE8F7DAA487C}"/>
              </a:ext>
            </a:extLst>
          </p:cNvPr>
          <p:cNvSpPr>
            <a:spLocks noGrp="1"/>
          </p:cNvSpPr>
          <p:nvPr>
            <p:ph type="ctrTitle"/>
          </p:nvPr>
        </p:nvSpPr>
        <p:spPr>
          <a:xfrm>
            <a:off x="584200" y="5087137"/>
            <a:ext cx="7772400" cy="1463040"/>
          </a:xfrm>
        </p:spPr>
        <p:txBody>
          <a:bodyPr/>
          <a:lstStyle/>
          <a:p>
            <a:r>
              <a:rPr lang="en-US" dirty="0" err="1"/>
              <a:t>QuesTions</a:t>
            </a:r>
            <a:r>
              <a:rPr lang="en-US" dirty="0"/>
              <a:t>?</a:t>
            </a:r>
          </a:p>
        </p:txBody>
      </p:sp>
    </p:spTree>
    <p:extLst>
      <p:ext uri="{BB962C8B-B14F-4D97-AF65-F5344CB8AC3E}">
        <p14:creationId xmlns:p14="http://schemas.microsoft.com/office/powerpoint/2010/main" val="20283703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otalTime>35</TotalTime>
  <Words>1923</Words>
  <Application>Microsoft Office PowerPoint</Application>
  <PresentationFormat>Widescreen</PresentationFormat>
  <Paragraphs>151</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Calibri</vt:lpstr>
      <vt:lpstr>Gill Sans MT</vt:lpstr>
      <vt:lpstr>Times New Roman</vt:lpstr>
      <vt:lpstr>Tw Cen MT</vt:lpstr>
      <vt:lpstr>Tw Cen MT Condensed</vt:lpstr>
      <vt:lpstr>Wingdings</vt:lpstr>
      <vt:lpstr>Wingdings 3</vt:lpstr>
      <vt:lpstr>Integral</vt:lpstr>
      <vt:lpstr>Transition</vt:lpstr>
      <vt:lpstr>What are Transition Services?  </vt:lpstr>
      <vt:lpstr>IDEA Transition Services</vt:lpstr>
      <vt:lpstr>Transition Services</vt:lpstr>
      <vt:lpstr>Instruction</vt:lpstr>
      <vt:lpstr>Related Services</vt:lpstr>
      <vt:lpstr>Community Experiences</vt:lpstr>
      <vt:lpstr>Employment</vt:lpstr>
      <vt:lpstr>Adult Living Skills</vt:lpstr>
      <vt:lpstr>Daily Living Skills</vt:lpstr>
      <vt:lpstr>Functional Vocational Evaluation</vt:lpstr>
      <vt:lpstr>Transition Assessment Data</vt:lpstr>
      <vt:lpstr>Determining Activities</vt:lpstr>
      <vt:lpstr>Group Activity</vt:lpstr>
      <vt:lpstr>Determining Who is Responsible </vt:lpstr>
      <vt:lpstr>IDEA Participating Agency Requirements</vt:lpstr>
      <vt:lpstr>Purpose of the IEP Annual Goals linked to the Postsecondary Goals</vt:lpstr>
      <vt:lpstr>IEP Annual Goals linked to Postsecondary Goals</vt:lpstr>
      <vt:lpstr>Developing the Secondary Transition IEP Annual Goals</vt:lpstr>
      <vt:lpstr>Developing the Secondary Transition IEP Annual Goals</vt:lpstr>
      <vt:lpstr>Onslow’s Program Compliance Review 2018</vt:lpstr>
      <vt:lpstr>Purpose</vt:lpstr>
      <vt:lpstr>Core Components</vt:lpstr>
      <vt:lpstr>Student Record Review</vt:lpstr>
      <vt:lpstr>Student Sample</vt:lpstr>
      <vt:lpstr>Areas of Compliance</vt:lpstr>
      <vt:lpstr>Transition 25</vt:lpstr>
      <vt:lpstr>Examples of Non-Compliant areas from The Program Compliance Review</vt:lpstr>
      <vt:lpstr>“Would Like to” is Not Measurable</vt:lpstr>
      <vt:lpstr>“will pursue” is not measurable</vt:lpstr>
      <vt:lpstr>“Will Seek” is not measurable.  Avoid using the word “or.”</vt:lpstr>
      <vt:lpstr>Goals must be for what will happen after high school</vt:lpstr>
      <vt:lpstr>Employment goal is not for employment</vt:lpstr>
      <vt:lpstr>Education and Training goal is for employment</vt:lpstr>
      <vt:lpstr>“would like to” is not measurable</vt:lpstr>
      <vt:lpstr>“will pursue” is not measurable.  Avoid using “of his choice.”</vt:lpstr>
      <vt:lpstr>Post secondary goals do not include any targets based on assessments.  Avoid “of his choosing” and “will seek.” </vt:lpstr>
      <vt:lpstr>How can you measure “If time and transportation permits”?  Too much room for this to not be completed.</vt:lpstr>
      <vt:lpstr>Instruction should not restate the Course of study.  What are the activities?  Do not indicate “continue.”  What are the activities to help make progress towards the postsecondary goal?</vt:lpstr>
      <vt:lpstr>Voc. Rehab. Is responsible for an activity but they were not invited to the meeting</vt:lpstr>
      <vt:lpstr>Instruction activity is not accomplishable in the life of the IEP.</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dc:title>
  <dc:creator>Misty Williams</dc:creator>
  <cp:lastModifiedBy>Misty Williams</cp:lastModifiedBy>
  <cp:revision>5</cp:revision>
  <dcterms:created xsi:type="dcterms:W3CDTF">2018-06-06T14:08:27Z</dcterms:created>
  <dcterms:modified xsi:type="dcterms:W3CDTF">2018-06-11T18:30:54Z</dcterms:modified>
</cp:coreProperties>
</file>