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90" r:id="rId10"/>
    <p:sldId id="291" r:id="rId11"/>
    <p:sldId id="266" r:id="rId12"/>
    <p:sldId id="267" r:id="rId13"/>
    <p:sldId id="268" r:id="rId14"/>
    <p:sldId id="269" r:id="rId15"/>
    <p:sldId id="274" r:id="rId16"/>
    <p:sldId id="270" r:id="rId17"/>
    <p:sldId id="271" r:id="rId18"/>
    <p:sldId id="272" r:id="rId19"/>
    <p:sldId id="273" r:id="rId20"/>
    <p:sldId id="278" r:id="rId21"/>
    <p:sldId id="294" r:id="rId22"/>
    <p:sldId id="277" r:id="rId23"/>
    <p:sldId id="280" r:id="rId24"/>
    <p:sldId id="293" r:id="rId25"/>
    <p:sldId id="292" r:id="rId26"/>
    <p:sldId id="281" r:id="rId27"/>
    <p:sldId id="282" r:id="rId28"/>
    <p:sldId id="283" r:id="rId29"/>
    <p:sldId id="285" r:id="rId30"/>
    <p:sldId id="286" r:id="rId31"/>
    <p:sldId id="289" r:id="rId32"/>
  </p:sldIdLst>
  <p:sldSz cx="9144000" cy="6858000" type="letter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CC6E5E"/>
    <a:srgbClr val="E650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680" autoAdjust="0"/>
    <p:restoredTop sz="94675" autoAdjust="0"/>
  </p:normalViewPr>
  <p:slideViewPr>
    <p:cSldViewPr snapToGrid="0">
      <p:cViewPr varScale="1">
        <p:scale>
          <a:sx n="103" d="100"/>
          <a:sy n="103" d="100"/>
        </p:scale>
        <p:origin x="522" y="102"/>
      </p:cViewPr>
      <p:guideLst>
        <p:guide orient="horz" pos="2160"/>
        <p:guide pos="384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-3150" y="-78"/>
      </p:cViewPr>
      <p:guideLst>
        <p:guide orient="horz" pos="2932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rice\Documents\Keven's%20Files\Budget%20and%20Finance\2020-2021%20Budget\Pie%20Chart%20by%20Fund%20FY2021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Alleghany County Public Schools 
2020-2021 Budgeted Revenues Summary-School Operating Fund</a:t>
            </a:r>
          </a:p>
        </c:rich>
      </c:tx>
      <c:layout>
        <c:manualLayout>
          <c:xMode val="edge"/>
          <c:yMode val="edge"/>
          <c:x val="0.20092378752886836"/>
          <c:y val="2.8985507246376812E-2"/>
        </c:manualLayout>
      </c:layout>
      <c:overlay val="0"/>
      <c:spPr>
        <a:noFill/>
        <a:ln w="25400">
          <a:noFill/>
        </a:ln>
      </c:spPr>
    </c:title>
    <c:autoTitleDeleted val="0"/>
    <c:view3D>
      <c:rotX val="50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3140877598152424"/>
          <c:y val="0.2916671826652773"/>
          <c:w val="0.33833718244803695"/>
          <c:h val="0.45652254678043402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explosion val="2"/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CC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'FY2021 Revenues'!$B$35:$B$37</c:f>
              <c:strCache>
                <c:ptCount val="3"/>
                <c:pt idx="0">
                  <c:v>State</c:v>
                </c:pt>
                <c:pt idx="1">
                  <c:v>Federal</c:v>
                </c:pt>
                <c:pt idx="2">
                  <c:v>Local</c:v>
                </c:pt>
              </c:strCache>
            </c:strRef>
          </c:cat>
          <c:val>
            <c:numRef>
              <c:f>'FY2021 Revenues'!$C$35:$C$37</c:f>
              <c:numCache>
                <c:formatCode>_("$"* #,##0.00_);_("$"* \(#,##0.00\);_("$"* "-"??_);_(@_)</c:formatCode>
                <c:ptCount val="3"/>
                <c:pt idx="0">
                  <c:v>15664464</c:v>
                </c:pt>
                <c:pt idx="1">
                  <c:v>2193952</c:v>
                </c:pt>
                <c:pt idx="2">
                  <c:v>9797306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6974595842956119E-2"/>
          <c:y val="0.902175434592415"/>
          <c:w val="0.86605080831408765"/>
          <c:h val="8.514511772984900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>
                <a:solidFill>
                  <a:schemeClr val="tx1"/>
                </a:solidFill>
              </a:rPr>
              <a:t>Alleghany County Public Schools 
</a:t>
            </a:r>
            <a:r>
              <a:rPr lang="en-US" dirty="0" smtClean="0">
                <a:solidFill>
                  <a:schemeClr val="tx1"/>
                </a:solidFill>
              </a:rPr>
              <a:t>FY2021 </a:t>
            </a:r>
            <a:r>
              <a:rPr lang="en-US" dirty="0">
                <a:solidFill>
                  <a:schemeClr val="tx1"/>
                </a:solidFill>
              </a:rPr>
              <a:t>Budgeted </a:t>
            </a:r>
            <a:r>
              <a:rPr lang="en-US" dirty="0" smtClean="0">
                <a:solidFill>
                  <a:schemeClr val="tx1"/>
                </a:solidFill>
              </a:rPr>
              <a:t>Expenditures </a:t>
            </a:r>
            <a:r>
              <a:rPr lang="en-US" dirty="0">
                <a:solidFill>
                  <a:schemeClr val="tx1"/>
                </a:solidFill>
              </a:rPr>
              <a:t>Summary-School Operating Fund</a:t>
            </a:r>
          </a:p>
        </c:rich>
      </c:tx>
      <c:layout>
        <c:manualLayout>
          <c:xMode val="edge"/>
          <c:yMode val="edge"/>
          <c:x val="0.20092378752886836"/>
          <c:y val="2.8985507246376812E-2"/>
        </c:manualLayout>
      </c:layout>
      <c:overlay val="0"/>
      <c:spPr>
        <a:noFill/>
        <a:ln w="25400">
          <a:noFill/>
        </a:ln>
      </c:spPr>
    </c:title>
    <c:autoTitleDeleted val="0"/>
    <c:view3D>
      <c:rotX val="50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3140877598152424"/>
          <c:y val="0.2916671826652773"/>
          <c:w val="0.33833718244803695"/>
          <c:h val="0.4565225467804340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6974595842956119E-2"/>
          <c:y val="0.902175434592415"/>
          <c:w val="0.86605080831408765"/>
          <c:h val="8.514511772984900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Alleghany County Public Schools 
2020-2021 Budgeted Expenditures Summary-School Operating Fund</a:t>
            </a:r>
          </a:p>
        </c:rich>
      </c:tx>
      <c:layout>
        <c:manualLayout>
          <c:xMode val="edge"/>
          <c:yMode val="edge"/>
          <c:x val="0.20092378752886836"/>
          <c:y val="2.8985507246376812E-2"/>
        </c:manualLayout>
      </c:layout>
      <c:overlay val="0"/>
      <c:spPr>
        <a:noFill/>
        <a:ln w="25400">
          <a:noFill/>
        </a:ln>
      </c:spPr>
    </c:title>
    <c:autoTitleDeleted val="0"/>
    <c:view3D>
      <c:rotX val="50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3140877598152424"/>
          <c:y val="0.2916671826652773"/>
          <c:w val="0.33833718244803695"/>
          <c:h val="0.45652254678043402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CC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'FY2021 Expenses'!$B$35:$B$42</c:f>
              <c:strCache>
                <c:ptCount val="8"/>
                <c:pt idx="0">
                  <c:v>Instruction</c:v>
                </c:pt>
                <c:pt idx="1">
                  <c:v>Administration</c:v>
                </c:pt>
                <c:pt idx="2">
                  <c:v>Student Health &amp; Safety</c:v>
                </c:pt>
                <c:pt idx="3">
                  <c:v>Pupil Transportation</c:v>
                </c:pt>
                <c:pt idx="4">
                  <c:v>Operation &amp; Maintenance</c:v>
                </c:pt>
                <c:pt idx="5">
                  <c:v>School Food Services</c:v>
                </c:pt>
                <c:pt idx="6">
                  <c:v>Inter-Fund Transfers</c:v>
                </c:pt>
                <c:pt idx="7">
                  <c:v>Technology</c:v>
                </c:pt>
              </c:strCache>
            </c:strRef>
          </c:cat>
          <c:val>
            <c:numRef>
              <c:f>'FY2021 Expenses'!$C$35:$C$42</c:f>
              <c:numCache>
                <c:formatCode>_("$"* #,##0.00_);_("$"* \(#,##0.00\);_("$"* "-"??_);_(@_)</c:formatCode>
                <c:ptCount val="8"/>
                <c:pt idx="0">
                  <c:v>17913925</c:v>
                </c:pt>
                <c:pt idx="1">
                  <c:v>1776597</c:v>
                </c:pt>
                <c:pt idx="2">
                  <c:v>735941</c:v>
                </c:pt>
                <c:pt idx="3">
                  <c:v>2319264</c:v>
                </c:pt>
                <c:pt idx="4">
                  <c:v>2735050</c:v>
                </c:pt>
                <c:pt idx="5">
                  <c:v>1111906</c:v>
                </c:pt>
                <c:pt idx="6">
                  <c:v>209156</c:v>
                </c:pt>
                <c:pt idx="7">
                  <c:v>853883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6974595842956119E-2"/>
          <c:y val="0.902175434592415"/>
          <c:w val="0.86605080831408765"/>
          <c:h val="8.514511772984900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3043343" cy="467071"/>
          </a:xfrm>
          <a:prstGeom prst="rect">
            <a:avLst/>
          </a:prstGeom>
        </p:spPr>
        <p:txBody>
          <a:bodyPr vert="horz" lIns="92780" tIns="46388" rIns="92780" bIns="463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8" y="1"/>
            <a:ext cx="3043343" cy="467071"/>
          </a:xfrm>
          <a:prstGeom prst="rect">
            <a:avLst/>
          </a:prstGeom>
        </p:spPr>
        <p:txBody>
          <a:bodyPr vert="horz" lIns="92780" tIns="46388" rIns="92780" bIns="46388" rtlCol="0"/>
          <a:lstStyle>
            <a:lvl1pPr algn="r">
              <a:defRPr sz="1200"/>
            </a:lvl1pPr>
          </a:lstStyle>
          <a:p>
            <a:r>
              <a:rPr lang="en-US" smtClean="0"/>
              <a:t>3/7/2016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8842037"/>
            <a:ext cx="3043343" cy="467070"/>
          </a:xfrm>
          <a:prstGeom prst="rect">
            <a:avLst/>
          </a:prstGeom>
        </p:spPr>
        <p:txBody>
          <a:bodyPr vert="horz" lIns="92780" tIns="46388" rIns="92780" bIns="46388" rtlCol="0" anchor="b"/>
          <a:lstStyle>
            <a:lvl1pPr algn="l">
              <a:defRPr sz="1200"/>
            </a:lvl1pPr>
          </a:lstStyle>
          <a:p>
            <a:r>
              <a:rPr lang="en-US" smtClean="0"/>
              <a:t>Page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8" y="8842037"/>
            <a:ext cx="3043343" cy="467070"/>
          </a:xfrm>
          <a:prstGeom prst="rect">
            <a:avLst/>
          </a:prstGeom>
        </p:spPr>
        <p:txBody>
          <a:bodyPr vert="horz" lIns="92780" tIns="46388" rIns="92780" bIns="46388" rtlCol="0" anchor="b"/>
          <a:lstStyle>
            <a:lvl1pPr algn="r">
              <a:defRPr sz="1200"/>
            </a:lvl1pPr>
          </a:lstStyle>
          <a:p>
            <a:fld id="{3A7408F0-5604-47C0-8014-05BF7A97E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2493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044154" cy="465773"/>
          </a:xfrm>
          <a:prstGeom prst="rect">
            <a:avLst/>
          </a:prstGeom>
        </p:spPr>
        <p:txBody>
          <a:bodyPr vert="horz" lIns="91767" tIns="45886" rIns="91767" bIns="458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326" y="1"/>
            <a:ext cx="3044153" cy="465773"/>
          </a:xfrm>
          <a:prstGeom prst="rect">
            <a:avLst/>
          </a:prstGeom>
        </p:spPr>
        <p:txBody>
          <a:bodyPr vert="horz" lIns="91767" tIns="45886" rIns="91767" bIns="45886" rtlCol="0"/>
          <a:lstStyle>
            <a:lvl1pPr algn="r">
              <a:defRPr sz="1200"/>
            </a:lvl1pPr>
          </a:lstStyle>
          <a:p>
            <a:r>
              <a:rPr lang="en-US" smtClean="0"/>
              <a:t>3/7/2016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6138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67" tIns="45886" rIns="91767" bIns="458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119" y="4422465"/>
            <a:ext cx="5618480" cy="4188778"/>
          </a:xfrm>
          <a:prstGeom prst="rect">
            <a:avLst/>
          </a:prstGeom>
        </p:spPr>
        <p:txBody>
          <a:bodyPr vert="horz" lIns="91767" tIns="45886" rIns="91767" bIns="458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41740"/>
            <a:ext cx="3044154" cy="465773"/>
          </a:xfrm>
          <a:prstGeom prst="rect">
            <a:avLst/>
          </a:prstGeom>
        </p:spPr>
        <p:txBody>
          <a:bodyPr vert="horz" lIns="91767" tIns="45886" rIns="91767" bIns="45886" rtlCol="0" anchor="b"/>
          <a:lstStyle>
            <a:lvl1pPr algn="l">
              <a:defRPr sz="1200"/>
            </a:lvl1pPr>
          </a:lstStyle>
          <a:p>
            <a:r>
              <a:rPr lang="en-US" smtClean="0"/>
              <a:t>Page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326" y="8841740"/>
            <a:ext cx="3044153" cy="465773"/>
          </a:xfrm>
          <a:prstGeom prst="rect">
            <a:avLst/>
          </a:prstGeom>
        </p:spPr>
        <p:txBody>
          <a:bodyPr vert="horz" lIns="91767" tIns="45886" rIns="91767" bIns="45886" rtlCol="0" anchor="b"/>
          <a:lstStyle>
            <a:lvl1pPr algn="r">
              <a:defRPr sz="1200"/>
            </a:lvl1pPr>
          </a:lstStyle>
          <a:p>
            <a:fld id="{7E14BC76-4ECA-415E-A298-01F250067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865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6138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03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51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6A021-B7D9-4B63-8493-3FBD12FB3BAF}" type="datetime1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15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F6A5A-A738-4B0F-B2C8-5C75F5D6AD00}" type="datetime1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3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9F8B-7E5D-4069-B83D-77C228E35861}" type="datetime1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2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5EA19-433C-4EF2-BA06-C65A16A91969}" type="datetime1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6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49018-0758-4BF8-8827-1D9016D353C2}" type="datetime1">
              <a:rPr lang="en-US" smtClean="0"/>
              <a:t>3/19/2020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6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68E1F-B572-4EA8-B8CA-73036BB6BD9A}" type="datetime1">
              <a:rPr lang="en-US" smtClean="0"/>
              <a:t>3/19/2020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49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2ACF-2C16-4F2D-A0C8-32AB1324C784}" type="datetime1">
              <a:rPr lang="en-US" smtClean="0"/>
              <a:t>3/19/2020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7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CAFEBEEC-74A9-4BCB-8FB8-4F944C190C31}" type="datetime1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E0A731-8989-47E3-A648-0602C90D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00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CCAFC-A0EC-4C97-9B0A-1D7C5C2435DD}" type="datetime1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49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1608-FE6C-41C2-A56A-2CE3EC49030C}" type="datetime1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6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06C39-FDDC-435F-A218-2FC066256839}" type="datetime1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3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47A030-DC26-43D0-82F6-69546665C16C}" type="datetime1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4E0A731-8989-47E3-A648-0602C90D176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23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24532" y="3956703"/>
            <a:ext cx="5034986" cy="1388046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Superintendent’s</a:t>
            </a:r>
            <a:br>
              <a:rPr lang="en-US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</a:br>
            <a:r>
              <a:rPr lang="en-US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Proposed Budget for</a:t>
            </a:r>
            <a:br>
              <a:rPr lang="en-US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</a:br>
            <a:r>
              <a:rPr lang="en-US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Fiscal Year 2020-21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0789" y="5607676"/>
            <a:ext cx="3404937" cy="72933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Eugene Kotulka, Superintendent</a:t>
            </a:r>
          </a:p>
          <a:p>
            <a:pPr algn="ctr">
              <a:spcBef>
                <a:spcPts val="0"/>
              </a:spcBef>
            </a:pP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Keven Rice, Director of Finance</a:t>
            </a:r>
          </a:p>
          <a:p>
            <a:pPr algn="ctr">
              <a:spcBef>
                <a:spcPts val="0"/>
              </a:spcBef>
            </a:pPr>
            <a:r>
              <a:rPr 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t>MARCH </a:t>
            </a:r>
            <a:r>
              <a:rPr 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t>19, </a:t>
            </a: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2020</a:t>
            </a:r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1</a:t>
            </a:fld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887" y="102549"/>
            <a:ext cx="1813831" cy="96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3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4740" y="1329693"/>
            <a:ext cx="84774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 Vision</a:t>
            </a:r>
            <a:endParaRPr lang="en-US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Alleghany County Public Schools (ACPS) values diversity in teaching and learning and works together to meet students where they are to support them in achieving their highest potential.  ACPS provides a nurturing environment that incorporates 21</a:t>
            </a:r>
            <a:r>
              <a:rPr lang="en-US" sz="1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Century skills to develop life-long learners who are well-rounded citizens.  ACPS also celebrates our successes.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1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6016" y="1298961"/>
            <a:ext cx="84005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 Mission</a:t>
            </a:r>
            <a:endParaRPr lang="en-US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Alleghany County Public Schools is committed to preparing all students to graduate.  Students will: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 well rounded and productive citizens;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Master 21</a:t>
            </a:r>
            <a:r>
              <a:rPr lang="en-US" sz="1400" baseline="30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Century skills;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Exhibit a strong work ethic;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 collaboratively to accomplish team goals;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Utilize effective communication skills;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Demonstrate self-confidence in creative and constructive decision making; and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 dedicated to lifelong learning.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12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2746" y="1290415"/>
            <a:ext cx="85108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Believe</a:t>
            </a:r>
            <a:endParaRPr lang="en-US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ability and desire of all students to learn, achieve, and succeed at their highest potential;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teaching and learning 21</a:t>
            </a:r>
            <a:r>
              <a:rPr lang="en-US" sz="1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Century skills in a safe, nurturing, and respectful environment to promote lifelong learning, build strong character, and develop productive citizens;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partnerships with parents, staff, students, and community members that contribute to and promote the success of the learning community through effective communication;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professional staff who create a safe learning community that fosters high expectations, collaboration, love of learning, respect for diversity, and a sense of belonging; and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providing safe, modern, and inviting programs and facilities by seeking and maximizing resources.</a:t>
            </a:r>
            <a:endParaRPr lang="en-US" sz="1400" dirty="0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3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1832" y="1264778"/>
            <a:ext cx="840051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 Comprehensive Plan </a:t>
            </a:r>
            <a:r>
              <a:rPr lang="en-US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Prioritizes</a:t>
            </a:r>
            <a:endParaRPr lang="en-US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we need;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different resources necessary to fulfill our mission and our vision; 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costs necessary for these resources.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39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0736" y="1273323"/>
            <a:ext cx="8545795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Evidence of Progress </a:t>
            </a:r>
            <a:r>
              <a:rPr lang="en-US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Building for the Future</a:t>
            </a:r>
            <a:endParaRPr lang="en-US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schools met the 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state’s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requirements for accreditation in 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 with two schools accredited with conditions;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96.1%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our students graduated 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time last year and our drop out rate was 3.17%;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2018-19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school year, 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299 Career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Technical credentialing exams were 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given with 244 students achieving a passing score (81.61%);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89%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our students received one or less disciplinary referrals and 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80%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our students received no disciplinary referrals; 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AHS completed its first full year as a New Tech Network school;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ACPS participated in and completed the first cohort in the Virginia is for Learners Innovation Network (</a:t>
            </a:r>
            <a:r>
              <a:rPr lang="en-US" sz="1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VaLIN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);    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ACPS ranks 14th out of 132 Virginia school divisions in total instructional positions per 1,000 students (pupil/teacher ratio) for fiscal year 2018 (most recent data available); 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CMS started its planning to become a PBIS (positive behavioral interventions and supports) school in 2019-20.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91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1091" y="1222050"/>
            <a:ext cx="8523805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latin typeface="Calibri" panose="020F0502020204030204" pitchFamily="34" charset="0"/>
              </a:rPr>
              <a:t>Budget </a:t>
            </a:r>
            <a:r>
              <a:rPr lang="en-US" b="1" u="sng" dirty="0" smtClean="0">
                <a:latin typeface="Calibri" panose="020F0502020204030204" pitchFamily="34" charset="0"/>
              </a:rPr>
              <a:t>Highlights Based on the General Assembly’s Approved Budget for FY2020-2021</a:t>
            </a:r>
            <a:endParaRPr lang="en-US" b="1" u="sng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Fiscal year (FY) 2021 is the first budget year of a new biennium and includes </a:t>
            </a:r>
            <a:r>
              <a:rPr lang="en-US" sz="1400" dirty="0" err="1" smtClean="0">
                <a:latin typeface="Calibri" panose="020F0502020204030204" pitchFamily="34" charset="0"/>
              </a:rPr>
              <a:t>rebenchmarking</a:t>
            </a:r>
            <a:r>
              <a:rPr lang="en-US" sz="1400" dirty="0" smtClean="0">
                <a:latin typeface="Calibri" panose="020F0502020204030204" pitchFamily="34" charset="0"/>
              </a:rPr>
              <a:t> of financial standards upon which the state’s funding formula is based;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Our Local Composite Index (LCI) for the biennium will decline from .2899 to .2819 which results in an increase in state funding of $125,498 for FY2021;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Our proposed FY2021 budget is based upon an Average Daily Membership (ADM) of 1,861 which is a decline of 46 students as compared with the FY2020 budget and a reduction in state funding of $312,657 based upon the General Assembly’s approved budget;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The General Assembly’s approved FY2021 budget, even with a reduction in ADM of 46 students, provides an additional $853,563 in state funding net of pass-</a:t>
            </a:r>
            <a:r>
              <a:rPr lang="en-US" sz="1400" dirty="0" err="1" smtClean="0">
                <a:latin typeface="Calibri" panose="020F0502020204030204" pitchFamily="34" charset="0"/>
              </a:rPr>
              <a:t>throughs</a:t>
            </a:r>
            <a:r>
              <a:rPr lang="en-US" sz="1400" dirty="0" smtClean="0">
                <a:latin typeface="Calibri" panose="020F0502020204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The Virginia Retirement System employer contribution rates for professional staff (which are determined by the state) will increase by 5.39%;</a:t>
            </a:r>
            <a:endParaRPr lang="en-US" sz="14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One-time state enrollment loss funding of $277,068, that was provided in FY2019 and carried forward to FY2020 to balance the budget, represents a deficit for FY2021 and lessens the positive impact of additional state funding;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The General Assembly’s budget includes compensation supplement funding in FY2021 and FY2022 to provide an average salary increase of 2% in each year for SOQ funded instructional and support positions. School divisions must certify that these percentage increases are provided in order to receive the compensation supplement funding.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An increase in the minimum wage was approved by the General Assembly to take effect in FY2021.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3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9103" y="1230597"/>
            <a:ext cx="84774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latin typeface="Calibri" panose="020F0502020204030204" pitchFamily="34" charset="0"/>
              </a:rPr>
              <a:t>Budget </a:t>
            </a:r>
            <a:r>
              <a:rPr lang="en-US" b="1" u="sng" dirty="0" smtClean="0">
                <a:latin typeface="Calibri" panose="020F0502020204030204" pitchFamily="34" charset="0"/>
              </a:rPr>
              <a:t>Outcomes</a:t>
            </a:r>
            <a:endParaRPr lang="en-US" b="1" u="sng" dirty="0">
              <a:latin typeface="Calibri" panose="020F0502020204030204" pitchFamily="34" charset="0"/>
            </a:endParaRPr>
          </a:p>
          <a:p>
            <a:endParaRPr lang="en-US" sz="14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An average salary increase of 2.0% must be provided in FY2021 and in FY2022 or we forfeit compensation supplement funding from the state;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The General Assembly approved an increase in the minimum wage to $9.50 in 2021, $11.00 in 2022, and $12.00 in 2023;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Our proposed budget provides a step plus 1% salary increase for those positions on a step scale, a 1% increase for positions not on a scale, targeted position increases for Administrative Assistant, Maintenance Journeyman/Skilled, Teacher Assistants, and Teachers, and an increase in the minimum wage to $10.00 which impacts Custodian and Cafeteria salary scales and miscellaneous part-time wages;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Health insurance premiums will decrease by an average of 2% which lowers the amount employees pay and the school board’s contribution;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Tuition allocations were increased for dual enrollment, early college scholars, and the Jackson River Governor’s School due to increased participation and changes implemented by the Virginia Community College System;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An additional teacher assistant position is proposed for Callaghan Elementary School due to the enrollment increase in the 5</a:t>
            </a:r>
            <a:r>
              <a:rPr lang="en-US" sz="1400" baseline="30000" dirty="0" smtClean="0">
                <a:latin typeface="Calibri" panose="020F0502020204030204" pitchFamily="34" charset="0"/>
              </a:rPr>
              <a:t>th</a:t>
            </a:r>
            <a:r>
              <a:rPr lang="en-US" sz="1400" dirty="0" smtClean="0">
                <a:latin typeface="Calibri" panose="020F0502020204030204" pitchFamily="34" charset="0"/>
              </a:rPr>
              <a:t> grade classroom (Title I-A funded); and</a:t>
            </a:r>
            <a:endParaRPr lang="en-US" sz="14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The reduction of one teaching position at Alleghany High School and three computer lab teacher assistant positons across the division (via attrition) is captured in the proposed budget.</a:t>
            </a:r>
            <a:endParaRPr lang="en-US" sz="1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58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9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071055"/>
              </p:ext>
            </p:extLst>
          </p:nvPr>
        </p:nvGraphicFramePr>
        <p:xfrm>
          <a:off x="1703824" y="1380280"/>
          <a:ext cx="5549900" cy="2867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0431"/>
                <a:gridCol w="753337"/>
                <a:gridCol w="753337"/>
                <a:gridCol w="734265"/>
                <a:gridCol w="734265"/>
                <a:gridCol w="734265"/>
              </a:tblGrid>
              <a:tr h="19050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ALLEGHANY COUNTY PUBLIC SCHOOLS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BUDGET HISTORY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As of 11/6/19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Statistical Data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2015-2016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2016-2017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2017-2018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2018-2019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2019-2020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Composite Index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0.2423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0.2423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0.2423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0.2423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0.2899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September 30 ADM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2,192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2,134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2,081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1,968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1,883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March 31 ADM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2,176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2,115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2,069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1,953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Pending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Budgeted ADM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2,172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2,100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2,080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1,997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1,907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Total Teacher FTEs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178.00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175.60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170.50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170.00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168.50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Total Non-Teacher FTEs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195.27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194.53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192.83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187.24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190.74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Total Budget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$26,741,222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$26,580,535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$26,930,361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$27,188,450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$26,770,596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Total Local Effort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$9,475,060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$9,325,060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$9,325,060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$9,241,060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$9,241,060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Local Effort % of Total Budget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35.43%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35.08%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34.63%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33.99%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34.52%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39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368502"/>
              </p:ext>
            </p:extLst>
          </p:nvPr>
        </p:nvGraphicFramePr>
        <p:xfrm>
          <a:off x="316195" y="1222415"/>
          <a:ext cx="8426153" cy="49956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24455"/>
                <a:gridCol w="1427148"/>
                <a:gridCol w="529840"/>
                <a:gridCol w="1085316"/>
                <a:gridCol w="1316052"/>
                <a:gridCol w="555477"/>
                <a:gridCol w="1187865"/>
              </a:tblGrid>
              <a:tr h="186585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TEACHER SALARY </a:t>
                      </a:r>
                      <a:r>
                        <a:rPr lang="en-US" sz="1200" b="1" u="none" strike="noStrike" dirty="0" smtClean="0">
                          <a:effectLst/>
                          <a:latin typeface="+mn-lt"/>
                        </a:rPr>
                        <a:t>COMPARISON – BACHELOR’S DEGREE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6585">
                <a:tc gridSpan="7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9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sng" strike="noStrike" dirty="0">
                          <a:effectLst/>
                          <a:latin typeface="+mn-lt"/>
                        </a:rPr>
                        <a:t>School Division Index Group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sng" strike="noStrike" dirty="0" smtClean="0">
                          <a:effectLst/>
                          <a:latin typeface="+mn-lt"/>
                        </a:rPr>
                        <a:t>FY2020 Annual Salary Entry </a:t>
                      </a:r>
                      <a:r>
                        <a:rPr lang="en-US" sz="1000" b="1" u="sng" strike="noStrike" dirty="0">
                          <a:effectLst/>
                          <a:latin typeface="+mn-lt"/>
                        </a:rPr>
                        <a:t>Level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sng" strike="noStrike" dirty="0">
                          <a:effectLst/>
                          <a:latin typeface="+mn-lt"/>
                        </a:rPr>
                        <a:t>Rank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Variance With ACPS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sng" strike="noStrike" dirty="0" smtClean="0">
                          <a:effectLst/>
                          <a:latin typeface="+mn-lt"/>
                        </a:rPr>
                        <a:t>FY2020 Annual Salary Top </a:t>
                      </a:r>
                      <a:r>
                        <a:rPr lang="en-US" sz="1000" b="1" u="sng" strike="noStrike" dirty="0">
                          <a:effectLst/>
                          <a:latin typeface="+mn-lt"/>
                        </a:rPr>
                        <a:t>Level (</a:t>
                      </a:r>
                      <a:r>
                        <a:rPr lang="en-US" sz="1000" b="1" u="sng" strike="noStrike" dirty="0" smtClean="0">
                          <a:effectLst/>
                          <a:latin typeface="+mn-lt"/>
                        </a:rPr>
                        <a:t>Steps)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sng" strike="noStrike" dirty="0">
                          <a:effectLst/>
                          <a:latin typeface="+mn-lt"/>
                        </a:rPr>
                        <a:t>Rank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Variance With ACPS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Alleghany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39,150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59,304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(36)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Alleghany FY2021 Proposed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$39,541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?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$59,897 (36)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?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Appomattox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41,500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$2,350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64,739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36)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$5,435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Carroll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$40,299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$1,149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$60,312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(28)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$1,008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Charlotte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39,000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($150)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$59,663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39)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$359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Cumberland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42,525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$3,375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57,064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(16)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($2,240)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Dickinson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$35,173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($3,977)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$55,000 (27)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($4,304)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Giles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36,450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($2,700)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57,800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(30)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($1,504)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Nottoway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40,903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$1,753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66,830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38)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$7,526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Patrick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38,853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($297)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59,008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33)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($296)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Southampton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$41,000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$1,850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$57,108 (30)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($2,196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3069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sng" strike="noStrike" dirty="0">
                          <a:effectLst/>
                          <a:latin typeface="+mn-lt"/>
                        </a:rPr>
                        <a:t>School Division Proximity Group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sng" strike="noStrike" dirty="0" smtClean="0">
                          <a:effectLst/>
                          <a:latin typeface="+mn-lt"/>
                        </a:rPr>
                        <a:t>FY2020 Annual Salary Entry </a:t>
                      </a:r>
                      <a:r>
                        <a:rPr lang="en-US" sz="1000" b="1" u="sng" strike="noStrike" dirty="0">
                          <a:effectLst/>
                          <a:latin typeface="+mn-lt"/>
                        </a:rPr>
                        <a:t>Level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sng" strike="noStrike" dirty="0" smtClean="0">
                          <a:effectLst/>
                          <a:latin typeface="+mn-lt"/>
                        </a:rPr>
                        <a:t>Rank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Variance With ACPS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sng" strike="noStrike" dirty="0" smtClean="0">
                          <a:effectLst/>
                          <a:latin typeface="+mn-lt"/>
                        </a:rPr>
                        <a:t>FY2020 Annual </a:t>
                      </a:r>
                      <a:r>
                        <a:rPr lang="en-US" sz="1000" b="1" u="sng" strike="noStrike" dirty="0" err="1" smtClean="0">
                          <a:effectLst/>
                          <a:latin typeface="+mn-lt"/>
                        </a:rPr>
                        <a:t>SalaryTop</a:t>
                      </a:r>
                      <a:r>
                        <a:rPr lang="en-US" sz="1000" b="1" u="sng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000" b="1" u="sng" strike="noStrike" dirty="0">
                          <a:effectLst/>
                          <a:latin typeface="+mn-lt"/>
                        </a:rPr>
                        <a:t>Level (</a:t>
                      </a:r>
                      <a:r>
                        <a:rPr lang="en-US" sz="1000" b="1" u="sng" strike="noStrike" dirty="0" smtClean="0">
                          <a:effectLst/>
                          <a:latin typeface="+mn-lt"/>
                        </a:rPr>
                        <a:t>Steps)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sng" strike="noStrike" dirty="0">
                          <a:effectLst/>
                          <a:latin typeface="+mn-lt"/>
                        </a:rPr>
                        <a:t>Rank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Variance With ACPS</a:t>
                      </a: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Alleghany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39,150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59,304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(36)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Alleghany FY2021 Proposed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$39,541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?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$59,897 (36)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?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Bath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35,410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($3,740)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$61,785 (40)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$2,481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Botetourt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39,117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($33)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$61,047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(20)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$1,743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Buena Vista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$30,407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($8,743)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$49,816 (31)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($9,488)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Covington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$39,251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$101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$60,012 (25)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$708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Craig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35,103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($4,047)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63,206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(40)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$3,902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Greenbrier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37,315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($1,835)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58,724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(35)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($580)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Lexington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39,901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$751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64,295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(27)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$4,991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Roanoke City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$40,073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$923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67,500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$8,196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Roanoke Co.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39,555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$405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60,914(30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$1,610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Rockbridge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$40,123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$973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58,482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30)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($822)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564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Salem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42,714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$3,564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1000" b="1" u="none" strike="noStrike" dirty="0" smtClean="0">
                          <a:effectLst/>
                          <a:latin typeface="+mn-lt"/>
                        </a:rPr>
                        <a:t>65,613 </a:t>
                      </a:r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(30)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$6,309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5" marR="6095" marT="609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35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08757"/>
              </p:ext>
            </p:extLst>
          </p:nvPr>
        </p:nvGraphicFramePr>
        <p:xfrm>
          <a:off x="320504" y="1246204"/>
          <a:ext cx="8426152" cy="24753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0192"/>
                <a:gridCol w="1582490"/>
                <a:gridCol w="1594058"/>
                <a:gridCol w="1670247"/>
                <a:gridCol w="1609165"/>
              </a:tblGrid>
              <a:tr h="548640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STATE TIMELINE FOR BUDGET DEVELOPMENT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FY2020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FY2021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Governor’s Budget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December 18, 2018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$14,614,019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December 17, 2019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$14,652,169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House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Budget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 8, 2019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$14,212,275</a:t>
                      </a: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 21, 2020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$15,092,605</a:t>
                      </a: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Senate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Budget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 8, 2019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$14,154,483</a:t>
                      </a: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 21, 2020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$14,937,470</a:t>
                      </a: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Final State Budget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 24, 2019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$14,165,953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March 13, 2020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$15,019,516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463639">
                <a:tc gridSpan="5">
                  <a:txBody>
                    <a:bodyPr/>
                    <a:lstStyle/>
                    <a:p>
                      <a:pPr marL="171450" marR="0" indent="-1714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The amounts reflected are adjusted to exclude pass-through funds.</a:t>
                      </a:r>
                      <a:endParaRPr lang="en-US" sz="1000" baseline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171450" marR="0" indent="-1714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amounts reflected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above are only those State funds provided on the VDOE calculation tool and exclude the category Other State Funds.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55" marR="3775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7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538101"/>
              </p:ext>
            </p:extLst>
          </p:nvPr>
        </p:nvGraphicFramePr>
        <p:xfrm>
          <a:off x="292964" y="1162222"/>
          <a:ext cx="8474338" cy="5120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69394"/>
                <a:gridCol w="1902472"/>
                <a:gridCol w="1902472"/>
              </a:tblGrid>
              <a:tr h="442589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ANTICIPATED STATE REVENUES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34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STATE REVENUES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FY2020 BUDGET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FY2021 GA FINAL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Average Daily Membership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1,907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1,861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Local Composite Index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.2899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.2819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SOQ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PROGRAMS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Basic Aid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$6,578,542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$7,047,836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Sales Tax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$2,547,711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$2,542,479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Textbooks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$136,350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$143,621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Vocational Education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$262,707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$296,677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Gifted Education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$67,708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$70,828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Special Education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$812,496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$797,821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Prevention, Intervention, Remediation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$273,540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$306,032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VRS Retirement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$912,704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$1,008,970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Social Security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$413,019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$432,988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Group Life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$28,437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$30,737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English as a Second Language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$5,733</a:t>
                      </a:r>
                      <a:endParaRPr lang="en-US" sz="12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$5,668</a:t>
                      </a:r>
                      <a:endParaRPr lang="en-US" sz="12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Remedial Summer School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$44,442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$41,876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342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Subtotal SOQ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Programs 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$12,083,389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$12,725,533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422621"/>
            <a:ext cx="1931821" cy="64560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8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144196"/>
              </p:ext>
            </p:extLst>
          </p:nvPr>
        </p:nvGraphicFramePr>
        <p:xfrm>
          <a:off x="293143" y="1277471"/>
          <a:ext cx="8511611" cy="4754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98227"/>
                <a:gridCol w="1956692"/>
                <a:gridCol w="1956692"/>
              </a:tblGrid>
              <a:tr h="36576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ANTICIPATED STATE REVENUES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STATE REVENUES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FY2020 BUDGET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FY2021 GA FINAL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INCENTIVE PROGRAMS 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solidFill>
                      <a:srgbClr val="CC6E5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36578" marR="36578" marT="0" marB="0" anchor="ctr">
                    <a:solidFill>
                      <a:srgbClr val="CC6E5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Compensation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Supplement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$416,025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$188,761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Academic Year Governor’s School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$87,909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$84,724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 Risk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$95,194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$369,206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Virginia Preschool Initiative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latin typeface="Calibri" panose="020F0502020204030204" pitchFamily="34" charset="0"/>
                        </a:rPr>
                        <a:t>$0</a:t>
                      </a:r>
                      <a:endParaRPr lang="en-US" sz="1200" b="1" u="none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latin typeface="Calibri" panose="020F0502020204030204" pitchFamily="34" charset="0"/>
                        </a:rPr>
                        <a:t>$334,816</a:t>
                      </a:r>
                      <a:endParaRPr lang="en-US" sz="1200" b="1" u="none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Community Provider Add-on Funds – Mixed Delivery (VPI)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latin typeface="Calibri" panose="020F0502020204030204" pitchFamily="34" charset="0"/>
                        </a:rPr>
                        <a:t>$0</a:t>
                      </a:r>
                      <a:endParaRPr lang="en-US" sz="1200" b="1" u="none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latin typeface="Calibri" panose="020F0502020204030204" pitchFamily="34" charset="0"/>
                        </a:rPr>
                        <a:t>$22,500</a:t>
                      </a:r>
                      <a:endParaRPr lang="en-US" sz="1200" b="1" u="none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School Meals Expansion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$0</a:t>
                      </a:r>
                      <a:endParaRPr lang="en-US" sz="1200" b="1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$3,747</a:t>
                      </a:r>
                      <a:endParaRPr lang="en-US" sz="1200" b="1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Enrollment Loss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latin typeface="Calibri" panose="020F0502020204030204" pitchFamily="34" charset="0"/>
                        </a:rPr>
                        <a:t>$0</a:t>
                      </a:r>
                      <a:endParaRPr lang="en-US" sz="1200" b="1" u="none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latin typeface="Calibri" panose="020F0502020204030204" pitchFamily="34" charset="0"/>
                        </a:rPr>
                        <a:t>$207,486</a:t>
                      </a:r>
                      <a:endParaRPr lang="en-US" sz="1200" b="1" u="none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Special Education Regional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Tuition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latin typeface="Calibri" panose="020F0502020204030204" pitchFamily="34" charset="0"/>
                        </a:rPr>
                        <a:t>$255,636</a:t>
                      </a:r>
                      <a:endParaRPr lang="en-US" sz="1200" b="1" u="none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latin typeface="Calibri" panose="020F0502020204030204" pitchFamily="34" charset="0"/>
                        </a:rPr>
                        <a:t>$0</a:t>
                      </a:r>
                      <a:endParaRPr lang="en-US" sz="1200" b="1" u="none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Technology: VPSA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$232,000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$232,000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Subtotal Incentive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Programs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$1,086,764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lnB w="12700" cmpd="sng"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$1,443,240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CATEGORICAL PROGRAMS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solidFill>
                      <a:srgbClr val="CC6E5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solidFill>
                      <a:srgbClr val="CC6E5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Lunch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$9,370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$9,130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Special Education: Homebound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$10,658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$12,587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Subtotal Categorical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Programs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$20,028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$21,717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18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565268"/>
              </p:ext>
            </p:extLst>
          </p:nvPr>
        </p:nvGraphicFramePr>
        <p:xfrm>
          <a:off x="321329" y="1265560"/>
          <a:ext cx="8485975" cy="4754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4377"/>
                <a:gridCol w="1950799"/>
                <a:gridCol w="1950799"/>
              </a:tblGrid>
              <a:tr h="36576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ANTICIPATED STATE REVENUES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STATE REVENUES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FY2020 BUDGET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FY2021 GA FINAL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LOTTERY FUNDED PROGRAMS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solidFill>
                      <a:srgbClr val="CC6E5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solidFill>
                      <a:srgbClr val="CC6E5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Foster Care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$16,851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At-Risk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$238,842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$142,686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Virginia Preschool Initiative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$229,097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Early Reading Intervention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$54,592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$53,610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Mentor Teacher Program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$4,540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$2,528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K-3 Class Size Reduction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$239,416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$338,644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School Breakfast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$7,151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$5,480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SOL Algebra Readiness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$33,704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$30,945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Graduation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$4,326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$6,763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ISAEP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$8,355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$8,386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Special Education Regional Tuition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$204,104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Career and Technical Education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$39,967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$58,392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Supplemental Lottery PPA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$489,276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$479,426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Subtotal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Lottery Funded Programs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$1,349,266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$1,347,815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8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642544"/>
              </p:ext>
            </p:extLst>
          </p:nvPr>
        </p:nvGraphicFramePr>
        <p:xfrm>
          <a:off x="329911" y="1260565"/>
          <a:ext cx="8391971" cy="1737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3593"/>
                <a:gridCol w="1929189"/>
                <a:gridCol w="1929189"/>
              </a:tblGrid>
              <a:tr h="36576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ANTICIPATED STATE REVENUES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OTHER STATE REVENUES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FY2020 BUDGET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FY2021 GA FINAL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National Board Certification Bonus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$7,500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$7,500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VTSS State Grant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</a:t>
                      </a:r>
                      <a:endParaRPr lang="en-US" sz="1200" b="1" u="non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$28,659</a:t>
                      </a:r>
                      <a:endParaRPr lang="en-US" sz="1200" b="1" u="non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Medicaid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Reimbursement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$90,000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$90,000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Subtotal Other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State Revenues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$97,500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$126,159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31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138286"/>
              </p:ext>
            </p:extLst>
          </p:nvPr>
        </p:nvGraphicFramePr>
        <p:xfrm>
          <a:off x="366573" y="1306017"/>
          <a:ext cx="8431645" cy="2770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55027"/>
                <a:gridCol w="1938309"/>
                <a:gridCol w="1938309"/>
              </a:tblGrid>
              <a:tr h="36576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ANTICIPATED STATE REVENUES SUMMARY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 STATE REVENUES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FY2020 BUDGET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FY2021 GA FINAL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SOQ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Programs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$12,083,389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$12,725,533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83" marR="3498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914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Incentive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Programs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$1,086,764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$1,443,240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Categorical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Programs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$20,028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$21,717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Lottery Funded Programs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$1,349,266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$1,347,815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 State Revenue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$97,500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$126,159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81" marR="32481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Subtotal State Revenues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$14,636,947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$15,664,464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Less Pass-Through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Adjustment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$373,494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$518,789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 Anticipated State Revenues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$14,263,453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$15,145,675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7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4322"/>
              </p:ext>
            </p:extLst>
          </p:nvPr>
        </p:nvGraphicFramePr>
        <p:xfrm>
          <a:off x="313994" y="1325880"/>
          <a:ext cx="8516013" cy="4754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00605"/>
                <a:gridCol w="1957704"/>
                <a:gridCol w="1957704"/>
              </a:tblGrid>
              <a:tr h="36576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ANTICIPATED FEDERAL REVENUES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FEDERAL REVENUES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FY2020 BUDGET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FY2021 GA FINAL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Title I, Part A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$597,529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$623,163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Carl D. Perkins (CTE)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$39,154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$39,154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Title II, Part A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$77,556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$78,995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Title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III, Part A 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$547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$547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Title IV, Part A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$42,226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$57,881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Title V, Part B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$40,130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E-Rate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$67,056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$67,056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Forest Reserve (PILT)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$24,792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$121,792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Food Reimbursement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$630,000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$630,000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Title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VI, Part B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$545,064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$545,064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Special Education Preschool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$20,793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$20,793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Salem Regional Adult Education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$9,507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$9,507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Subtotal Federal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Revenues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$2,094,354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$2,193,952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Less Pass-Through Adjustment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$639,507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$639,507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 Anticipated Federal Revenues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$1,454,847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$1,554,445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72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182377"/>
              </p:ext>
            </p:extLst>
          </p:nvPr>
        </p:nvGraphicFramePr>
        <p:xfrm>
          <a:off x="314886" y="1257308"/>
          <a:ext cx="8498861" cy="1737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91339"/>
                <a:gridCol w="1953761"/>
                <a:gridCol w="1953761"/>
              </a:tblGrid>
              <a:tr h="36576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ANTICIPATED LOCAL  REVENUES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LOCAL REVENUES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FY2020 BUDGET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FY2021 GA FINAL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Alleghany County Local Effort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$9,241,060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$9,241,060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Carry-forward of FY2019 Enrollment Loss Funding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$277,068</a:t>
                      </a:r>
                      <a:endParaRPr lang="en-US" sz="1200" b="1" u="non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</a:t>
                      </a:r>
                      <a:endParaRPr lang="en-US" sz="1200" b="1" u="non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Miscellaneous/Other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$521,167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$556,246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Total Anticipated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Local Revenues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$10,039,295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$9,797,306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 flipV="1">
            <a:off x="2307495" y="1464268"/>
            <a:ext cx="557374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80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6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 flipV="1">
            <a:off x="2307495" y="1464268"/>
            <a:ext cx="557374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80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255989"/>
              </p:ext>
            </p:extLst>
          </p:nvPr>
        </p:nvGraphicFramePr>
        <p:xfrm>
          <a:off x="278392" y="1257308"/>
          <a:ext cx="8525744" cy="228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05862"/>
                <a:gridCol w="1959941"/>
                <a:gridCol w="1959941"/>
              </a:tblGrid>
              <a:tr h="36576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ANTICIPATED TOTAL REVENUES ALL SOURCES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FUNDING SOURCE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FY2020 BUDGET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FY2021 GA FINAL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State Total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$14,636,947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$15,664,464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Federal Total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$2,094,354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$2,193,952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Local Total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$10,039,295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$9,797,306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Revenues All Sources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$26,770,596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$27,655,722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Pass Through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Revenues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$1,013,001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$1,158,296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Revenues Adjusted for Pass-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Throughs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$25,757,595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$26,497,426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5708" y="1866384"/>
            <a:ext cx="86878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0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 flipV="1">
            <a:off x="2307495" y="1464268"/>
            <a:ext cx="557374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80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5708" y="1866384"/>
            <a:ext cx="86878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81428"/>
              </p:ext>
            </p:extLst>
          </p:nvPr>
        </p:nvGraphicFramePr>
        <p:xfrm>
          <a:off x="350378" y="1344247"/>
          <a:ext cx="8443245" cy="4508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41134"/>
                <a:gridCol w="1502111"/>
              </a:tblGrid>
              <a:tr h="39319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ADDITIONAL NEW EXPENDITURES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3" marR="3657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71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3" marR="3657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FY2021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3" marR="3657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Increase JRGS, dual enrollment, and early college scholars tuition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($61,175)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Add one teacher assistant position at Callaghan Elementary School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($27,511)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Convert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10-month custodian at Mt. View Elementary School to 12-month position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($8,007)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Increase in Cafeteria payroll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due to minimum wage increase (revenue offset)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($28,679)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Increase bus driver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contracts to 182 days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($5,070)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Increase postage expense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at School Board Office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($3,024)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One-step plus 1% salary increase (net of wages and benefits)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($267,731)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Increase in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Virginia Retirement System employer contribution rates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($118,509)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Implement salary committee salary targets for admin </a:t>
                      </a:r>
                      <a:r>
                        <a:rPr lang="en-US" sz="12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asst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2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tchr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asst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, maintenance, and teacher (partial)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($245,155)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Increase two teacher positions to 260 days 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($14,937)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Increase division superintendent’s compensation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($12,433)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Add Virginia Tiered Systems of Support state grant program expenses (reimbursable grant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funding)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($28,659)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Additional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participation/expense in the SPED extended school year program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($4,041)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Impact of new minimum wage requirement to $10 per hour (Cafeteria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excluded)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($47,742)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Provide incentives/rewards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for the Positive Behaviors Intervention Strategies program at CMS and MVES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($5,000)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096695" y="1494765"/>
            <a:ext cx="184731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80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1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 flipV="1">
            <a:off x="2307495" y="1464268"/>
            <a:ext cx="557374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80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5708" y="1866384"/>
            <a:ext cx="86878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200797"/>
              </p:ext>
            </p:extLst>
          </p:nvPr>
        </p:nvGraphicFramePr>
        <p:xfrm>
          <a:off x="350378" y="1344247"/>
          <a:ext cx="8443245" cy="27077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41134"/>
                <a:gridCol w="1502111"/>
              </a:tblGrid>
              <a:tr h="39319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ADDITIONAL NEW EXPENDITURES (CON’T)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3" marR="3657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71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3" marR="3657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FY2021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3" marR="3657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Add bank service fees (revenue offset)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($2,000)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Additional expense for compliance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with Governmental Accounting Standards Board Statement 75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($2,000)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Restore school bus purchase allocation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($200,000)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Increase capital outlay for facilities (aging HVAC components)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($15,164)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CPI (1.7%) inflation adjustment for purchased services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($14,747)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CPI (1.7%) inflation adjustment for supply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purchases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($8,770)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CPI (1.7%) inflation adjustment for insurances (non-health)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($1,648)</a:t>
                      </a:r>
                      <a:endParaRPr lang="en-US" sz="1200" b="1" i="0" u="sng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7178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Additional New Expenditures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($1,122,002)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096695" y="1494765"/>
            <a:ext cx="184731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80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6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 flipV="1">
            <a:off x="2307495" y="1464268"/>
            <a:ext cx="557374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80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5708" y="1866384"/>
            <a:ext cx="86878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096695" y="1494765"/>
            <a:ext cx="184731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80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 flipV="1">
            <a:off x="2421795" y="1616668"/>
            <a:ext cx="557374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80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136387"/>
              </p:ext>
            </p:extLst>
          </p:nvPr>
        </p:nvGraphicFramePr>
        <p:xfrm>
          <a:off x="330413" y="1290916"/>
          <a:ext cx="8471755" cy="2697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6695"/>
                <a:gridCol w="1947530"/>
                <a:gridCol w="1947530"/>
              </a:tblGrid>
              <a:tr h="393192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FINANCIAL SUMMARY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FUNDING SOURCE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FY2020 BUDGET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FY2021 GA FINAL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State Revenues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$14,636,947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$15,664,464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Federal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Revenues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$2,094,354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$2,193,952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47" marR="3524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Local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Revenues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$10,039,295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$9,797,306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78" marR="374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Revenues All Sources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$26,770,596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$27,655,722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Pass Through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Revenues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$1,013,001</a:t>
                      </a: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$1,158,296</a:t>
                      </a: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>
                        <a:alpha val="60000"/>
                      </a:srgbClr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 Total Revenue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$25,757,595</a:t>
                      </a: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$26,497,426</a:t>
                      </a: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Additional New Expenditures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($981,723)</a:t>
                      </a: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($1,122,002)</a:t>
                      </a: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Financial Impact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($1,430,682)</a:t>
                      </a:r>
                      <a:endParaRPr lang="en-US" sz="12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($382,171)</a:t>
                      </a: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930008" y="2018784"/>
            <a:ext cx="86878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6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 flipV="1">
            <a:off x="2307495" y="1464268"/>
            <a:ext cx="557374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80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5708" y="1866384"/>
            <a:ext cx="86878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096695" y="1494765"/>
            <a:ext cx="184731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80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 flipV="1">
            <a:off x="2421795" y="1616668"/>
            <a:ext cx="557374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80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247318"/>
              </p:ext>
            </p:extLst>
          </p:nvPr>
        </p:nvGraphicFramePr>
        <p:xfrm>
          <a:off x="307174" y="1275554"/>
          <a:ext cx="8498917" cy="34797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82225"/>
                <a:gridCol w="2016692"/>
              </a:tblGrid>
              <a:tr h="38912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Expenditure Reductions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77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heavy" baseline="0" dirty="0" smtClean="0">
                          <a:latin typeface="Calibri" panose="020F0502020204030204" pitchFamily="34" charset="0"/>
                        </a:rPr>
                        <a:t>FY2021 </a:t>
                      </a:r>
                      <a:endParaRPr lang="en-US" sz="1200" b="1" u="heavy" baseline="0" dirty="0">
                        <a:latin typeface="Calibri" panose="020F0502020204030204" pitchFamily="34" charset="0"/>
                      </a:endParaRPr>
                    </a:p>
                  </a:txBody>
                  <a:tcPr marL="36578" marR="36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Reduction of SPED purchased services/service contract (speech)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$128,000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Reduction of regular purchased services/service contract (ESL)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$31,965</a:t>
                      </a:r>
                      <a:endParaRPr lang="en-US" sz="1200" b="1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Elimination of Title V-B expenditures (revenue offset)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$40,130</a:t>
                      </a:r>
                      <a:endParaRPr lang="en-US" sz="1200" b="1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Reduction of four instructional positions due to enrollment loss (via attrition)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$156,126</a:t>
                      </a:r>
                      <a:endParaRPr lang="en-US" sz="1200" b="1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Reduction in the Virginia Preschool Initiative local cash contribution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$4,429</a:t>
                      </a:r>
                      <a:endParaRPr lang="en-US" sz="1200" b="1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Reduction in school allotments due to enrollment loss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$8,295</a:t>
                      </a:r>
                      <a:endParaRPr lang="en-US" sz="1200" b="1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Utilization of SPED Preschool funds to pay for extended school year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$5,278</a:t>
                      </a:r>
                      <a:endParaRPr lang="en-US" sz="1200" b="1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Elimination of non-salary lead nurse stipend (now captured in net total salary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$5,382</a:t>
                      </a:r>
                      <a:endParaRPr lang="en-US" sz="1200" b="1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Reduction of summer school expenditure allocation to equal state funding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u="sng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$2,566</a:t>
                      </a:r>
                      <a:endParaRPr lang="en-US" sz="1200" b="1" u="sng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36232" marR="3623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Expenditure Reductions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$382,171</a:t>
                      </a: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Impact of Revenue Reductions and New Expenditure Increases 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($382,171)</a:t>
                      </a: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VARIANCE TO BALANCED BUDGET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</a:t>
                      </a:r>
                    </a:p>
                  </a:txBody>
                  <a:tcPr marL="41345" marR="413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930008" y="2018784"/>
            <a:ext cx="86878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0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24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730219"/>
              </p:ext>
            </p:extLst>
          </p:nvPr>
        </p:nvGraphicFramePr>
        <p:xfrm>
          <a:off x="2969441" y="5481538"/>
          <a:ext cx="3273483" cy="658368"/>
        </p:xfrm>
        <a:graphic>
          <a:graphicData uri="http://schemas.openxmlformats.org/drawingml/2006/table">
            <a:tbl>
              <a:tblPr/>
              <a:tblGrid>
                <a:gridCol w="1993625"/>
                <a:gridCol w="1279858"/>
              </a:tblGrid>
              <a:tr h="1645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State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$         15,664,464.00 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Federal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smtClean="0">
                          <a:effectLst/>
                          <a:latin typeface="Arial" panose="020B0604020202020204" pitchFamily="34" charset="0"/>
                        </a:rPr>
                        <a:t> $           2,193,952.00 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smtClean="0">
                          <a:effectLst/>
                          <a:latin typeface="Arial" panose="020B0604020202020204" pitchFamily="34" charset="0"/>
                        </a:rPr>
                        <a:t>Local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1" i="0" u="sng" strike="noStrike" dirty="0" smtClean="0">
                          <a:effectLst/>
                          <a:latin typeface="Arial" panose="020B0604020202020204" pitchFamily="34" charset="0"/>
                        </a:rPr>
                        <a:t>$           9,797,306.00 </a:t>
                      </a:r>
                      <a:endParaRPr lang="en-US" sz="1000" b="1" i="0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smtClean="0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$         27,655,722.00 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5853841"/>
              </p:ext>
            </p:extLst>
          </p:nvPr>
        </p:nvGraphicFramePr>
        <p:xfrm>
          <a:off x="447675" y="1358780"/>
          <a:ext cx="8248650" cy="3854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5337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25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718513"/>
              </p:ext>
            </p:extLst>
          </p:nvPr>
        </p:nvGraphicFramePr>
        <p:xfrm>
          <a:off x="564022" y="1333144"/>
          <a:ext cx="8041593" cy="3238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778825"/>
              </p:ext>
            </p:extLst>
          </p:nvPr>
        </p:nvGraphicFramePr>
        <p:xfrm>
          <a:off x="3020936" y="4737542"/>
          <a:ext cx="3298676" cy="1457325"/>
        </p:xfrm>
        <a:graphic>
          <a:graphicData uri="http://schemas.openxmlformats.org/drawingml/2006/table">
            <a:tbl>
              <a:tblPr/>
              <a:tblGrid>
                <a:gridCol w="2008968"/>
                <a:gridCol w="1289708"/>
              </a:tblGrid>
              <a:tr h="14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Instruction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 $         </a:t>
                      </a:r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17,913,925.00 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Administration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 $          </a:t>
                      </a:r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1,776,597.00 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Student Health &amp; Safety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 $             </a:t>
                      </a:r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735,941.00 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Pupil Transportation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 $          </a:t>
                      </a:r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2,319,264.00 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Operation &amp; Maintenance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 $          </a:t>
                      </a:r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2,735,050.00 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School Food Services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 $          </a:t>
                      </a:r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1,111,906.00 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Inter-Fund Transfers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 $             </a:t>
                      </a:r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209,156.00 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Technology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sng" strike="noStrike" dirty="0">
                          <a:effectLst/>
                          <a:latin typeface="Arial" panose="020B0604020202020204" pitchFamily="34" charset="0"/>
                        </a:rPr>
                        <a:t> $             </a:t>
                      </a:r>
                      <a:r>
                        <a:rPr lang="en-US" sz="1000" b="1" i="0" u="sng" strike="noStrike" dirty="0" smtClean="0">
                          <a:effectLst/>
                          <a:latin typeface="Arial" panose="020B0604020202020204" pitchFamily="34" charset="0"/>
                        </a:rPr>
                        <a:t>853,883.00 </a:t>
                      </a:r>
                      <a:endParaRPr lang="en-US" sz="1000" b="1" i="0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6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 $         </a:t>
                      </a:r>
                      <a:r>
                        <a:rPr lang="en-US" sz="1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27,655,722.00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4028819"/>
              </p:ext>
            </p:extLst>
          </p:nvPr>
        </p:nvGraphicFramePr>
        <p:xfrm>
          <a:off x="447675" y="1233767"/>
          <a:ext cx="8248650" cy="3338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2493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65873" y="2828836"/>
            <a:ext cx="4812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Supporting</a:t>
            </a:r>
            <a:r>
              <a:rPr lang="en-US" sz="36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Documentation</a:t>
            </a:r>
            <a:endParaRPr lang="en-US" sz="3600" b="1" dirty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2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810468"/>
              </p:ext>
            </p:extLst>
          </p:nvPr>
        </p:nvGraphicFramePr>
        <p:xfrm>
          <a:off x="358924" y="1413869"/>
          <a:ext cx="8426152" cy="45297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3736"/>
                <a:gridCol w="1203736"/>
                <a:gridCol w="1203736"/>
                <a:gridCol w="1203736"/>
                <a:gridCol w="1203736"/>
                <a:gridCol w="1203736"/>
                <a:gridCol w="1203736"/>
              </a:tblGrid>
              <a:tr h="32943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Calibri" panose="020F0502020204030204" pitchFamily="34" charset="0"/>
                        </a:rPr>
                        <a:t>ACPS </a:t>
                      </a:r>
                      <a:r>
                        <a:rPr lang="en-US" sz="1600" b="1" u="none" strike="noStrike" dirty="0" smtClean="0">
                          <a:effectLst/>
                          <a:latin typeface="Calibri" panose="020F0502020204030204" pitchFamily="34" charset="0"/>
                        </a:rPr>
                        <a:t>ENROLLMENT</a:t>
                      </a:r>
                      <a:r>
                        <a:rPr lang="en-US" sz="1600" b="1" u="none" strike="noStrike" baseline="0" dirty="0" smtClean="0">
                          <a:effectLst/>
                          <a:latin typeface="Calibri" panose="020F0502020204030204" pitchFamily="34" charset="0"/>
                        </a:rPr>
                        <a:t> PROJECTIONS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heavy" strike="noStrike" baseline="0" dirty="0" smtClean="0">
                          <a:effectLst/>
                          <a:latin typeface="Calibri" panose="020F0502020204030204" pitchFamily="34" charset="0"/>
                        </a:rPr>
                        <a:t>GRADE</a:t>
                      </a:r>
                      <a:endParaRPr lang="en-US" sz="1200" b="1" i="0" u="heavy" strike="noStrike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heavy" strike="noStrike" baseline="0" dirty="0" smtClean="0"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  <a:endParaRPr lang="en-US" sz="1200" b="1" i="0" u="heavy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heavy" strike="noStrike" baseline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200" b="1" u="heavy" strike="noStrike" baseline="0" dirty="0" smtClean="0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200" b="1" i="0" u="heavy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heavy" strike="noStrike" baseline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200" b="1" u="heavy" strike="noStrike" baseline="0" dirty="0" smtClean="0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200" b="1" i="0" u="heavy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heavy" strike="noStrike" baseline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200" b="1" u="heavy" strike="noStrike" baseline="0" dirty="0" smtClean="0"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  <a:endParaRPr lang="en-US" sz="1200" b="1" i="0" u="heavy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heavy" strike="noStrike" baseline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200" b="1" u="heavy" strike="noStrike" baseline="0" dirty="0" smtClean="0">
                          <a:effectLst/>
                          <a:latin typeface="Calibri" panose="020F0502020204030204" pitchFamily="34" charset="0"/>
                        </a:rPr>
                        <a:t>2020-21</a:t>
                      </a:r>
                      <a:endParaRPr lang="en-US" sz="1200" b="1" i="0" u="heavy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heavy" strike="noStrike" baseline="0" dirty="0" smtClean="0">
                          <a:effectLst/>
                          <a:latin typeface="Calibri" panose="020F0502020204030204" pitchFamily="34" charset="0"/>
                        </a:rPr>
                        <a:t>CHANGE</a:t>
                      </a:r>
                      <a:endParaRPr lang="en-US" sz="1200" b="1" i="0" u="heavy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JK/K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170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  <a:latin typeface="Calibri" panose="020F0502020204030204" pitchFamily="34" charset="0"/>
                        </a:rPr>
                        <a:t>168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Calibri" panose="020F0502020204030204" pitchFamily="34" charset="0"/>
                        </a:rPr>
                        <a:t>130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125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+17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131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127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136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145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137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Calibri" panose="020F0502020204030204" pitchFamily="34" charset="0"/>
                        </a:rPr>
                        <a:t>135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sng" strike="noStrike" baseline="0" dirty="0">
                          <a:effectLst/>
                          <a:latin typeface="Calibri" panose="020F0502020204030204" pitchFamily="34" charset="0"/>
                        </a:rPr>
                        <a:t>158</a:t>
                      </a:r>
                      <a:endParaRPr lang="en-US" sz="1200" b="0" i="0" u="sng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sng" strike="noStrike" baseline="0" dirty="0">
                          <a:effectLst/>
                          <a:latin typeface="Calibri" panose="020F0502020204030204" pitchFamily="34" charset="0"/>
                        </a:rPr>
                        <a:t>149</a:t>
                      </a:r>
                      <a:endParaRPr lang="en-US" sz="1200" b="0" i="0" u="sng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sng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  <a:endParaRPr lang="en-US" sz="1200" b="0" i="0" u="sng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sng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  <a:endParaRPr lang="en-US" sz="1200" b="0" i="0" u="sng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sng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  <a:endParaRPr lang="en-US" sz="1200" b="0" i="0" u="sng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sng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-37</a:t>
                      </a:r>
                      <a:endParaRPr lang="en-US" sz="1200" b="0" i="0" u="sng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Calibri" panose="020F0502020204030204" pitchFamily="34" charset="0"/>
                        </a:rPr>
                        <a:t>JK-5 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Calibri" panose="020F0502020204030204" pitchFamily="34" charset="0"/>
                        </a:rPr>
                        <a:t>862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Calibri" panose="020F0502020204030204" pitchFamily="34" charset="0"/>
                        </a:rPr>
                        <a:t>849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-20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sng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</a:t>
                      </a:r>
                      <a:endParaRPr lang="en-US" sz="12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sng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  <a:endParaRPr lang="en-US" sz="12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sng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</a:t>
                      </a:r>
                      <a:endParaRPr lang="en-US" sz="12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sng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  <a:endParaRPr lang="en-US" sz="12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sng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  <a:endParaRPr lang="en-US" sz="12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sng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+1</a:t>
                      </a:r>
                      <a:endParaRPr lang="en-US" sz="1200" b="0" i="0" u="sng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  <a:latin typeface="Calibri" panose="020F0502020204030204" pitchFamily="34" charset="0"/>
                        </a:rPr>
                        <a:t>6-12 </a:t>
                      </a:r>
                      <a:r>
                        <a:rPr lang="en-US" sz="1200" b="1" u="none" strike="noStrike" dirty="0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1,238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1,231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1,155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1,028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-41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  <a:latin typeface="Calibri" panose="020F0502020204030204" pitchFamily="34" charset="0"/>
                        </a:rPr>
                        <a:t>2,100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  <a:latin typeface="Calibri" panose="020F0502020204030204" pitchFamily="34" charset="0"/>
                        </a:rPr>
                        <a:t>2,080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1,997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1,907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1,861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-46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6" marR="6296" marT="62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7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836912"/>
              </p:ext>
            </p:extLst>
          </p:nvPr>
        </p:nvGraphicFramePr>
        <p:xfrm>
          <a:off x="341832" y="1227017"/>
          <a:ext cx="8460336" cy="44605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0056"/>
                <a:gridCol w="1410056"/>
                <a:gridCol w="1410056"/>
                <a:gridCol w="1410056"/>
                <a:gridCol w="1410056"/>
                <a:gridCol w="1410056"/>
              </a:tblGrid>
              <a:tr h="306983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ACPS ENROLLMENT PROJECTIONS, BUILDING CAPACITY &amp; UTILIZATION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02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effectLst/>
                          <a:latin typeface="Calibri" panose="020F0502020204030204" pitchFamily="34" charset="0"/>
                        </a:rPr>
                        <a:t>CALLAGHAN ES</a:t>
                      </a:r>
                      <a:endParaRPr lang="en-US" sz="1200" b="1" u="heavy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effectLst/>
                          <a:latin typeface="Calibri" panose="020F0502020204030204" pitchFamily="34" charset="0"/>
                        </a:rPr>
                        <a:t>MT. VIEW ES </a:t>
                      </a:r>
                      <a:endParaRPr lang="en-US" sz="1200" b="1" u="heavy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effectLst/>
                          <a:latin typeface="Calibri" panose="020F0502020204030204" pitchFamily="34" charset="0"/>
                        </a:rPr>
                        <a:t>SHARON ES</a:t>
                      </a:r>
                      <a:endParaRPr lang="en-US" sz="1200" b="1" u="heavy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effectLst/>
                          <a:latin typeface="Calibri" panose="020F0502020204030204" pitchFamily="34" charset="0"/>
                        </a:rPr>
                        <a:t>CLIFTON MS</a:t>
                      </a:r>
                      <a:endParaRPr lang="en-US" sz="1200" b="1" u="heavy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effectLst/>
                          <a:latin typeface="Calibri" panose="020F0502020204030204" pitchFamily="34" charset="0"/>
                        </a:rPr>
                        <a:t>ALLEGHANY HS</a:t>
                      </a:r>
                      <a:endParaRPr lang="en-US" sz="1200" b="1" u="heavy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JK/K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heavy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heavy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heavy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heavy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</a:t>
                      </a:r>
                      <a:endParaRPr lang="en-US" sz="1200" u="none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 Enrollment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218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173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426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602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80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Building Capacity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</a:rPr>
                        <a:t>318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</a:rPr>
                        <a:t>790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</a:rPr>
                        <a:t>310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</a:rPr>
                        <a:t>879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</a:rPr>
                        <a:t>1,124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Building Utilization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69%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56%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56%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48%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54%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31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JK-5 Utilization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59%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65" marR="3656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090487" y="1160436"/>
            <a:ext cx="9818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8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090487" y="1160436"/>
            <a:ext cx="9818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265193"/>
              </p:ext>
            </p:extLst>
          </p:nvPr>
        </p:nvGraphicFramePr>
        <p:xfrm>
          <a:off x="341831" y="1367686"/>
          <a:ext cx="8460339" cy="45759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2011"/>
                <a:gridCol w="605730"/>
                <a:gridCol w="605730"/>
                <a:gridCol w="605730"/>
                <a:gridCol w="605730"/>
                <a:gridCol w="605730"/>
                <a:gridCol w="605730"/>
                <a:gridCol w="605730"/>
                <a:gridCol w="605730"/>
                <a:gridCol w="605730"/>
                <a:gridCol w="605730"/>
                <a:gridCol w="745514"/>
                <a:gridCol w="745514"/>
              </a:tblGrid>
              <a:tr h="332794">
                <a:tc gridSpan="1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CERTIFIED STAFFING PLAN FOR FY2021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POSITION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CALLAGHAN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MT. </a:t>
                      </a:r>
                      <a:r>
                        <a:rPr lang="en-US" sz="1200" b="1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VIEW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SHARON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CMS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AHS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STAFF TOT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NET CHG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19-20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19-20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19-20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19-20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19-20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 gridSpan="1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ADMINISTRATORS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Principal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Asst. Prin.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 gridSpan="1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CORE SUBJECTS PUPIL/TEACHER RATIO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JK/K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43/3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52/3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93/5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89/5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1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69/4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74/4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2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67/4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74/4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3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70/4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65/4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21/1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74/4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69/4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5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24/1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83/4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71/4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26/2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Grades 6-8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441/24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426/24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Grades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9-12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628/28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602/27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Chg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Total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200/12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218/12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456/25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442/25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182/12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173/12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441/24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426/24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628/28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602/27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1,861/100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4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P/T Ratio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3" marR="371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1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090487" y="1160436"/>
            <a:ext cx="9818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059573"/>
              </p:ext>
            </p:extLst>
          </p:nvPr>
        </p:nvGraphicFramePr>
        <p:xfrm>
          <a:off x="302376" y="1469290"/>
          <a:ext cx="8539249" cy="4088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1168"/>
                <a:gridCol w="563849"/>
                <a:gridCol w="563849"/>
                <a:gridCol w="563849"/>
                <a:gridCol w="563849"/>
                <a:gridCol w="563849"/>
                <a:gridCol w="563849"/>
                <a:gridCol w="563849"/>
                <a:gridCol w="563849"/>
                <a:gridCol w="563849"/>
                <a:gridCol w="563849"/>
                <a:gridCol w="676619"/>
                <a:gridCol w="772972"/>
              </a:tblGrid>
              <a:tr h="2113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POSITION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CALLAGHAN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MT. </a:t>
                      </a:r>
                      <a:r>
                        <a:rPr lang="en-US" sz="1200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VIEW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SHARON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CMS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AHS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NET </a:t>
                      </a: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CHG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13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19-20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19-20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19-20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19-20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19-20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20-21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1353">
                <a:tc gridSpan="1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RESOURCE/ELECTIVE TEACHERS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Art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Music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Gifted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TRT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CTE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4.25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4.25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Language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Total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12.75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12.75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1353">
                <a:tc gridSpan="1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INSTRUCTIONAL SUPPORT TEACHERS 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Title I 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Reading Specialist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Speech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0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SPED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Counselor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Library/Media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200" u="heavy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u="heavy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u="heavy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  <a:tr h="21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School Total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11.4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11.4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9.1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27" marR="3332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75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6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40892" y="3105834"/>
            <a:ext cx="50622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latin typeface="Calibri" panose="020F0502020204030204" pitchFamily="34" charset="0"/>
              </a:rPr>
              <a:t>Discussion and Questions</a:t>
            </a:r>
            <a:endParaRPr lang="en-US" sz="3600" b="1" dirty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7" y="396041"/>
            <a:ext cx="1907835" cy="6721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0A731-8989-47E3-A648-0602C90D176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1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35193</TotalTime>
  <Words>3558</Words>
  <Application>Microsoft Office PowerPoint</Application>
  <PresentationFormat>Letter Paper (8.5x11 in)</PresentationFormat>
  <Paragraphs>1372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Symbol</vt:lpstr>
      <vt:lpstr>Times New Roman</vt:lpstr>
      <vt:lpstr>Retrospect</vt:lpstr>
      <vt:lpstr>Superintendent’s Proposed Budget for Fiscal Year 2020-21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Superintendent’s Proposed Budget Fiscal Year 2016-17</dc:title>
  <dc:creator>ekotulka</dc:creator>
  <cp:lastModifiedBy>jalleman</cp:lastModifiedBy>
  <cp:revision>596</cp:revision>
  <cp:lastPrinted>2020-03-09T19:21:51Z</cp:lastPrinted>
  <dcterms:created xsi:type="dcterms:W3CDTF">2016-01-05T15:35:34Z</dcterms:created>
  <dcterms:modified xsi:type="dcterms:W3CDTF">2020-03-19T17:53:04Z</dcterms:modified>
</cp:coreProperties>
</file>