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5" r:id="rId3"/>
    <p:sldId id="283" r:id="rId4"/>
    <p:sldId id="278" r:id="rId5"/>
    <p:sldId id="282" r:id="rId6"/>
    <p:sldId id="262" r:id="rId7"/>
    <p:sldId id="268" r:id="rId8"/>
    <p:sldId id="267" r:id="rId9"/>
    <p:sldId id="280" r:id="rId10"/>
    <p:sldId id="259" r:id="rId11"/>
    <p:sldId id="257" r:id="rId12"/>
    <p:sldId id="260" r:id="rId13"/>
    <p:sldId id="272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05" autoAdjust="0"/>
    <p:restoredTop sz="94660"/>
  </p:normalViewPr>
  <p:slideViewPr>
    <p:cSldViewPr>
      <p:cViewPr varScale="1">
        <p:scale>
          <a:sx n="72" d="100"/>
          <a:sy n="72" d="100"/>
        </p:scale>
        <p:origin x="162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166418386890831E-2"/>
          <c:y val="4.1928040244969378E-2"/>
          <c:w val="0.74373850228180938"/>
          <c:h val="0.93826728146032123"/>
        </c:manualLayout>
      </c:layout>
      <c:pie3DChart>
        <c:varyColors val="1"/>
        <c:ser>
          <c:idx val="2"/>
          <c:order val="2"/>
          <c:explosion val="24"/>
          <c:cat>
            <c:strRef>
              <c:f>'GF Revenues'!$L$8:$L$14</c:f>
              <c:strCache>
                <c:ptCount val="7"/>
                <c:pt idx="0">
                  <c:v>Local Taxes</c:v>
                </c:pt>
                <c:pt idx="1">
                  <c:v>Local Non-Tax</c:v>
                </c:pt>
                <c:pt idx="2">
                  <c:v>State, General Purpose</c:v>
                </c:pt>
                <c:pt idx="3">
                  <c:v>State, Special Purpose</c:v>
                </c:pt>
                <c:pt idx="4">
                  <c:v>Federal, General Purpose</c:v>
                </c:pt>
                <c:pt idx="5">
                  <c:v>Federal, Special Purpose</c:v>
                </c:pt>
                <c:pt idx="6">
                  <c:v>Revenues from Other Agencies</c:v>
                </c:pt>
              </c:strCache>
            </c:strRef>
          </c:cat>
          <c:val>
            <c:numRef>
              <c:f>'GF Revenues'!$O$8:$O$14</c:f>
              <c:numCache>
                <c:formatCode>General</c:formatCode>
                <c:ptCount val="7"/>
                <c:pt idx="0">
                  <c:v>7292600</c:v>
                </c:pt>
                <c:pt idx="1">
                  <c:v>1007750</c:v>
                </c:pt>
                <c:pt idx="2">
                  <c:v>22578365</c:v>
                </c:pt>
                <c:pt idx="3">
                  <c:v>5736674</c:v>
                </c:pt>
                <c:pt idx="4">
                  <c:v>353244</c:v>
                </c:pt>
                <c:pt idx="5">
                  <c:v>2583500</c:v>
                </c:pt>
                <c:pt idx="6">
                  <c:v>25000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'GF Revenues'!$L$8:$L$14</c:f>
              <c:strCache>
                <c:ptCount val="7"/>
                <c:pt idx="0">
                  <c:v>Local Taxes</c:v>
                </c:pt>
                <c:pt idx="1">
                  <c:v>Local Non-Tax</c:v>
                </c:pt>
                <c:pt idx="2">
                  <c:v>State, General Purpose</c:v>
                </c:pt>
                <c:pt idx="3">
                  <c:v>State, Special Purpose</c:v>
                </c:pt>
                <c:pt idx="4">
                  <c:v>Federal, General Purpose</c:v>
                </c:pt>
                <c:pt idx="5">
                  <c:v>Federal, Special Purpose</c:v>
                </c:pt>
                <c:pt idx="6">
                  <c:v>Revenues from Other Agencies</c:v>
                </c:pt>
              </c:strCache>
            </c:strRef>
          </c:cat>
          <c:val>
            <c:numRef>
              <c:f>'GF Revenues'!$N$8:$N$14</c:f>
            </c:numRef>
          </c:val>
        </c:ser>
        <c:ser>
          <c:idx val="0"/>
          <c:order val="0"/>
          <c:explosion val="25"/>
          <c:cat>
            <c:strRef>
              <c:f>'GF Revenues'!$L$8:$L$14</c:f>
              <c:strCache>
                <c:ptCount val="7"/>
                <c:pt idx="0">
                  <c:v>Local Taxes</c:v>
                </c:pt>
                <c:pt idx="1">
                  <c:v>Local Non-Tax</c:v>
                </c:pt>
                <c:pt idx="2">
                  <c:v>State, General Purpose</c:v>
                </c:pt>
                <c:pt idx="3">
                  <c:v>State, Special Purpose</c:v>
                </c:pt>
                <c:pt idx="4">
                  <c:v>Federal, General Purpose</c:v>
                </c:pt>
                <c:pt idx="5">
                  <c:v>Federal, Special Purpose</c:v>
                </c:pt>
                <c:pt idx="6">
                  <c:v>Revenues from Other Agencies</c:v>
                </c:pt>
              </c:strCache>
            </c:strRef>
          </c:cat>
          <c:val>
            <c:numRef>
              <c:f>'GF Revenues'!$M$8:$M$14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728395061728392E-3"/>
          <c:y val="6.5802938334356643E-3"/>
          <c:w val="0.98353909465020573"/>
          <c:h val="0.95722809008266807"/>
        </c:manualLayout>
      </c:layout>
      <c:pie3DChart>
        <c:varyColors val="1"/>
        <c:ser>
          <c:idx val="0"/>
          <c:order val="0"/>
          <c:explosion val="24"/>
          <c:dPt>
            <c:idx val="4"/>
            <c:bubble3D val="0"/>
            <c:explosion val="40"/>
          </c:dPt>
          <c:cat>
            <c:strRef>
              <c:f>'[Chart in Microsoft PowerPoint]GF Exp By Program'!$A$4:$A$9</c:f>
              <c:strCache>
                <c:ptCount val="6"/>
                <c:pt idx="0">
                  <c:v>Special Education</c:v>
                </c:pt>
                <c:pt idx="1">
                  <c:v>Vocational Education</c:v>
                </c:pt>
                <c:pt idx="2">
                  <c:v>Compensatory Education</c:v>
                </c:pt>
                <c:pt idx="3">
                  <c:v>Other Instructional Programs</c:v>
                </c:pt>
                <c:pt idx="4">
                  <c:v>Regular Instruction - Basic Education</c:v>
                </c:pt>
                <c:pt idx="5">
                  <c:v>Support Services</c:v>
                </c:pt>
              </c:strCache>
            </c:strRef>
          </c:cat>
          <c:val>
            <c:numRef>
              <c:f>'[Chart in Microsoft PowerPoint]GF Exp By Program'!$B$4:$B$9</c:f>
              <c:numCache>
                <c:formatCode>#,##0</c:formatCode>
                <c:ptCount val="6"/>
                <c:pt idx="0">
                  <c:v>5035575</c:v>
                </c:pt>
                <c:pt idx="1">
                  <c:v>1843649</c:v>
                </c:pt>
                <c:pt idx="2">
                  <c:v>1526903</c:v>
                </c:pt>
                <c:pt idx="3">
                  <c:v>1336178</c:v>
                </c:pt>
                <c:pt idx="4">
                  <c:v>21493385</c:v>
                </c:pt>
                <c:pt idx="5">
                  <c:v>9250265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5034013605442185E-3"/>
          <c:y val="3.8240917782026769E-2"/>
          <c:w val="0.9625850340136054"/>
          <c:h val="0.92989165073295088"/>
        </c:manualLayout>
      </c:layout>
      <c:pie3DChart>
        <c:varyColors val="1"/>
        <c:ser>
          <c:idx val="0"/>
          <c:order val="0"/>
          <c:explosion val="25"/>
          <c:cat>
            <c:strRef>
              <c:f>'[Chart in Microsoft PowerPoint]GF Exp by Object'!$A$5:$A$11</c:f>
              <c:strCache>
                <c:ptCount val="7"/>
                <c:pt idx="0">
                  <c:v>Certificated Salaries</c:v>
                </c:pt>
                <c:pt idx="1">
                  <c:v>Classified Salries</c:v>
                </c:pt>
                <c:pt idx="2">
                  <c:v>Benefits</c:v>
                </c:pt>
                <c:pt idx="3">
                  <c:v>Supplies</c:v>
                </c:pt>
                <c:pt idx="4">
                  <c:v>Purchased Services</c:v>
                </c:pt>
                <c:pt idx="5">
                  <c:v>Travel</c:v>
                </c:pt>
                <c:pt idx="6">
                  <c:v>Equipment</c:v>
                </c:pt>
              </c:strCache>
            </c:strRef>
          </c:cat>
          <c:val>
            <c:numRef>
              <c:f>'[Chart in Microsoft PowerPoint]GF Exp by Object'!$B$5:$B$11</c:f>
              <c:numCache>
                <c:formatCode>#,##0</c:formatCode>
                <c:ptCount val="7"/>
                <c:pt idx="0">
                  <c:v>16057076</c:v>
                </c:pt>
                <c:pt idx="1">
                  <c:v>5030831</c:v>
                </c:pt>
                <c:pt idx="2">
                  <c:v>8274805</c:v>
                </c:pt>
                <c:pt idx="3">
                  <c:v>3545164</c:v>
                </c:pt>
                <c:pt idx="4">
                  <c:v>6841151</c:v>
                </c:pt>
                <c:pt idx="5">
                  <c:v>73928</c:v>
                </c:pt>
                <c:pt idx="6">
                  <c:v>663000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0.67818</cdr:x>
      <cdr:y>0.10193</cdr:y>
    </cdr:from>
    <cdr:to>
      <cdr:x>0.90165</cdr:x>
      <cdr:y>0.22937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149609" y="559239"/>
          <a:ext cx="2026381" cy="6991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200" dirty="0" smtClean="0"/>
            <a:t>Local Tax - $7,292,600 – 18.43%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0.56303</cdr:x>
      <cdr:y>0.14892</cdr:y>
    </cdr:from>
    <cdr:to>
      <cdr:x>0.65126</cdr:x>
      <cdr:y>0.22182</cdr:y>
    </cdr:to>
    <cdr:cxnSp macro="">
      <cdr:nvCxnSpPr>
        <cdr:cNvPr id="4" name="Straight Connector 3"/>
        <cdr:cNvCxnSpPr/>
      </cdr:nvCxnSpPr>
      <cdr:spPr>
        <a:xfrm xmlns:a="http://schemas.openxmlformats.org/drawingml/2006/main" flipH="1">
          <a:off x="5105444" y="817060"/>
          <a:ext cx="800056" cy="399933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0.18919</cdr:x>
      <cdr:y>0.54157</cdr:y>
    </cdr:from>
    <cdr:to>
      <cdr:x>0.61759</cdr:x>
      <cdr:y>0.63683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600200" y="2806199"/>
          <a:ext cx="3623515" cy="493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 smtClean="0"/>
            <a:t>State General Purpose Funding - $22,578,365</a:t>
          </a:r>
        </a:p>
        <a:p xmlns:a="http://schemas.openxmlformats.org/drawingml/2006/main">
          <a:pPr algn="ctr"/>
          <a:r>
            <a:rPr lang="en-US" sz="1200" dirty="0" smtClean="0"/>
            <a:t>57.05%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0.73109</cdr:x>
      <cdr:y>0.70268</cdr:y>
    </cdr:from>
    <cdr:to>
      <cdr:x>1</cdr:x>
      <cdr:y>0.91017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629378" y="3855189"/>
          <a:ext cx="2438422" cy="11383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dirty="0" smtClean="0"/>
            <a:t>Local Nontax - food </a:t>
          </a:r>
          <a:r>
            <a:rPr lang="en-US" sz="1400" dirty="0"/>
            <a:t>s</a:t>
          </a:r>
          <a:r>
            <a:rPr lang="en-US" sz="1400" dirty="0" smtClean="0"/>
            <a:t>ervice, </a:t>
          </a:r>
        </a:p>
        <a:p xmlns:a="http://schemas.openxmlformats.org/drawingml/2006/main">
          <a:r>
            <a:rPr lang="en-US" sz="1400" dirty="0" smtClean="0"/>
            <a:t>Erate, reimbursements, </a:t>
          </a:r>
        </a:p>
        <a:p xmlns:a="http://schemas.openxmlformats.org/drawingml/2006/main">
          <a:r>
            <a:rPr lang="en-US" sz="1400" dirty="0"/>
            <a:t>i</a:t>
          </a:r>
          <a:r>
            <a:rPr lang="en-US" sz="1400" dirty="0" smtClean="0"/>
            <a:t>nvestment earnings, </a:t>
          </a:r>
        </a:p>
        <a:p xmlns:a="http://schemas.openxmlformats.org/drawingml/2006/main">
          <a:r>
            <a:rPr lang="en-US" sz="1400" dirty="0" smtClean="0"/>
            <a:t>sale of goods,  fines and fees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0.01852</cdr:x>
      <cdr:y>0.15153</cdr:y>
    </cdr:from>
    <cdr:to>
      <cdr:x>0.12963</cdr:x>
      <cdr:y>0.25254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52400" y="685800"/>
          <a:ext cx="9144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0.05556</cdr:x>
      <cdr:y>0.23571</cdr:y>
    </cdr:from>
    <cdr:to>
      <cdr:x>0.16667</cdr:x>
      <cdr:y>0.43774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200" y="1066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0.0084</cdr:x>
      <cdr:y>0.14892</cdr:y>
    </cdr:from>
    <cdr:to>
      <cdr:x>0.11951</cdr:x>
      <cdr:y>0.35096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76200" y="817060"/>
          <a:ext cx="1007523" cy="11084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 smtClean="0"/>
            <a:t>State Special Purpose</a:t>
          </a:r>
        </a:p>
        <a:p xmlns:a="http://schemas.openxmlformats.org/drawingml/2006/main">
          <a:r>
            <a:rPr lang="en-US" sz="1200" dirty="0" smtClean="0"/>
            <a:t>$5,736,674 - 14.49%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0.00901</cdr:x>
      <cdr:y>0.08418</cdr:y>
    </cdr:from>
    <cdr:to>
      <cdr:x>0.37815</cdr:x>
      <cdr:y>0.16721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81700" y="461845"/>
          <a:ext cx="3347300" cy="4555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 smtClean="0"/>
            <a:t>Federal General Purpose - $353,244</a:t>
          </a:r>
          <a:r>
            <a:rPr lang="en-US" sz="1200" dirty="0"/>
            <a:t> </a:t>
          </a:r>
          <a:r>
            <a:rPr lang="en-US" sz="1200" dirty="0" smtClean="0"/>
            <a:t>- .89%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0.2521</cdr:x>
      <cdr:y>0.12554</cdr:y>
    </cdr:from>
    <cdr:to>
      <cdr:x>0.29412</cdr:x>
      <cdr:y>0.1811</cdr:y>
    </cdr:to>
    <cdr:cxnSp macro="">
      <cdr:nvCxnSpPr>
        <cdr:cNvPr id="12" name="Straight Connector 11"/>
        <cdr:cNvCxnSpPr/>
      </cdr:nvCxnSpPr>
      <cdr:spPr>
        <a:xfrm xmlns:a="http://schemas.openxmlformats.org/drawingml/2006/main">
          <a:off x="2286000" y="688777"/>
          <a:ext cx="381000" cy="30480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0.02632</cdr:x>
      <cdr:y>0.01684</cdr:y>
    </cdr:from>
    <cdr:to>
      <cdr:x>0.13158</cdr:x>
      <cdr:y>0.21887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28600" y="76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0.00901</cdr:x>
      <cdr:y>0.00695</cdr:y>
    </cdr:from>
    <cdr:to>
      <cdr:x>0.335</cdr:x>
      <cdr:y>0.11511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76200" y="38128"/>
          <a:ext cx="2757267" cy="5934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 smtClean="0"/>
            <a:t>Federal Special Purpose - $2,583,500 – 6.53%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0.32773</cdr:x>
      <cdr:y>0.0561</cdr:y>
    </cdr:from>
    <cdr:to>
      <cdr:x>0.36975</cdr:x>
      <cdr:y>0.1811</cdr:y>
    </cdr:to>
    <cdr:cxnSp macro="">
      <cdr:nvCxnSpPr>
        <cdr:cNvPr id="18" name="Straight Connector 17"/>
        <cdr:cNvCxnSpPr/>
      </cdr:nvCxnSpPr>
      <cdr:spPr>
        <a:xfrm xmlns:a="http://schemas.openxmlformats.org/drawingml/2006/main">
          <a:off x="2971800" y="307777"/>
          <a:ext cx="381000" cy="68580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0.08772</cdr:x>
      <cdr:y>0.89232</cdr:y>
    </cdr:from>
    <cdr:to>
      <cdr:x>0.19298</cdr:x>
      <cdr:y>1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762000" y="4038599"/>
          <a:ext cx="914400" cy="487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0.25348</cdr:x>
      <cdr:y>0.90332</cdr:y>
    </cdr:from>
    <cdr:to>
      <cdr:x>0.7045</cdr:x>
      <cdr:y>0.96864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2298509" y="4955977"/>
          <a:ext cx="4089782" cy="3583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Total Budgeted Revenues - $39,577,133</a:t>
          </a: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0.13445</cdr:x>
      <cdr:y>0.22614</cdr:y>
    </cdr:from>
    <cdr:to>
      <cdr:x>0.19328</cdr:x>
      <cdr:y>0.28218</cdr:y>
    </cdr:to>
    <cdr:cxnSp macro="">
      <cdr:nvCxnSpPr>
        <cdr:cNvPr id="22" name="Straight Connector 21"/>
        <cdr:cNvCxnSpPr/>
      </cdr:nvCxnSpPr>
      <cdr:spPr>
        <a:xfrm xmlns:a="http://schemas.openxmlformats.org/drawingml/2006/main">
          <a:off x="1219200" y="1240713"/>
          <a:ext cx="533400" cy="307414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0.84874</cdr:x>
      <cdr:y>0.31029</cdr:y>
    </cdr:from>
    <cdr:to>
      <cdr:x>0.85714</cdr:x>
      <cdr:y>0.66721</cdr:y>
    </cdr:to>
    <cdr:cxnSp macro="">
      <cdr:nvCxnSpPr>
        <cdr:cNvPr id="21" name="Straight Connector 20"/>
        <cdr:cNvCxnSpPr/>
      </cdr:nvCxnSpPr>
      <cdr:spPr>
        <a:xfrm xmlns:a="http://schemas.openxmlformats.org/drawingml/2006/main" flipH="1">
          <a:off x="7696200" y="1702378"/>
          <a:ext cx="76201" cy="1958199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0.80612</cdr:x>
      <cdr:y>0.03824</cdr:y>
    </cdr:from>
    <cdr:to>
      <cdr:x>1</cdr:x>
      <cdr:y>0.26769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19800" y="152400"/>
          <a:ext cx="14478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200" dirty="0" smtClean="0"/>
            <a:t>Certificated Salaries</a:t>
          </a:r>
        </a:p>
        <a:p xmlns:a="http://schemas.openxmlformats.org/drawingml/2006/main">
          <a:pPr algn="ctr"/>
          <a:r>
            <a:rPr lang="en-US" sz="1200" dirty="0" smtClean="0"/>
            <a:t>$16,057,076 – 39.66%</a:t>
          </a:r>
          <a:endParaRPr lang="en-US" sz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0CB9A-0B4B-4F02-A810-BC673B86161F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119C0-16E2-44F1-942C-C79574B88A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785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119C0-16E2-44F1-942C-C79574B88A8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399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285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19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328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98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434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18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840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18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97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93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51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A9F5D-15C4-4C36-B79E-9CEBD223244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D2CFA-DD6E-4AAC-98E3-AE931F33A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1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Excel_Worksheet2.xlsx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3.xls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5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6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7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8.xlsx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533400"/>
            <a:ext cx="8686800" cy="1470025"/>
          </a:xfrm>
        </p:spPr>
        <p:txBody>
          <a:bodyPr>
            <a:normAutofit/>
          </a:bodyPr>
          <a:lstStyle/>
          <a:p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Steilacoom Historical School District</a:t>
            </a:r>
            <a:endParaRPr lang="en-US" sz="4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97" y="2305724"/>
            <a:ext cx="4140200" cy="2113876"/>
          </a:xfrm>
        </p:spPr>
        <p:txBody>
          <a:bodyPr>
            <a:noAutofit/>
          </a:bodyPr>
          <a:lstStyle/>
          <a:p>
            <a:r>
              <a:rPr lang="en-US" sz="3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2017-2018 </a:t>
            </a:r>
          </a:p>
          <a:p>
            <a:r>
              <a:rPr lang="en-US" sz="3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 Hearing</a:t>
            </a:r>
          </a:p>
          <a:p>
            <a:r>
              <a:rPr lang="en-US" sz="3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27, 2017</a:t>
            </a:r>
            <a:endParaRPr lang="en-US" sz="3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4800600"/>
            <a:ext cx="70649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 Fund, Debt Service Fund, Capital Projects Fund,</a:t>
            </a:r>
          </a:p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ASB Fund, Transportation Vehicle Fund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" r="-1341"/>
          <a:stretch/>
        </p:blipFill>
        <p:spPr>
          <a:xfrm>
            <a:off x="560697" y="2300444"/>
            <a:ext cx="4114800" cy="211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4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91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+mn-lt"/>
              </a:rPr>
              <a:t>Summary of Legislative Changes</a:t>
            </a:r>
            <a:br>
              <a:rPr lang="en-US" sz="4000" dirty="0" smtClean="0">
                <a:latin typeface="+mn-lt"/>
              </a:rPr>
            </a:br>
            <a:r>
              <a:rPr lang="en-US" sz="4000" dirty="0" smtClean="0">
                <a:latin typeface="+mn-lt"/>
              </a:rPr>
              <a:t>2017-2018</a:t>
            </a:r>
            <a:endParaRPr lang="en-US" sz="40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" y="1600200"/>
            <a:ext cx="84582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 smtClean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2.3</a:t>
            </a:r>
            <a:r>
              <a:rPr lang="en-US" sz="2400" dirty="0"/>
              <a:t>% COLA including the continuation of the temporary COLA from the 2015-17 </a:t>
            </a:r>
            <a:r>
              <a:rPr lang="en-US" sz="2400" dirty="0" smtClean="0"/>
              <a:t>biennium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K-3 </a:t>
            </a:r>
            <a:r>
              <a:rPr lang="en-US" sz="2400" dirty="0"/>
              <a:t>class size reduced to 17.0 as an allocation </a:t>
            </a:r>
            <a:r>
              <a:rPr lang="en-US" sz="2400" dirty="0" smtClean="0"/>
              <a:t>only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No </a:t>
            </a:r>
            <a:r>
              <a:rPr lang="en-US" sz="2400" dirty="0"/>
              <a:t>K-3 class size compliance for the 2017-18 school </a:t>
            </a:r>
            <a:r>
              <a:rPr lang="en-US" sz="2400" dirty="0" smtClean="0"/>
              <a:t>year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General </a:t>
            </a:r>
            <a:r>
              <a:rPr lang="en-US" sz="2400" dirty="0"/>
              <a:t>E</a:t>
            </a:r>
            <a:r>
              <a:rPr lang="en-US" sz="2400" dirty="0" smtClean="0"/>
              <a:t>ducation </a:t>
            </a:r>
            <a:r>
              <a:rPr lang="en-US" sz="2400" dirty="0"/>
              <a:t>and Lab Science </a:t>
            </a:r>
            <a:r>
              <a:rPr lang="en-US" sz="2400" dirty="0" smtClean="0"/>
              <a:t>Materials, Supplies, and Operating Costs (MSOC) allocations are </a:t>
            </a:r>
            <a:r>
              <a:rPr lang="en-US" sz="2400" dirty="0"/>
              <a:t>increased by </a:t>
            </a:r>
            <a:r>
              <a:rPr lang="en-US" sz="2400" dirty="0" smtClean="0"/>
              <a:t>inflation as shown below. </a:t>
            </a:r>
          </a:p>
          <a:p>
            <a:pPr lvl="2"/>
            <a:r>
              <a:rPr lang="en-US" sz="2400" dirty="0"/>
              <a:t>	</a:t>
            </a:r>
          </a:p>
          <a:p>
            <a:r>
              <a:rPr lang="en-US" sz="2400" dirty="0"/>
              <a:t>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186762"/>
              </p:ext>
            </p:extLst>
          </p:nvPr>
        </p:nvGraphicFramePr>
        <p:xfrm>
          <a:off x="2514600" y="4756721"/>
          <a:ext cx="57912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18288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MSOC Category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2016-2017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2017-2018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General</a:t>
                      </a:r>
                      <a:r>
                        <a:rPr lang="en-US" baseline="0" dirty="0" smtClean="0"/>
                        <a:t> Education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$1,223.36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$1,244.16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Lab Science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$168.05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$170.91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93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592280"/>
              </p:ext>
            </p:extLst>
          </p:nvPr>
        </p:nvGraphicFramePr>
        <p:xfrm>
          <a:off x="1143000" y="1600200"/>
          <a:ext cx="6837363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3" name="Worksheet" r:id="rId4" imgW="6156870" imgH="4800708" progId="Excel.Sheet.12">
                  <p:embed/>
                </p:oleObj>
              </mc:Choice>
              <mc:Fallback>
                <p:oleObj name="Worksheet" r:id="rId4" imgW="6156870" imgH="480070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000" y="1600200"/>
                        <a:ext cx="6837363" cy="43434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76400" y="4572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cs typeface="Aharoni" panose="02010803020104030203" pitchFamily="2" charset="-79"/>
              </a:rPr>
              <a:t>FTE Enrollment </a:t>
            </a:r>
            <a:endParaRPr lang="en-US" sz="400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3501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534" y="302070"/>
            <a:ext cx="8229600" cy="106953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+mn-lt"/>
                <a:cs typeface="Aharoni" panose="02010803020104030203" pitchFamily="2" charset="-79"/>
              </a:rPr>
              <a:t>General Fund</a:t>
            </a:r>
            <a:endParaRPr lang="en-US" sz="4000" dirty="0">
              <a:latin typeface="+mn-lt"/>
              <a:cs typeface="Aharoni" panose="02010803020104030203" pitchFamily="2" charset="-79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2239371"/>
              </p:ext>
            </p:extLst>
          </p:nvPr>
        </p:nvGraphicFramePr>
        <p:xfrm>
          <a:off x="433434" y="1371600"/>
          <a:ext cx="8305800" cy="364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9" name="Worksheet" r:id="rId5" imgW="7299856" imgH="3192696" progId="Excel.Sheet.12">
                  <p:embed/>
                </p:oleObj>
              </mc:Choice>
              <mc:Fallback>
                <p:oleObj name="Worksheet" r:id="rId5" imgW="7299856" imgH="319269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3434" y="1371600"/>
                        <a:ext cx="8305800" cy="3640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1534" y="5011738"/>
            <a:ext cx="7277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Budgeted Ending Fund </a:t>
            </a:r>
            <a:r>
              <a:rPr lang="en-US" sz="2000" u="sng" dirty="0"/>
              <a:t>Balance </a:t>
            </a:r>
            <a:r>
              <a:rPr lang="en-US" sz="2000" u="sng" dirty="0" smtClean="0"/>
              <a:t>includes: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Board Policy </a:t>
            </a:r>
            <a:r>
              <a:rPr lang="en-US" sz="2000" dirty="0"/>
              <a:t>6% prior </a:t>
            </a:r>
            <a:r>
              <a:rPr lang="en-US" sz="2000" dirty="0" smtClean="0"/>
              <a:t>expenditures of 2,169,000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Compensated </a:t>
            </a:r>
            <a:r>
              <a:rPr lang="en-US" sz="2000" dirty="0"/>
              <a:t>Absence Pool </a:t>
            </a:r>
            <a:r>
              <a:rPr lang="en-US" sz="2000" dirty="0" smtClean="0"/>
              <a:t>Reserve of 25,438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Unassigned </a:t>
            </a:r>
            <a:r>
              <a:rPr lang="en-US" sz="2000" dirty="0"/>
              <a:t>Fund </a:t>
            </a:r>
            <a:r>
              <a:rPr lang="en-US" sz="2000" dirty="0" smtClean="0"/>
              <a:t>Balance of 1,307,240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861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64" y="1524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+mn-lt"/>
              </a:rPr>
              <a:t>General Fund </a:t>
            </a:r>
            <a:r>
              <a:rPr lang="en-US" sz="3600" dirty="0" smtClean="0">
                <a:solidFill>
                  <a:prstClr val="black"/>
                </a:solidFill>
                <a:latin typeface="+mn-lt"/>
              </a:rPr>
              <a:t>Budget Comparison</a:t>
            </a:r>
            <a:endParaRPr lang="en-US" sz="3600" dirty="0">
              <a:latin typeface="+mn-lt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7215085"/>
              </p:ext>
            </p:extLst>
          </p:nvPr>
        </p:nvGraphicFramePr>
        <p:xfrm>
          <a:off x="838200" y="1295400"/>
          <a:ext cx="7546713" cy="5181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1" name="Worksheet" r:id="rId4" imgW="7650381" imgH="6065496" progId="Excel.Sheet.12">
                  <p:embed/>
                </p:oleObj>
              </mc:Choice>
              <mc:Fallback>
                <p:oleObj name="Worksheet" r:id="rId4" imgW="7650381" imgH="606549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295400"/>
                        <a:ext cx="7546713" cy="5181601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230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44562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+mn-lt"/>
              </a:rPr>
              <a:t>General </a:t>
            </a:r>
            <a:r>
              <a:rPr lang="en-US" sz="3600" dirty="0" smtClean="0">
                <a:solidFill>
                  <a:prstClr val="black"/>
                </a:solidFill>
                <a:latin typeface="+mn-lt"/>
              </a:rPr>
              <a:t>Fund</a:t>
            </a:r>
            <a:br>
              <a:rPr lang="en-US" sz="3600" dirty="0" smtClean="0">
                <a:solidFill>
                  <a:prstClr val="black"/>
                </a:solidFill>
                <a:latin typeface="+mn-lt"/>
              </a:rPr>
            </a:br>
            <a:r>
              <a:rPr lang="en-US" sz="3600" dirty="0" smtClean="0">
                <a:latin typeface="+mn-lt"/>
              </a:rPr>
              <a:t>Revenues By Source</a:t>
            </a:r>
            <a:endParaRPr lang="en-US" sz="3600" dirty="0">
              <a:latin typeface="+mn-lt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1878926"/>
              </p:ext>
            </p:extLst>
          </p:nvPr>
        </p:nvGraphicFramePr>
        <p:xfrm>
          <a:off x="0" y="1292423"/>
          <a:ext cx="90678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58000" y="2533136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Local Nontax - $1,007,750</a:t>
            </a:r>
          </a:p>
          <a:p>
            <a:pPr algn="ctr"/>
            <a:r>
              <a:rPr lang="en-US" sz="1200" dirty="0" smtClean="0"/>
              <a:t>2.55%</a:t>
            </a:r>
            <a:endParaRPr lang="en-US" sz="1200" dirty="0"/>
          </a:p>
        </p:txBody>
      </p:sp>
      <p:cxnSp>
        <p:nvCxnSpPr>
          <p:cNvPr id="11" name="Straight Connector 10"/>
          <p:cNvCxnSpPr>
            <a:stCxn id="9" idx="1"/>
          </p:cNvCxnSpPr>
          <p:nvPr/>
        </p:nvCxnSpPr>
        <p:spPr>
          <a:xfrm flipH="1">
            <a:off x="6591300" y="2763969"/>
            <a:ext cx="266700" cy="2038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267200" y="1322292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Revenues from Other Agencies/Financing Sources - $25,000  - .06%</a:t>
            </a:r>
            <a:endParaRPr lang="en-US" sz="1200" dirty="0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3886200" y="1752600"/>
            <a:ext cx="457200" cy="3568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591300" y="5105400"/>
            <a:ext cx="23622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50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989" y="148599"/>
            <a:ext cx="8229600" cy="987422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+mn-lt"/>
              </a:rPr>
              <a:t>General Fund</a:t>
            </a:r>
            <a:br>
              <a:rPr lang="en-US" sz="4000" dirty="0" smtClean="0">
                <a:solidFill>
                  <a:prstClr val="black"/>
                </a:solidFill>
                <a:latin typeface="+mn-lt"/>
              </a:rPr>
            </a:br>
            <a:r>
              <a:rPr lang="en-US" sz="4000" dirty="0" smtClean="0">
                <a:solidFill>
                  <a:prstClr val="black"/>
                </a:solidFill>
                <a:latin typeface="+mn-lt"/>
              </a:rPr>
              <a:t>Expenditures By Program</a:t>
            </a:r>
            <a:endParaRPr lang="en-US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1661" y="6164587"/>
            <a:ext cx="585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General Fund Budgeted Expenditures - $</a:t>
            </a:r>
            <a:r>
              <a:rPr lang="en-US" dirty="0" smtClean="0"/>
              <a:t>40,485,955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10400" y="2365235"/>
            <a:ext cx="1811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Compensatory Education</a:t>
            </a:r>
          </a:p>
          <a:p>
            <a:pPr algn="ctr"/>
            <a:r>
              <a:rPr lang="en-US" sz="1200" dirty="0" smtClean="0"/>
              <a:t> $1,526,903 -  3.77%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102031" y="2945183"/>
            <a:ext cx="2041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Other Instructional Programs</a:t>
            </a:r>
          </a:p>
          <a:p>
            <a:pPr algn="ctr"/>
            <a:r>
              <a:rPr lang="en-US" sz="1200" dirty="0" smtClean="0"/>
              <a:t> $1,336,178 – 3.30%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861385" y="1683706"/>
            <a:ext cx="2709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Special Education - $5,035,575 – 12.44%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5753299" y="1986061"/>
            <a:ext cx="28941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Vocational Education - $1,843,649 – 4.55%</a:t>
            </a:r>
            <a:endParaRPr lang="en-US" sz="1200" dirty="0"/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4349049"/>
              </p:ext>
            </p:extLst>
          </p:nvPr>
        </p:nvGraphicFramePr>
        <p:xfrm>
          <a:off x="609600" y="2156196"/>
          <a:ext cx="7543800" cy="3961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82215" y="4237834"/>
            <a:ext cx="2488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Regular Instruction – Basic Education</a:t>
            </a:r>
          </a:p>
          <a:p>
            <a:pPr algn="ctr"/>
            <a:r>
              <a:rPr lang="en-US" sz="1200" dirty="0" smtClean="0"/>
              <a:t>$21,493,385 – 53.09%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829360" y="2030577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Support Services</a:t>
            </a:r>
          </a:p>
          <a:p>
            <a:pPr algn="ctr"/>
            <a:r>
              <a:rPr lang="en-US" sz="1200" dirty="0" smtClean="0"/>
              <a:t>$9,250,265 – 22.85%</a:t>
            </a:r>
            <a:endParaRPr lang="en-US" sz="12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2133600" y="2492242"/>
            <a:ext cx="750715" cy="39889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724400" y="1986061"/>
            <a:ext cx="76200" cy="7866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847339" y="3234411"/>
            <a:ext cx="381000" cy="7620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6629402" y="2772746"/>
            <a:ext cx="522961" cy="2752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248400" y="2246952"/>
            <a:ext cx="381002" cy="5799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35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+mn-lt"/>
              </a:rPr>
              <a:t>General </a:t>
            </a:r>
            <a:r>
              <a:rPr lang="en-US" sz="3600" dirty="0" smtClean="0">
                <a:solidFill>
                  <a:prstClr val="black"/>
                </a:solidFill>
                <a:latin typeface="+mn-lt"/>
              </a:rPr>
              <a:t>Fund</a:t>
            </a:r>
            <a:br>
              <a:rPr lang="en-US" sz="3600" dirty="0" smtClean="0">
                <a:solidFill>
                  <a:prstClr val="black"/>
                </a:solidFill>
                <a:latin typeface="+mn-lt"/>
              </a:rPr>
            </a:br>
            <a:r>
              <a:rPr lang="en-US" sz="3600" dirty="0" smtClean="0">
                <a:solidFill>
                  <a:prstClr val="black"/>
                </a:solidFill>
                <a:latin typeface="+mn-lt"/>
              </a:rPr>
              <a:t>Expenditures by Object</a:t>
            </a:r>
            <a:endParaRPr lang="en-US" sz="3600" dirty="0">
              <a:latin typeface="+mn-lt"/>
            </a:endParaRP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134064"/>
              </p:ext>
            </p:extLst>
          </p:nvPr>
        </p:nvGraphicFramePr>
        <p:xfrm>
          <a:off x="914400" y="1828800"/>
          <a:ext cx="7467600" cy="3985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6" name="Straight Connector 15"/>
          <p:cNvCxnSpPr/>
          <p:nvPr/>
        </p:nvCxnSpPr>
        <p:spPr>
          <a:xfrm flipH="1">
            <a:off x="7010400" y="2514600"/>
            <a:ext cx="533400" cy="304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61638" y="5562600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Classified Salaries</a:t>
            </a:r>
          </a:p>
          <a:p>
            <a:pPr algn="ctr"/>
            <a:r>
              <a:rPr lang="en-US" sz="1200" dirty="0" smtClean="0"/>
              <a:t>$5,030,831 – 12.43%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1809807" y="6248400"/>
            <a:ext cx="5524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General Fund Budgeted Expenditures - $40,485,955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5638800" y="4800600"/>
            <a:ext cx="685800" cy="685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8979" y="4679274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Employee Benefits</a:t>
            </a:r>
          </a:p>
          <a:p>
            <a:pPr algn="ctr"/>
            <a:r>
              <a:rPr lang="en-US" sz="1200" dirty="0" smtClean="0"/>
              <a:t>$8,274,805 – 20.44%</a:t>
            </a:r>
            <a:endParaRPr lang="en-US" sz="1200" dirty="0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1676400" y="4419600"/>
            <a:ext cx="68580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6200" y="2588567"/>
            <a:ext cx="1356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Supplies </a:t>
            </a:r>
          </a:p>
          <a:p>
            <a:pPr algn="ctr"/>
            <a:r>
              <a:rPr lang="en-US" sz="1200" dirty="0" smtClean="0"/>
              <a:t>$3,545,164 -8.76%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1219200" y="3048000"/>
            <a:ext cx="381000" cy="152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393692" y="151834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Purchase Services</a:t>
            </a:r>
          </a:p>
          <a:p>
            <a:pPr algn="ctr"/>
            <a:r>
              <a:rPr lang="en-US" sz="1200" dirty="0" smtClean="0"/>
              <a:t>$6,841,151 – 16.90%</a:t>
            </a:r>
            <a:endParaRPr lang="en-US" sz="12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2438400" y="1980008"/>
            <a:ext cx="762000" cy="4583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226654" y="1405234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Travel</a:t>
            </a:r>
          </a:p>
          <a:p>
            <a:pPr algn="ctr"/>
            <a:r>
              <a:rPr lang="en-US" sz="1200" dirty="0" smtClean="0"/>
              <a:t>$73,928 - .02%</a:t>
            </a:r>
            <a:endParaRPr lang="en-US" sz="1200" dirty="0"/>
          </a:p>
        </p:txBody>
      </p:sp>
      <p:cxnSp>
        <p:nvCxnSpPr>
          <p:cNvPr id="34" name="Straight Connector 33"/>
          <p:cNvCxnSpPr/>
          <p:nvPr/>
        </p:nvCxnSpPr>
        <p:spPr>
          <a:xfrm flipH="1" flipV="1">
            <a:off x="3939132" y="1866899"/>
            <a:ext cx="328068" cy="26670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736394" y="1405234"/>
            <a:ext cx="1305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Equipment</a:t>
            </a:r>
          </a:p>
          <a:p>
            <a:pPr algn="ctr"/>
            <a:r>
              <a:rPr lang="en-US" sz="1200" dirty="0" smtClean="0"/>
              <a:t>$663,000 – 1.63%</a:t>
            </a:r>
            <a:endParaRPr lang="en-US" sz="1200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4495800" y="1866899"/>
            <a:ext cx="685800" cy="2241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90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487"/>
            <a:ext cx="8229600" cy="146616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+mn-lt"/>
              </a:rPr>
              <a:t>General Fund</a:t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>Materials, Supplies and Operating Costs</a:t>
            </a:r>
            <a:endParaRPr lang="en-US" sz="3600" dirty="0">
              <a:latin typeface="+mn-lt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501331"/>
              </p:ext>
            </p:extLst>
          </p:nvPr>
        </p:nvGraphicFramePr>
        <p:xfrm>
          <a:off x="1066800" y="1905000"/>
          <a:ext cx="7234238" cy="445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4" name="Worksheet" r:id="rId4" imgW="5189146" imgH="3185136" progId="Excel.Sheet.12">
                  <p:embed/>
                </p:oleObj>
              </mc:Choice>
              <mc:Fallback>
                <p:oleObj name="Worksheet" r:id="rId4" imgW="5189146" imgH="318513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6800" y="1905000"/>
                        <a:ext cx="7234238" cy="4452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873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+mn-lt"/>
                <a:cs typeface="Aharoni" panose="02010803020104030203" pitchFamily="2" charset="-79"/>
              </a:rPr>
              <a:t>Debt Service Fund</a:t>
            </a:r>
            <a:endParaRPr lang="en-US" sz="4000" dirty="0">
              <a:latin typeface="+mn-lt"/>
              <a:cs typeface="Aharoni" panose="02010803020104030203" pitchFamily="2" charset="-79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219160"/>
              </p:ext>
            </p:extLst>
          </p:nvPr>
        </p:nvGraphicFramePr>
        <p:xfrm>
          <a:off x="1158875" y="1371600"/>
          <a:ext cx="6629400" cy="358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Worksheet" r:id="rId4" imgW="5272995" imgH="3360366" progId="Excel.Sheet.12">
                  <p:embed/>
                </p:oleObj>
              </mc:Choice>
              <mc:Fallback>
                <p:oleObj name="Worksheet" r:id="rId4" imgW="5272995" imgH="336036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58875" y="1371600"/>
                        <a:ext cx="6629400" cy="358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76400" y="5562600"/>
            <a:ext cx="6111875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September 1, 2017 outstanding bond </a:t>
            </a:r>
            <a:r>
              <a:rPr lang="en-US" dirty="0"/>
              <a:t>d</a:t>
            </a:r>
            <a:r>
              <a:rPr lang="en-US" dirty="0" smtClean="0"/>
              <a:t>ebt </a:t>
            </a:r>
            <a:r>
              <a:rPr lang="en-US" dirty="0"/>
              <a:t>=</a:t>
            </a:r>
            <a:r>
              <a:rPr lang="en-US" dirty="0" smtClean="0"/>
              <a:t> $46,960,000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0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6858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+mn-lt"/>
                <a:cs typeface="Aharoni" panose="02010803020104030203" pitchFamily="2" charset="-79"/>
              </a:rPr>
              <a:t>Capital Projects Fund</a:t>
            </a:r>
            <a:endParaRPr lang="en-US" sz="4000" dirty="0">
              <a:latin typeface="+mn-lt"/>
              <a:cs typeface="Aharoni" panose="02010803020104030203" pitchFamily="2" charset="-79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66056"/>
              </p:ext>
            </p:extLst>
          </p:nvPr>
        </p:nvGraphicFramePr>
        <p:xfrm>
          <a:off x="1143000" y="1447800"/>
          <a:ext cx="7010400" cy="417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0" name="Worksheet" r:id="rId4" imgW="5653990" imgH="3223314" progId="Excel.Sheet.12">
                  <p:embed/>
                </p:oleObj>
              </mc:Choice>
              <mc:Fallback>
                <p:oleObj name="Worksheet" r:id="rId4" imgW="5653990" imgH="322331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000" y="1447800"/>
                        <a:ext cx="7010400" cy="417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521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+mn-lt"/>
              </a:rPr>
              <a:t>ASB and Transportation Funds </a:t>
            </a:r>
            <a:endParaRPr lang="en-US" sz="4000" dirty="0">
              <a:latin typeface="+mn-lt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0760115"/>
              </p:ext>
            </p:extLst>
          </p:nvPr>
        </p:nvGraphicFramePr>
        <p:xfrm>
          <a:off x="1371600" y="1828800"/>
          <a:ext cx="6345238" cy="378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1" name="Worksheet" r:id="rId4" imgW="4968285" imgH="2484228" progId="Excel.Sheet.12">
                  <p:embed/>
                </p:oleObj>
              </mc:Choice>
              <mc:Fallback>
                <p:oleObj name="Worksheet" r:id="rId4" imgW="4968285" imgH="248422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71600" y="1828800"/>
                        <a:ext cx="6345238" cy="3786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707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050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Questions/Comments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372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7053</TotalTime>
  <Words>369</Words>
  <Application>Microsoft Office PowerPoint</Application>
  <PresentationFormat>On-screen Show (4:3)</PresentationFormat>
  <Paragraphs>81</Paragraphs>
  <Slides>13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Aharoni</vt:lpstr>
      <vt:lpstr>Arial</vt:lpstr>
      <vt:lpstr>Calibri</vt:lpstr>
      <vt:lpstr>Office Theme</vt:lpstr>
      <vt:lpstr>Worksheet</vt:lpstr>
      <vt:lpstr>Steilacoom Historical School District</vt:lpstr>
      <vt:lpstr>Summary of Legislative Changes 2017-2018</vt:lpstr>
      <vt:lpstr>PowerPoint Presentation</vt:lpstr>
      <vt:lpstr>General Fund</vt:lpstr>
      <vt:lpstr>General Fund Budget Comparison</vt:lpstr>
      <vt:lpstr>General Fund Revenues By Source</vt:lpstr>
      <vt:lpstr>General Fund Expenditures By Program</vt:lpstr>
      <vt:lpstr>General Fund Expenditures by Object</vt:lpstr>
      <vt:lpstr>General Fund Materials, Supplies and Operating Costs</vt:lpstr>
      <vt:lpstr>Debt Service Fund</vt:lpstr>
      <vt:lpstr>Capital Projects Fund</vt:lpstr>
      <vt:lpstr>ASB and Transportation Funds </vt:lpstr>
      <vt:lpstr>Questions/Comments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Steilacoom Historical School District</dc:title>
  <dc:creator>Brittain, James</dc:creator>
  <cp:lastModifiedBy>Smith, Eva</cp:lastModifiedBy>
  <cp:revision>325</cp:revision>
  <cp:lastPrinted>2017-07-27T19:29:27Z</cp:lastPrinted>
  <dcterms:created xsi:type="dcterms:W3CDTF">2013-07-29T17:36:23Z</dcterms:created>
  <dcterms:modified xsi:type="dcterms:W3CDTF">2017-07-28T22:45:44Z</dcterms:modified>
</cp:coreProperties>
</file>