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1" r:id="rId2"/>
    <p:sldId id="285" r:id="rId3"/>
    <p:sldId id="303" r:id="rId4"/>
    <p:sldId id="291" r:id="rId5"/>
    <p:sldId id="292" r:id="rId6"/>
    <p:sldId id="272" r:id="rId7"/>
    <p:sldId id="278" r:id="rId8"/>
    <p:sldId id="268" r:id="rId9"/>
    <p:sldId id="257" r:id="rId10"/>
    <p:sldId id="297" r:id="rId11"/>
    <p:sldId id="298" r:id="rId12"/>
    <p:sldId id="301" r:id="rId13"/>
    <p:sldId id="302" r:id="rId14"/>
    <p:sldId id="280" r:id="rId15"/>
    <p:sldId id="304" r:id="rId16"/>
  </p:sldIdLst>
  <p:sldSz cx="9144000" cy="6858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87" autoAdjust="0"/>
    <p:restoredTop sz="86452" autoAdjust="0"/>
  </p:normalViewPr>
  <p:slideViewPr>
    <p:cSldViewPr>
      <p:cViewPr varScale="1">
        <p:scale>
          <a:sx n="114" d="100"/>
          <a:sy n="114" d="100"/>
        </p:scale>
        <p:origin x="22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890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6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6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0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17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1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1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9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11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562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83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857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53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17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2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035D756-EFAA-4BD0-BA21-65C1D29F967D}" type="datetimeFigureOut">
              <a:rPr lang="en-US" smtClean="0"/>
              <a:pPr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52B3485-3B28-4BBE-B946-0636E3055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12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hyperlink" Target="Transcript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cfnc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" TargetMode="External"/><Relationship Id="rId2" Type="http://schemas.openxmlformats.org/officeDocument/2006/relationships/hyperlink" Target="http://www.collegeboard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75" y="68262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Sophomore Success!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i="1" dirty="0"/>
              <a:t>“We are what we repeatedly do.  Excellence, therefore, is not an act, but a habit.” -Aristotle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983648"/>
            <a:ext cx="2838544" cy="1973263"/>
          </a:xfrm>
          <a:prstGeom prst="rect">
            <a:avLst/>
          </a:prstGeom>
        </p:spPr>
      </p:pic>
      <p:pic>
        <p:nvPicPr>
          <p:cNvPr id="6152" name="Picture 8" descr="Image result for suc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37" y="4001294"/>
            <a:ext cx="3539913" cy="198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To be promoted to the next grade level…</a:t>
            </a:r>
          </a:p>
          <a:p>
            <a:pPr>
              <a:buNone/>
            </a:pPr>
            <a:endParaRPr lang="en-US" sz="800" u="sng" dirty="0"/>
          </a:p>
          <a:p>
            <a:r>
              <a:rPr lang="en-US" sz="2000" dirty="0"/>
              <a:t>To be a Junior=13 credits</a:t>
            </a:r>
          </a:p>
          <a:p>
            <a:r>
              <a:rPr lang="en-US" sz="2000" dirty="0"/>
              <a:t>To be a Senior=19 credits</a:t>
            </a:r>
          </a:p>
          <a:p>
            <a:endParaRPr lang="en-US" sz="2000" dirty="0"/>
          </a:p>
          <a:p>
            <a:r>
              <a:rPr lang="en-US" dirty="0"/>
              <a:t>Athletic Eligibility/Driver’s License…</a:t>
            </a:r>
          </a:p>
          <a:p>
            <a:pPr>
              <a:buNone/>
            </a:pPr>
            <a:endParaRPr lang="en-US" sz="700" u="sng" dirty="0"/>
          </a:p>
          <a:p>
            <a:r>
              <a:rPr lang="en-US" sz="2000" dirty="0"/>
              <a:t>You must pass 3 out of 4 classes during the previous semester to play a sport and keep your driver’s license/permit</a:t>
            </a:r>
          </a:p>
          <a:p>
            <a:pPr>
              <a:buNone/>
            </a:pPr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2" descr="C:\Documents and Settings\jennifer.osborne\Local Settings\Temporary Internet Files\Content.IE5\TCXXHMXR\MC90043839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43836"/>
            <a:ext cx="2353927" cy="2963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Scale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389120"/>
          </a:xfrm>
        </p:spPr>
        <p:txBody>
          <a:bodyPr/>
          <a:lstStyle/>
          <a:p>
            <a:pPr marL="0" indent="0">
              <a:buNone/>
            </a:pPr>
            <a:endParaRPr lang="en-US" sz="1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950221"/>
              </p:ext>
            </p:extLst>
          </p:nvPr>
        </p:nvGraphicFramePr>
        <p:xfrm>
          <a:off x="1295400" y="2819400"/>
          <a:ext cx="6172201" cy="2773680"/>
        </p:xfrm>
        <a:graphic>
          <a:graphicData uri="http://schemas.openxmlformats.org/drawingml/2006/table">
            <a:tbl>
              <a:tblPr firstRow="1" firstCol="1" bandRow="1"/>
              <a:tblGrid>
                <a:gridCol w="210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755"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Alpha Grade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Numeric Grade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GPA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77">
                <a:tc>
                  <a:txBody>
                    <a:bodyPr/>
                    <a:lstStyle/>
                    <a:p>
                      <a:r>
                        <a:rPr lang="en-US" sz="2600" b="1" dirty="0">
                          <a:effectLst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90-100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4.0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77">
                <a:tc>
                  <a:txBody>
                    <a:bodyPr/>
                    <a:lstStyle/>
                    <a:p>
                      <a:r>
                        <a:rPr lang="en-US" sz="2600" b="1" dirty="0">
                          <a:effectLst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80-89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3.0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377">
                <a:tc>
                  <a:txBody>
                    <a:bodyPr/>
                    <a:lstStyle/>
                    <a:p>
                      <a:r>
                        <a:rPr lang="en-US" sz="2600" b="1" dirty="0">
                          <a:effectLst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70-79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2.0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377">
                <a:tc>
                  <a:txBody>
                    <a:bodyPr/>
                    <a:lstStyle/>
                    <a:p>
                      <a:r>
                        <a:rPr lang="en-US" sz="2600" b="1" dirty="0">
                          <a:effectLst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>
                          <a:effectLst/>
                        </a:rPr>
                        <a:t>60-69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1.0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377">
                <a:tc>
                  <a:txBody>
                    <a:bodyPr/>
                    <a:lstStyle/>
                    <a:p>
                      <a:r>
                        <a:rPr lang="en-US" sz="2600" b="1" dirty="0">
                          <a:effectLst/>
                        </a:rPr>
                        <a:t>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0-59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effectLst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8" name="Picture 4" descr="Grading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5126"/>
            <a:ext cx="2286000" cy="18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45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Honors and AP Courses….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389120"/>
          </a:xfrm>
        </p:spPr>
        <p:txBody>
          <a:bodyPr/>
          <a:lstStyle/>
          <a:p>
            <a:endParaRPr lang="en-US" dirty="0"/>
          </a:p>
          <a:p>
            <a:r>
              <a:rPr lang="en-US" u="sng" dirty="0"/>
              <a:t>Honors= .5 additional quality point</a:t>
            </a:r>
          </a:p>
          <a:p>
            <a:pPr lvl="1"/>
            <a:r>
              <a:rPr lang="en-US" dirty="0"/>
              <a:t>Regular Civics – if you made an 88, you would get a 3.0</a:t>
            </a:r>
          </a:p>
          <a:p>
            <a:pPr lvl="1"/>
            <a:r>
              <a:rPr lang="en-US" dirty="0"/>
              <a:t>Honors Civics – if you made an 88, you would get a 3.5</a:t>
            </a:r>
          </a:p>
          <a:p>
            <a:pPr lvl="3">
              <a:buNone/>
            </a:pPr>
            <a:r>
              <a:rPr lang="en-US" dirty="0"/>
              <a:t> </a:t>
            </a:r>
          </a:p>
          <a:p>
            <a:r>
              <a:rPr lang="en-US" u="sng" dirty="0"/>
              <a:t>AP= 1 additional quality point</a:t>
            </a:r>
          </a:p>
          <a:p>
            <a:pPr lvl="1"/>
            <a:r>
              <a:rPr lang="en-US" dirty="0"/>
              <a:t>AP US History – if you made an 88, you would get a 4.0</a:t>
            </a:r>
          </a:p>
        </p:txBody>
      </p:sp>
      <p:pic>
        <p:nvPicPr>
          <p:cNvPr id="22530" name="Picture 2" descr="C:\Documents and Settings\jennifer.osborne\Local Settings\Temporary Internet Files\Content.IE5\RR2UH68M\MC90044624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267200"/>
            <a:ext cx="2057400" cy="2087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48640" lvl="0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sz="2800" dirty="0"/>
              <a:t>A transcript is a four-year report card that includes EVERY final course grade for EVERY class you take in high school</a:t>
            </a:r>
          </a:p>
          <a:p>
            <a:pPr marL="548640" lvl="0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endParaRPr lang="en-US" sz="900" dirty="0"/>
          </a:p>
          <a:p>
            <a:pPr marL="548640" lvl="0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sz="2800" dirty="0"/>
              <a:t>It also contains: </a:t>
            </a:r>
            <a:r>
              <a:rPr lang="en-US" sz="2800" dirty="0">
                <a:hlinkClick r:id="rId2" action="ppaction://hlinkfile"/>
              </a:rPr>
              <a:t> transcript</a:t>
            </a:r>
            <a:endParaRPr lang="en-US" sz="2800" dirty="0"/>
          </a:p>
          <a:p>
            <a:pPr marL="548640" lvl="0" indent="-411480">
              <a:buClr>
                <a:schemeClr val="tx1">
                  <a:shade val="95000"/>
                </a:schemeClr>
              </a:buClr>
              <a:buSzPct val="65000"/>
              <a:buNone/>
              <a:defRPr/>
            </a:pPr>
            <a:endParaRPr lang="en-US" sz="800" dirty="0"/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Student Information</a:t>
            </a:r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Credit History</a:t>
            </a:r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Grade History</a:t>
            </a:r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GPA </a:t>
            </a:r>
            <a:r>
              <a:rPr lang="en-US" sz="1800" dirty="0"/>
              <a:t>(it is cumulative and is the average of quality points earned)</a:t>
            </a:r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Class Rank (</a:t>
            </a:r>
            <a:r>
              <a:rPr lang="en-US" sz="1800" dirty="0"/>
              <a:t>a number that tells you where you stand in </a:t>
            </a:r>
          </a:p>
          <a:p>
            <a:pPr marL="868680" lvl="1" indent="-283464">
              <a:buClr>
                <a:schemeClr val="tx1"/>
              </a:buClr>
              <a:buSzPct val="80000"/>
              <a:buNone/>
              <a:defRPr/>
            </a:pPr>
            <a:r>
              <a:rPr lang="en-US" sz="1800" dirty="0"/>
              <a:t>      relation to your peers in your grade level)</a:t>
            </a:r>
            <a:endParaRPr lang="en-US" dirty="0"/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EOC scores</a:t>
            </a:r>
            <a:endParaRPr lang="en-US" b="1" dirty="0"/>
          </a:p>
          <a:p>
            <a:pPr marL="868680" lvl="1" indent="-283464">
              <a:buClr>
                <a:schemeClr val="tx1"/>
              </a:buClr>
              <a:buSzPct val="80000"/>
              <a:buFont typeface="Wingdings 2"/>
              <a:buChar char=""/>
              <a:defRPr/>
            </a:pPr>
            <a:r>
              <a:rPr lang="en-US" dirty="0"/>
              <a:t>Attendance</a:t>
            </a:r>
          </a:p>
          <a:p>
            <a:endParaRPr lang="en-US" dirty="0"/>
          </a:p>
        </p:txBody>
      </p:sp>
      <p:pic>
        <p:nvPicPr>
          <p:cNvPr id="7" name="Picture 3" descr="C:\Documents and Settings\jennifer.osborne\Local Settings\Temporary Internet Files\Content.IE5\3EZSP0L4\MC90044190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724400"/>
            <a:ext cx="1676669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1020762"/>
          </a:xfrm>
        </p:spPr>
        <p:txBody>
          <a:bodyPr>
            <a:normAutofit/>
          </a:bodyPr>
          <a:lstStyle/>
          <a:p>
            <a:r>
              <a:rPr lang="en-US" dirty="0"/>
              <a:t>Career Clusters…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7467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It is required that every student have a career cluster by the time they graduate</a:t>
            </a:r>
          </a:p>
          <a:p>
            <a:pPr>
              <a:buNone/>
            </a:pPr>
            <a:endParaRPr lang="en-US" sz="1100" dirty="0"/>
          </a:p>
          <a:p>
            <a:r>
              <a:rPr lang="en-US" b="1" dirty="0"/>
              <a:t>A career cluster has 4 classes in a specific area of interest</a:t>
            </a:r>
          </a:p>
          <a:p>
            <a:pPr>
              <a:buNone/>
            </a:pPr>
            <a:endParaRPr lang="en-US" sz="1100" b="1" dirty="0"/>
          </a:p>
          <a:p>
            <a:r>
              <a:rPr lang="en-US" dirty="0"/>
              <a:t>17 different career clusters:</a:t>
            </a:r>
          </a:p>
          <a:p>
            <a:pPr>
              <a:buNone/>
            </a:pPr>
            <a:endParaRPr lang="en-US" sz="1000" dirty="0"/>
          </a:p>
          <a:p>
            <a:pPr lvl="1"/>
            <a:r>
              <a:rPr lang="en-US" dirty="0"/>
              <a:t>Agriculture, Food, and Natural Resources</a:t>
            </a:r>
          </a:p>
          <a:p>
            <a:pPr lvl="1"/>
            <a:r>
              <a:rPr lang="en-US" dirty="0"/>
              <a:t>Hospitality and Tourism</a:t>
            </a:r>
          </a:p>
          <a:p>
            <a:pPr lvl="1"/>
            <a:r>
              <a:rPr lang="en-US" dirty="0"/>
              <a:t>Arts, Audio/Video Tech and Communication</a:t>
            </a:r>
          </a:p>
          <a:p>
            <a:pPr lvl="1"/>
            <a:r>
              <a:rPr lang="en-US" dirty="0"/>
              <a:t>Business Management and Administration</a:t>
            </a:r>
          </a:p>
          <a:p>
            <a:pPr lvl="1"/>
            <a:r>
              <a:rPr lang="en-US" dirty="0"/>
              <a:t>Science, Tech, Engineering, and Mathematics</a:t>
            </a:r>
          </a:p>
          <a:p>
            <a:pPr lvl="1"/>
            <a:r>
              <a:rPr lang="en-US" dirty="0"/>
              <a:t>Health Sciences</a:t>
            </a:r>
          </a:p>
          <a:p>
            <a:pPr lvl="1"/>
            <a:r>
              <a:rPr lang="en-US" dirty="0"/>
              <a:t>Finance</a:t>
            </a:r>
          </a:p>
          <a:p>
            <a:pPr lvl="1"/>
            <a:r>
              <a:rPr lang="en-US" dirty="0"/>
              <a:t>Human Services</a:t>
            </a:r>
          </a:p>
          <a:p>
            <a:pPr lvl="1"/>
            <a:r>
              <a:rPr lang="en-US" dirty="0"/>
              <a:t>Transportation, Distribution, and Logistics</a:t>
            </a:r>
          </a:p>
          <a:p>
            <a:pPr lvl="1"/>
            <a:r>
              <a:rPr lang="en-US" dirty="0"/>
              <a:t>Architecture and Construction</a:t>
            </a:r>
          </a:p>
          <a:p>
            <a:pPr lvl="1"/>
            <a:r>
              <a:rPr lang="en-US" dirty="0"/>
              <a:t>Marketing </a:t>
            </a:r>
          </a:p>
          <a:p>
            <a:pPr lvl="1"/>
            <a:r>
              <a:rPr lang="en-US" dirty="0"/>
              <a:t>Fine Arts-Chorus, Drama, Visual Arts, Broadcasting, Band</a:t>
            </a:r>
          </a:p>
          <a:p>
            <a:pPr lvl="1"/>
            <a:r>
              <a:rPr lang="en-US" dirty="0"/>
              <a:t>World Languages</a:t>
            </a:r>
          </a:p>
          <a:p>
            <a:pPr lvl="1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3554" name="Picture 2" descr="C:\Documents and Settings\jennifer.osborne\Local Settings\Temporary Internet Files\Content.IE5\RR2UH68M\MP90044845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657600"/>
            <a:ext cx="28575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70" y="780624"/>
            <a:ext cx="8229600" cy="780288"/>
          </a:xfrm>
        </p:spPr>
        <p:txBody>
          <a:bodyPr>
            <a:noAutofit/>
          </a:bodyPr>
          <a:lstStyle/>
          <a:p>
            <a:r>
              <a:rPr lang="en-US" dirty="0"/>
              <a:t>CFNC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559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CFNC is a great resource to use throughout high school and everyone should have an account.  If you do not have an account, visit </a:t>
            </a:r>
            <a:r>
              <a:rPr lang="en-US" sz="2800" dirty="0">
                <a:hlinkClick r:id="rId2"/>
              </a:rPr>
              <a:t>www.cfnc.org</a:t>
            </a:r>
            <a:r>
              <a:rPr lang="en-US" sz="2800" dirty="0"/>
              <a:t> and click on “Create New Account”</a:t>
            </a:r>
          </a:p>
          <a:p>
            <a:r>
              <a:rPr lang="en-US" sz="2800" dirty="0"/>
              <a:t>This is the same account that you created in middle school.  Just make sure you are now linked to Hickory Ridge High School</a:t>
            </a:r>
          </a:p>
          <a:p>
            <a:r>
              <a:rPr lang="en-US" sz="2800" dirty="0"/>
              <a:t>You can use CFNC to help you organize your activities as well as find a college/career that best matches your interests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AutoShape 4" descr="Image result for CFN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sandersonhs.org/images/student_services/CFN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654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SAT and ACT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dirty="0"/>
              <a:t> Fall of sophomore year:</a:t>
            </a:r>
          </a:p>
          <a:p>
            <a:pPr lvl="1"/>
            <a:r>
              <a:rPr lang="en-US" dirty="0"/>
              <a:t>PSAT </a:t>
            </a:r>
            <a:r>
              <a:rPr lang="en-US" b="1" dirty="0"/>
              <a:t>(October 19</a:t>
            </a:r>
            <a:r>
              <a:rPr lang="en-US" b="1" baseline="30000" dirty="0"/>
              <a:t>th</a:t>
            </a:r>
            <a:r>
              <a:rPr lang="en-US" b="1" dirty="0"/>
              <a:t>)-</a:t>
            </a:r>
            <a:r>
              <a:rPr lang="en-US" dirty="0"/>
              <a:t>practice test for SAT for invited students (students invited to take this based on GPA) </a:t>
            </a:r>
            <a:r>
              <a:rPr lang="en-US" b="1" dirty="0"/>
              <a:t>*</a:t>
            </a:r>
            <a:r>
              <a:rPr lang="en-US" b="1" i="1" dirty="0"/>
              <a:t>Must bring back signed permission form</a:t>
            </a:r>
          </a:p>
          <a:p>
            <a:pPr lvl="1"/>
            <a:r>
              <a:rPr lang="en-US" dirty="0"/>
              <a:t>Pre-ACT (</a:t>
            </a:r>
            <a:r>
              <a:rPr lang="en-US" b="1" dirty="0"/>
              <a:t>late October)-</a:t>
            </a:r>
            <a:r>
              <a:rPr lang="en-US" dirty="0"/>
              <a:t>practice test for ACT for ALL sophomores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Colleges in this area accept </a:t>
            </a:r>
            <a:r>
              <a:rPr lang="en-US" u="sng" dirty="0"/>
              <a:t>BOTH</a:t>
            </a:r>
            <a:r>
              <a:rPr lang="en-US" dirty="0"/>
              <a:t> the SAT and the ACT </a:t>
            </a:r>
          </a:p>
          <a:p>
            <a:r>
              <a:rPr lang="en-US" dirty="0"/>
              <a:t>You must register online to take either test on a Saturday during your junior year (ACT will be given at school to all juniors-no registration necessary)</a:t>
            </a:r>
          </a:p>
          <a:p>
            <a:r>
              <a:rPr lang="en-US" dirty="0"/>
              <a:t>Go to the test website (or CFNC) for practice tests: </a:t>
            </a:r>
            <a:r>
              <a:rPr lang="en-US" dirty="0">
                <a:hlinkClick r:id="rId2"/>
              </a:rPr>
              <a:t>www.collegeboard.org</a:t>
            </a:r>
            <a:r>
              <a:rPr lang="en-US" dirty="0"/>
              <a:t> (SAT)    </a:t>
            </a:r>
            <a:r>
              <a:rPr lang="en-US" dirty="0">
                <a:hlinkClick r:id="rId3"/>
              </a:rPr>
              <a:t>www.actstudent.org</a:t>
            </a:r>
            <a:r>
              <a:rPr lang="en-US" dirty="0"/>
              <a:t> (ACT)</a:t>
            </a:r>
          </a:p>
          <a:p>
            <a:r>
              <a:rPr lang="en-US" dirty="0"/>
              <a:t>You can test more than once on either test.  Colleges will look at your highest scores when considering admission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457200"/>
            <a:ext cx="3171825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76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Main Factors Colleges Use in Determining Acceptance: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68880"/>
            <a:ext cx="8229600" cy="4389120"/>
          </a:xfrm>
        </p:spPr>
        <p:txBody>
          <a:bodyPr/>
          <a:lstStyle/>
          <a:p>
            <a:r>
              <a:rPr lang="en-US" dirty="0"/>
              <a:t>GPA and class rank (2.5 minimum to go to a public 4-year university NC)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SAT/ACT Scores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Application/extracurricular activities </a:t>
            </a:r>
          </a:p>
        </p:txBody>
      </p:sp>
      <p:pic>
        <p:nvPicPr>
          <p:cNvPr id="23554" name="Picture 2" descr="C:\Documents and Settings\jennifer.osborne\Local Settings\Temporary Internet Files\Content.IE5\RR2UH68M\MC90044571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191000"/>
            <a:ext cx="2438400" cy="2404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05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glimpse of some colleges…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UNC Chapel Hill</a:t>
            </a:r>
          </a:p>
          <a:p>
            <a:r>
              <a:rPr lang="en-US" dirty="0"/>
              <a:t>12 of our seniors went to Carolina last year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95446"/>
              </p:ext>
            </p:extLst>
          </p:nvPr>
        </p:nvGraphicFramePr>
        <p:xfrm>
          <a:off x="762000" y="3810000"/>
          <a:ext cx="5455995" cy="1165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GPA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Class Rank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ACT Score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1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4.73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+mj-lt"/>
                        </a:rPr>
                        <a:t>28 out of 360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26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4.97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en-US" sz="1400" baseline="300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out of 360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822284"/>
            <a:ext cx="1962150" cy="186830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108210"/>
              </p:ext>
            </p:extLst>
          </p:nvPr>
        </p:nvGraphicFramePr>
        <p:xfrm>
          <a:off x="762000" y="4822284"/>
          <a:ext cx="5455995" cy="337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2215">
                  <a:extLst>
                    <a:ext uri="{9D8B030D-6E8A-4147-A177-3AD203B41FA5}">
                      <a16:colId xmlns:a16="http://schemas.microsoft.com/office/drawing/2014/main" val="3787916649"/>
                    </a:ext>
                  </a:extLst>
                </a:gridCol>
                <a:gridCol w="1101385">
                  <a:extLst>
                    <a:ext uri="{9D8B030D-6E8A-4147-A177-3AD203B41FA5}">
                      <a16:colId xmlns:a16="http://schemas.microsoft.com/office/drawing/2014/main" val="175280273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34652024"/>
                    </a:ext>
                  </a:extLst>
                </a:gridCol>
                <a:gridCol w="1722195">
                  <a:extLst>
                    <a:ext uri="{9D8B030D-6E8A-4147-A177-3AD203B41FA5}">
                      <a16:colId xmlns:a16="http://schemas.microsoft.com/office/drawing/2014/main" val="1612533983"/>
                    </a:ext>
                  </a:extLst>
                </a:gridCol>
              </a:tblGrid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400" baseline="300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US" sz="1400" baseline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out of 360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8519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70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UNC Charlotte</a:t>
            </a:r>
          </a:p>
          <a:p>
            <a:r>
              <a:rPr lang="en-US" dirty="0"/>
              <a:t>67 of our seniors went to UNCC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703629"/>
              </p:ext>
            </p:extLst>
          </p:nvPr>
        </p:nvGraphicFramePr>
        <p:xfrm>
          <a:off x="609600" y="3581400"/>
          <a:ext cx="5174759" cy="1349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9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GPA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Class Rank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ACT Score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1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3.80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+mj-lt"/>
                        </a:rPr>
                        <a:t>142 out of 360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 out of 360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61 out of 360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4419600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Western Carolina</a:t>
            </a:r>
          </a:p>
          <a:p>
            <a:r>
              <a:rPr lang="en-US" dirty="0"/>
              <a:t>9 of our seniors went to Western Carolina last year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718650"/>
              </p:ext>
            </p:extLst>
          </p:nvPr>
        </p:nvGraphicFramePr>
        <p:xfrm>
          <a:off x="685800" y="3581400"/>
          <a:ext cx="5423337" cy="112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GPA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Class Rank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ACT Score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212 out of 360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108 out</a:t>
                      </a:r>
                      <a:r>
                        <a:rPr lang="en-US" sz="1400" baseline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of 360</a:t>
                      </a:r>
                      <a:endParaRPr lang="en-US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572000"/>
            <a:ext cx="1976831" cy="1898651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80505"/>
              </p:ext>
            </p:extLst>
          </p:nvPr>
        </p:nvGraphicFramePr>
        <p:xfrm>
          <a:off x="685800" y="4707984"/>
          <a:ext cx="5423337" cy="375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993">
                  <a:extLst>
                    <a:ext uri="{9D8B030D-6E8A-4147-A177-3AD203B41FA5}">
                      <a16:colId xmlns:a16="http://schemas.microsoft.com/office/drawing/2014/main" val="738558417"/>
                    </a:ext>
                  </a:extLst>
                </a:gridCol>
                <a:gridCol w="1200807">
                  <a:extLst>
                    <a:ext uri="{9D8B030D-6E8A-4147-A177-3AD203B41FA5}">
                      <a16:colId xmlns:a16="http://schemas.microsoft.com/office/drawing/2014/main" val="154256046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889390313"/>
                    </a:ext>
                  </a:extLst>
                </a:gridCol>
                <a:gridCol w="1689537">
                  <a:extLst>
                    <a:ext uri="{9D8B030D-6E8A-4147-A177-3AD203B41FA5}">
                      <a16:colId xmlns:a16="http://schemas.microsoft.com/office/drawing/2014/main" val="1255349927"/>
                    </a:ext>
                  </a:extLst>
                </a:gridCol>
              </a:tblGrid>
              <a:tr h="375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4.32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71 out of 360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7873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61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College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Community colleges require an application and transcript to apply.  You can choose a degree-seeking pathway or a college transfer pathway.</a:t>
            </a:r>
          </a:p>
          <a:p>
            <a:endParaRPr lang="en-US" dirty="0"/>
          </a:p>
          <a:p>
            <a:r>
              <a:rPr lang="en-US" dirty="0"/>
              <a:t>Some community colleges in our area include: 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 typeface="Wingdings" pitchFamily="2" charset="2"/>
              <a:buChar char="Ø"/>
            </a:pPr>
            <a:r>
              <a:rPr lang="en-US" sz="2200" dirty="0"/>
              <a:t>Rowan-Cabarrus Community College (RCCC)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/>
              <a:t>Central Piedmont Community College (CPCC)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/>
              <a:t>Stanly Community College (SCC)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4800600"/>
            <a:ext cx="2079833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55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What you can work on this year?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000" dirty="0"/>
              <a:t>Refine study habits AND use your Bull Time wisely! (study for at least  ½ an hour for each class every day, type or rewrite notes, flashcards, etc) </a:t>
            </a:r>
          </a:p>
          <a:p>
            <a:pPr lvl="0">
              <a:buNone/>
            </a:pPr>
            <a:endParaRPr lang="en-US" sz="2000" dirty="0"/>
          </a:p>
          <a:p>
            <a:pPr lvl="0"/>
            <a:r>
              <a:rPr lang="en-US" sz="2000" dirty="0"/>
              <a:t>Improve time management (use agenda, break down assignments, etc)</a:t>
            </a:r>
          </a:p>
          <a:p>
            <a:pPr lvl="0">
              <a:buNone/>
            </a:pPr>
            <a:endParaRPr lang="en-US" sz="2000" dirty="0"/>
          </a:p>
          <a:p>
            <a:pPr lvl="0"/>
            <a:r>
              <a:rPr lang="en-US" sz="2000" dirty="0"/>
              <a:t>Continue extracurricular activities (both in school and the community)</a:t>
            </a:r>
          </a:p>
          <a:p>
            <a:pPr marL="0" lvl="0" indent="0">
              <a:buNone/>
            </a:pPr>
            <a:endParaRPr lang="en-US" sz="2000" dirty="0"/>
          </a:p>
          <a:p>
            <a:pPr lvl="0"/>
            <a:r>
              <a:rPr lang="en-US" sz="2000" dirty="0"/>
              <a:t>Find a summer job or participate in a summer program (will help you for college)</a:t>
            </a:r>
          </a:p>
          <a:p>
            <a:pPr lvl="0">
              <a:buNone/>
            </a:pPr>
            <a:endParaRPr lang="en-US" sz="2000" dirty="0"/>
          </a:p>
          <a:p>
            <a:pPr lvl="0"/>
            <a:r>
              <a:rPr lang="en-US" sz="2000" dirty="0"/>
              <a:t>Academic achievement (sign up for appropriate courses for you and your goals)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Remember your teachers are here to help so make sure you ask!</a:t>
            </a:r>
          </a:p>
        </p:txBody>
      </p:sp>
      <p:pic>
        <p:nvPicPr>
          <p:cNvPr id="4" name="Picture 2" descr="C:\Documents and Settings\jennifer.osborne\Local Settings\Temporary Internet Files\Content.IE5\LB8I0WGA\MC90033845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5036858"/>
            <a:ext cx="2041855" cy="1600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767535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Let’s go have a SUCCESSFUL sophomore year!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581400"/>
            <a:ext cx="4903447" cy="274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273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2194</TotalTime>
  <Words>852</Words>
  <Application>Microsoft Office PowerPoint</Application>
  <PresentationFormat>On-screen Show (4:3)</PresentationFormat>
  <Paragraphs>177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Times New Roman</vt:lpstr>
      <vt:lpstr>Wingdings</vt:lpstr>
      <vt:lpstr>Wingdings 2</vt:lpstr>
      <vt:lpstr>Depth</vt:lpstr>
      <vt:lpstr>Sophomore Success!</vt:lpstr>
      <vt:lpstr>Promotion</vt:lpstr>
      <vt:lpstr>Grading Scale   </vt:lpstr>
      <vt:lpstr>Honors and AP Courses….</vt:lpstr>
      <vt:lpstr>Transcripts</vt:lpstr>
      <vt:lpstr>Career Clusters…</vt:lpstr>
      <vt:lpstr>CFNC </vt:lpstr>
      <vt:lpstr>   SAT and ACT </vt:lpstr>
      <vt:lpstr>Three Main Factors Colleges Use in Determining Acceptance:</vt:lpstr>
      <vt:lpstr>A glimpse of some colleges…</vt:lpstr>
      <vt:lpstr>Colleges (Continued)</vt:lpstr>
      <vt:lpstr>Colleges (Continued)</vt:lpstr>
      <vt:lpstr>Community College</vt:lpstr>
      <vt:lpstr>What you can work on this year?</vt:lpstr>
      <vt:lpstr>PowerPoint Presentation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Main Things Colleges Use in Determining Acceptance….</dc:title>
  <dc:creator>Cabarrus County Schools</dc:creator>
  <cp:lastModifiedBy>Kelly Lord</cp:lastModifiedBy>
  <cp:revision>139</cp:revision>
  <dcterms:created xsi:type="dcterms:W3CDTF">2011-11-07T15:42:25Z</dcterms:created>
  <dcterms:modified xsi:type="dcterms:W3CDTF">2016-08-19T00:33:21Z</dcterms:modified>
</cp:coreProperties>
</file>