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77" r:id="rId4"/>
    <p:sldId id="278" r:id="rId5"/>
    <p:sldId id="260" r:id="rId6"/>
    <p:sldId id="269" r:id="rId7"/>
    <p:sldId id="286" r:id="rId8"/>
    <p:sldId id="287" r:id="rId9"/>
    <p:sldId id="281" r:id="rId10"/>
    <p:sldId id="285" r:id="rId11"/>
    <p:sldId id="276" r:id="rId12"/>
    <p:sldId id="264" r:id="rId13"/>
    <p:sldId id="288" r:id="rId14"/>
    <p:sldId id="273" r:id="rId15"/>
    <p:sldId id="282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3BFD-016B-4B36-871B-0600EBDF8944}" type="datetimeFigureOut">
              <a:rPr lang="en-US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88F-D928-4D52-B03A-08DA45234D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3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42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18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8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4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96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87B91-A45A-463D-963C-6D6E4272A6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6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40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92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88F-D928-4D52-B03A-08DA45234DDF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79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0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1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9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3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3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7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8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4479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25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5390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03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14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6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A0B76-9C74-4AD5-9676-FC63DECF7B8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75DA18-B201-42D2-8545-8E3698FE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5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4534"/>
            <a:ext cx="6857999" cy="1646302"/>
          </a:xfrm>
        </p:spPr>
        <p:txBody>
          <a:bodyPr/>
          <a:lstStyle/>
          <a:p>
            <a:r>
              <a:rPr lang="en-US" dirty="0"/>
              <a:t>Registration 2017-18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Rising </a:t>
            </a:r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10528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Counselors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Mrs. Noell  -  Last Names A – L </a:t>
            </a:r>
          </a:p>
          <a:p>
            <a:r>
              <a:rPr lang="en-US" sz="3200" dirty="0"/>
              <a:t>Ms. Forrest - Last Names M – Z </a:t>
            </a:r>
          </a:p>
        </p:txBody>
      </p:sp>
    </p:spTree>
    <p:extLst>
      <p:ext uri="{BB962C8B-B14F-4D97-AF65-F5344CB8AC3E}">
        <p14:creationId xmlns:p14="http://schemas.microsoft.com/office/powerpoint/2010/main" val="317851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Graduation requirements by diploma</a:t>
            </a:r>
          </a:p>
          <a:p>
            <a:r>
              <a:rPr lang="en-US" sz="2400" dirty="0"/>
              <a:t>SOL’s and verified credits</a:t>
            </a:r>
          </a:p>
          <a:p>
            <a:r>
              <a:rPr lang="en-US" sz="2400" dirty="0"/>
              <a:t>Elective options</a:t>
            </a:r>
          </a:p>
          <a:p>
            <a:r>
              <a:rPr lang="en-US" sz="2400" dirty="0"/>
              <a:t>Select courses</a:t>
            </a:r>
          </a:p>
          <a:p>
            <a:r>
              <a:rPr lang="en-US" sz="2400" dirty="0"/>
              <a:t>Registration procedures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4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Diploma Types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371600"/>
          <a:ext cx="7408863" cy="529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98718419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1032712345"/>
                    </a:ext>
                  </a:extLst>
                </a:gridCol>
                <a:gridCol w="2455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Advanced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230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524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04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21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Social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237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Health/PE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68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World Language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 or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079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Econ &amp; Personal Finance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033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Online Course </a:t>
                      </a:r>
                      <a:r>
                        <a:rPr lang="en-US" dirty="0" err="1"/>
                        <a:t>Req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n-US" sz="1400" dirty="0"/>
                        <a:t>(included in Econ course)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 </a:t>
                      </a:r>
                      <a:r>
                        <a:rPr lang="en-US" sz="1400" dirty="0"/>
                        <a:t>(included in Econ course)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1269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Fine Arts/Career &amp; </a:t>
                      </a:r>
                      <a:r>
                        <a:rPr lang="en-US"/>
                        <a:t>Tech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 (can be World Lang.)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2426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Industry</a:t>
                      </a:r>
                      <a:r>
                        <a:rPr lang="en-US" baseline="0" dirty="0"/>
                        <a:t> Credential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 or 3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 (2 must be sequential)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814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84439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56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SOLs &amp; Verified Credits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93174"/>
              </p:ext>
            </p:extLst>
          </p:nvPr>
        </p:nvGraphicFramePr>
        <p:xfrm>
          <a:off x="1734881" y="1538486"/>
          <a:ext cx="5722875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625">
                  <a:extLst>
                    <a:ext uri="{9D8B030D-6E8A-4147-A177-3AD203B41FA5}">
                      <a16:colId xmlns="" xmlns:a16="http://schemas.microsoft.com/office/drawing/2014/main" val="782786704"/>
                    </a:ext>
                  </a:extLst>
                </a:gridCol>
                <a:gridCol w="1907625">
                  <a:extLst>
                    <a:ext uri="{9D8B030D-6E8A-4147-A177-3AD203B41FA5}">
                      <a16:colId xmlns="" xmlns:a16="http://schemas.microsoft.com/office/drawing/2014/main" val="225777165"/>
                    </a:ext>
                  </a:extLst>
                </a:gridCol>
                <a:gridCol w="1907625">
                  <a:extLst>
                    <a:ext uri="{9D8B030D-6E8A-4147-A177-3AD203B41FA5}">
                      <a16:colId xmlns="" xmlns:a16="http://schemas.microsoft.com/office/drawing/2014/main" val="4166816876"/>
                    </a:ext>
                  </a:extLst>
                </a:gridCol>
              </a:tblGrid>
              <a:tr h="639426">
                <a:tc>
                  <a:txBody>
                    <a:bodyPr/>
                    <a:lstStyle/>
                    <a:p>
                      <a:r>
                        <a:rPr lang="en-US" dirty="0">
                          <a:latin typeface="Candara" charset="0"/>
                        </a:rPr>
                        <a:t>SOL Subject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Advanced Studies (9)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Standard (6)</a:t>
                      </a:r>
                      <a:endParaRPr lang="en-US" dirty="0"/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2503566122"/>
                  </a:ext>
                </a:extLst>
              </a:tr>
              <a:tr h="814955">
                <a:tc>
                  <a:txBody>
                    <a:bodyPr/>
                    <a:lstStyle/>
                    <a:p>
                      <a:r>
                        <a:rPr lang="en-US" sz="1600" b="1" dirty="0"/>
                        <a:t>English</a:t>
                      </a:r>
                    </a:p>
                    <a:p>
                      <a:r>
                        <a:rPr lang="en-US" sz="1600" dirty="0"/>
                        <a:t>- Reading</a:t>
                      </a:r>
                    </a:p>
                    <a:p>
                      <a:r>
                        <a:rPr lang="en-US" sz="1600" dirty="0"/>
                        <a:t>- 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69056876"/>
                  </a:ext>
                </a:extLst>
              </a:tr>
              <a:tr h="1053172">
                <a:tc>
                  <a:txBody>
                    <a:bodyPr/>
                    <a:lstStyle/>
                    <a:p>
                      <a:r>
                        <a:rPr lang="en-US" sz="1600" b="1" dirty="0"/>
                        <a:t>Math</a:t>
                      </a:r>
                    </a:p>
                    <a:p>
                      <a:r>
                        <a:rPr lang="en-US" sz="1600" dirty="0"/>
                        <a:t>- Algebra 1</a:t>
                      </a:r>
                    </a:p>
                    <a:p>
                      <a:r>
                        <a:rPr lang="en-US" sz="1600" dirty="0"/>
                        <a:t>- Geometry</a:t>
                      </a:r>
                    </a:p>
                    <a:p>
                      <a:r>
                        <a:rPr lang="en-US" sz="1600" dirty="0"/>
                        <a:t>- Algebra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55231314"/>
                  </a:ext>
                </a:extLst>
              </a:tr>
              <a:tr h="1291390">
                <a:tc>
                  <a:txBody>
                    <a:bodyPr/>
                    <a:lstStyle/>
                    <a:p>
                      <a:r>
                        <a:rPr lang="en-US" sz="1600" b="1" dirty="0"/>
                        <a:t>Social</a:t>
                      </a:r>
                      <a:r>
                        <a:rPr lang="en-US" sz="1600" dirty="0"/>
                        <a:t> </a:t>
                      </a:r>
                      <a:r>
                        <a:rPr lang="en-US" sz="1600" b="1" dirty="0"/>
                        <a:t>Studies</a:t>
                      </a:r>
                    </a:p>
                    <a:p>
                      <a:r>
                        <a:rPr lang="en-US" sz="1600" dirty="0"/>
                        <a:t>- World Geography</a:t>
                      </a:r>
                    </a:p>
                    <a:p>
                      <a:r>
                        <a:rPr lang="en-US" sz="1600" dirty="0"/>
                        <a:t>- World History 1</a:t>
                      </a:r>
                    </a:p>
                    <a:p>
                      <a:r>
                        <a:rPr lang="en-US" sz="1600" dirty="0"/>
                        <a:t>- World History 2</a:t>
                      </a:r>
                    </a:p>
                    <a:p>
                      <a:r>
                        <a:rPr lang="en-US" sz="1600" dirty="0"/>
                        <a:t>- US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29295610"/>
                  </a:ext>
                </a:extLst>
              </a:tr>
              <a:tr h="1053172">
                <a:tc>
                  <a:txBody>
                    <a:bodyPr/>
                    <a:lstStyle/>
                    <a:p>
                      <a:r>
                        <a:rPr lang="en-US" sz="1600" b="1" dirty="0"/>
                        <a:t>Science</a:t>
                      </a:r>
                    </a:p>
                    <a:p>
                      <a:r>
                        <a:rPr lang="en-US" sz="1600" dirty="0"/>
                        <a:t>- Earth Science</a:t>
                      </a:r>
                    </a:p>
                    <a:p>
                      <a:r>
                        <a:rPr lang="en-US" sz="1600" dirty="0"/>
                        <a:t>- Biology</a:t>
                      </a:r>
                    </a:p>
                    <a:p>
                      <a:r>
                        <a:rPr lang="en-US" sz="1600" dirty="0"/>
                        <a:t>- Chemistry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72017423"/>
                  </a:ext>
                </a:extLst>
              </a:tr>
              <a:tr h="363595">
                <a:tc>
                  <a:txBody>
                    <a:bodyPr/>
                    <a:lstStyle/>
                    <a:p>
                      <a:r>
                        <a:rPr lang="en-US" sz="1600" b="1" dirty="0"/>
                        <a:t>Student</a:t>
                      </a:r>
                      <a:r>
                        <a:rPr lang="en-US" sz="1600" dirty="0"/>
                        <a:t> </a:t>
                      </a:r>
                      <a:r>
                        <a:rPr lang="en-US" sz="1600" b="1" dirty="0"/>
                        <a:t>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01353858"/>
                  </a:ext>
                </a:extLst>
              </a:tr>
            </a:tbl>
          </a:graphicData>
        </a:graphic>
      </p:graphicFrame>
      <p:pic>
        <p:nvPicPr>
          <p:cNvPr id="5" name="Picture 4" descr="plus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2207373"/>
            <a:ext cx="1127125" cy="1361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8763" y="3252788"/>
            <a:ext cx="1255712" cy="95410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1400" b="1">
                <a:solidFill>
                  <a:srgbClr val="72A376"/>
                </a:solidFill>
              </a:rPr>
              <a:t>You are expected to pass ALL of your SOLs!</a:t>
            </a:r>
            <a:endParaRPr lang="en-US" sz="1400" b="1" dirty="0">
              <a:solidFill>
                <a:srgbClr val="72A3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Elective Options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1828800"/>
            <a:ext cx="8077200" cy="42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Out-of-building electives:</a:t>
            </a:r>
          </a:p>
          <a:p>
            <a:endParaRPr lang="en-US" sz="2000" dirty="0"/>
          </a:p>
          <a:p>
            <a:r>
              <a:rPr lang="en-US" sz="2000" dirty="0"/>
              <a:t>JROTC – @ WBHS on A or B day for 2 </a:t>
            </a:r>
            <a:r>
              <a:rPr lang="en-US" sz="2000" dirty="0" smtClean="0"/>
              <a:t>blocks</a:t>
            </a:r>
          </a:p>
          <a:p>
            <a:endParaRPr lang="en-US" sz="2000" dirty="0" smtClean="0"/>
          </a:p>
          <a:p>
            <a:r>
              <a:rPr lang="en-US" sz="2000" dirty="0" smtClean="0"/>
              <a:t>BCAT </a:t>
            </a:r>
            <a:r>
              <a:rPr lang="en-US" sz="2000" dirty="0"/>
              <a:t>– classes are 2 blocks (A1, B1, or B2)</a:t>
            </a:r>
          </a:p>
          <a:p>
            <a:endParaRPr lang="en-US" sz="2000" dirty="0" smtClean="0"/>
          </a:p>
          <a:p>
            <a:r>
              <a:rPr lang="en-US" sz="2000" dirty="0" smtClean="0"/>
              <a:t>Virginia </a:t>
            </a:r>
            <a:r>
              <a:rPr lang="en-US" sz="2000" dirty="0"/>
              <a:t>Western Regional Academy for Advanced Technology – daily @ VWCC 8:00-10:30</a:t>
            </a:r>
          </a:p>
          <a:p>
            <a:pPr lvl="1"/>
            <a:r>
              <a:rPr lang="en-US" sz="1800" dirty="0"/>
              <a:t>Mechatronics, Engineering, Pre-Health Program</a:t>
            </a:r>
          </a:p>
          <a:p>
            <a:pPr lvl="1"/>
            <a:r>
              <a:rPr lang="en-US" sz="1800" dirty="0"/>
              <a:t>Must provide own transportation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2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BCAT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6960"/>
            <a:ext cx="4191000" cy="4910554"/>
          </a:xfrm>
        </p:spPr>
        <p:txBody>
          <a:bodyPr>
            <a:normAutofit/>
          </a:bodyPr>
          <a:lstStyle/>
          <a:p>
            <a:r>
              <a:rPr lang="en-US" sz="2000" dirty="0"/>
              <a:t>Auto Service </a:t>
            </a:r>
          </a:p>
          <a:p>
            <a:r>
              <a:rPr lang="en-US" sz="2000" dirty="0"/>
              <a:t>Building Trades</a:t>
            </a:r>
          </a:p>
          <a:p>
            <a:r>
              <a:rPr lang="en-US" sz="2000" dirty="0"/>
              <a:t>Computer Info Tech</a:t>
            </a:r>
          </a:p>
          <a:p>
            <a:r>
              <a:rPr lang="en-US" sz="2000" dirty="0"/>
              <a:t>Cosmetology</a:t>
            </a:r>
          </a:p>
          <a:p>
            <a:r>
              <a:rPr lang="en-US" sz="2000" dirty="0"/>
              <a:t>Criminal Justice</a:t>
            </a:r>
          </a:p>
          <a:p>
            <a:r>
              <a:rPr lang="en-US" sz="2000" dirty="0"/>
              <a:t>Culinary Arts</a:t>
            </a:r>
          </a:p>
          <a:p>
            <a:r>
              <a:rPr lang="en-US" sz="2000" dirty="0"/>
              <a:t>Cyber Security </a:t>
            </a:r>
          </a:p>
          <a:p>
            <a:r>
              <a:rPr lang="en-US" sz="2000" dirty="0"/>
              <a:t>Early Childhood Education</a:t>
            </a:r>
          </a:p>
          <a:p>
            <a:r>
              <a:rPr lang="en-US" sz="2000" dirty="0"/>
              <a:t>EMT (must be 16)</a:t>
            </a:r>
          </a:p>
          <a:p>
            <a:r>
              <a:rPr lang="en-US" sz="2000" dirty="0"/>
              <a:t>Game Design &amp; Programming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399" y="6407514"/>
            <a:ext cx="853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BCAT courses require an application unless students are </a:t>
            </a:r>
            <a:r>
              <a:rPr lang="en-US" sz="1600" b="1" dirty="0"/>
              <a:t>continuing in a BCAT Program.</a:t>
            </a:r>
            <a:endParaRPr lang="en-US" sz="1600" dirty="0"/>
          </a:p>
        </p:txBody>
      </p:sp>
      <p:sp>
        <p:nvSpPr>
          <p:cNvPr id="15" name="Content Placeholder 1"/>
          <p:cNvSpPr txBox="1">
            <a:spLocks/>
          </p:cNvSpPr>
          <p:nvPr/>
        </p:nvSpPr>
        <p:spPr>
          <a:xfrm>
            <a:off x="4267200" y="1496960"/>
            <a:ext cx="3733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Masonry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Motorsports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Networking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Robotics/Mechatronics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Teaching Internship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000" dirty="0"/>
              <a:t>Welding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en-US" sz="2200" b="1" dirty="0"/>
              <a:t>Specialty Centers:</a:t>
            </a:r>
          </a:p>
          <a:p>
            <a:pPr lvl="1">
              <a:buFont typeface="Wingdings 3" panose="05040102010807070707" pitchFamily="18" charset="2"/>
              <a:buChar char=""/>
            </a:pPr>
            <a:r>
              <a:rPr lang="en-US" sz="2000" dirty="0"/>
              <a:t>Mass Communication</a:t>
            </a:r>
          </a:p>
          <a:p>
            <a:pPr lvl="1">
              <a:buFont typeface="Wingdings 3" panose="05040102010807070707" pitchFamily="18" charset="2"/>
              <a:buChar char=""/>
            </a:pPr>
            <a:r>
              <a:rPr lang="en-US" sz="2000" dirty="0"/>
              <a:t>Engineering</a:t>
            </a:r>
          </a:p>
          <a:p>
            <a:pPr lvl="1">
              <a:buFont typeface="Wingdings 3" panose="05040102010807070707" pitchFamily="18" charset="2"/>
              <a:buChar char=""/>
            </a:pPr>
            <a:r>
              <a:rPr lang="en-US" sz="2000" dirty="0"/>
              <a:t>Performing Arts</a:t>
            </a:r>
          </a:p>
          <a:p>
            <a:pPr lvl="1">
              <a:buFont typeface="Wingdings 3" panose="05040102010807070707" pitchFamily="18" charset="2"/>
              <a:buChar char=""/>
            </a:pPr>
            <a:r>
              <a:rPr lang="en-US" sz="2000" dirty="0"/>
              <a:t>Visual Arts &amp; Museum Studies</a:t>
            </a:r>
          </a:p>
        </p:txBody>
      </p:sp>
    </p:spTree>
    <p:extLst>
      <p:ext uri="{BB962C8B-B14F-4D97-AF65-F5344CB8AC3E}">
        <p14:creationId xmlns:p14="http://schemas.microsoft.com/office/powerpoint/2010/main" val="199846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RCPS Online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7990" y="1752600"/>
            <a:ext cx="7848599" cy="4191000"/>
          </a:xfrm>
        </p:spPr>
        <p:txBody>
          <a:bodyPr>
            <a:normAutofit/>
          </a:bodyPr>
          <a:lstStyle/>
          <a:p>
            <a:r>
              <a:rPr lang="en-US" sz="2400" b="1" u="sng" dirty="0"/>
              <a:t>1</a:t>
            </a:r>
            <a:r>
              <a:rPr lang="en-US" b="1" dirty="0"/>
              <a:t> FREE RCPS Online course</a:t>
            </a:r>
          </a:p>
          <a:p>
            <a:pPr lvl="1"/>
            <a:r>
              <a:rPr lang="en-US" dirty="0"/>
              <a:t>If registered during registration </a:t>
            </a:r>
            <a:r>
              <a:rPr lang="en-US" dirty="0" smtClean="0"/>
              <a:t>window</a:t>
            </a:r>
          </a:p>
          <a:p>
            <a:pPr lvl="1"/>
            <a:r>
              <a:rPr lang="en-US" dirty="0" smtClean="0"/>
              <a:t>EXCEPTION: AP Psychology</a:t>
            </a:r>
            <a:endParaRPr lang="en-US" dirty="0"/>
          </a:p>
          <a:p>
            <a:r>
              <a:rPr lang="en-US" sz="2000" dirty="0"/>
              <a:t>Additional Courses: $400 each</a:t>
            </a:r>
          </a:p>
          <a:p>
            <a:r>
              <a:rPr lang="en-US" sz="2000" dirty="0"/>
              <a:t>Make sure it is a good fit!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64" y="3714750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Virginia High School League (VHSL)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Athletes</a:t>
            </a:r>
            <a:r>
              <a:rPr lang="en-US" dirty="0"/>
              <a:t> MUST be enrolled in </a:t>
            </a:r>
            <a:r>
              <a:rPr lang="en-US" u="sng" dirty="0"/>
              <a:t>and </a:t>
            </a:r>
            <a:r>
              <a:rPr lang="en-US" b="1" u="sng" dirty="0"/>
              <a:t>passing</a:t>
            </a:r>
            <a:r>
              <a:rPr lang="en-US" u="sng" dirty="0"/>
              <a:t> </a:t>
            </a:r>
            <a:r>
              <a:rPr lang="en-US" dirty="0"/>
              <a:t>a </a:t>
            </a:r>
            <a:r>
              <a:rPr lang="en-US" i="1" dirty="0"/>
              <a:t>minimum</a:t>
            </a:r>
            <a:r>
              <a:rPr lang="en-US" dirty="0"/>
              <a:t> of </a:t>
            </a:r>
            <a:r>
              <a:rPr lang="en-US" b="1" dirty="0"/>
              <a:t>5 credit producing courses </a:t>
            </a:r>
            <a:r>
              <a:rPr lang="en-US" dirty="0"/>
              <a:t>or their equivalent at any one time for eligibility in ALL Virginia High School League activities.</a:t>
            </a:r>
          </a:p>
          <a:p>
            <a:r>
              <a:rPr lang="en-US" dirty="0"/>
              <a:t>GHS </a:t>
            </a:r>
            <a:r>
              <a:rPr lang="en-US" u="sng" dirty="0"/>
              <a:t>strongly</a:t>
            </a:r>
            <a:r>
              <a:rPr lang="en-US" dirty="0"/>
              <a:t> encourages athletes to register for a </a:t>
            </a:r>
            <a:r>
              <a:rPr lang="en-US" i="1" dirty="0"/>
              <a:t>minimum</a:t>
            </a:r>
            <a:r>
              <a:rPr lang="en-US" dirty="0"/>
              <a:t> of 6 total credits to minimize the possibility of ineligibility.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Process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001" y="1752600"/>
            <a:ext cx="8178799" cy="4765784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2400" dirty="0"/>
              <a:t>Fill out Registration Form </a:t>
            </a:r>
          </a:p>
          <a:p>
            <a:r>
              <a:rPr lang="en-US" sz="2400" dirty="0"/>
              <a:t>Enter Course Requests in Synergy</a:t>
            </a:r>
          </a:p>
          <a:p>
            <a:r>
              <a:rPr lang="en-US" sz="2400" dirty="0"/>
              <a:t>Counselors review Course Request individually with each student </a:t>
            </a:r>
          </a:p>
          <a:p>
            <a:r>
              <a:rPr lang="en-US" sz="2400" dirty="0"/>
              <a:t>Student Request Verification (SRV) given to students</a:t>
            </a:r>
          </a:p>
          <a:p>
            <a:pPr lvl="1"/>
            <a:r>
              <a:rPr lang="en-US" sz="2000" dirty="0"/>
              <a:t>MUST be signed by parent/guardian and returned to school</a:t>
            </a:r>
          </a:p>
          <a:p>
            <a:pPr lvl="1"/>
            <a:r>
              <a:rPr lang="en-US" sz="2000" dirty="0"/>
              <a:t>Changes can be indicated on the SRV, signed, and returned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1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Thoughtful</a:t>
            </a:r>
            <a:r>
              <a:rPr lang="en-US" dirty="0"/>
              <a:t> Course Selection Process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register for courses</a:t>
            </a:r>
          </a:p>
          <a:p>
            <a:r>
              <a:rPr lang="en-US" dirty="0"/>
              <a:t>The number of students in each course is taken to central office in </a:t>
            </a:r>
            <a:r>
              <a:rPr lang="en-US" b="1" dirty="0"/>
              <a:t>February</a:t>
            </a:r>
          </a:p>
          <a:p>
            <a:pPr marL="274320" lvl="1"/>
            <a:r>
              <a:rPr lang="en-US" sz="2400" dirty="0"/>
              <a:t>Decisions are made in </a:t>
            </a:r>
            <a:r>
              <a:rPr lang="en-US" sz="2400" b="1" dirty="0"/>
              <a:t>February</a:t>
            </a:r>
            <a:r>
              <a:rPr lang="en-US" sz="2400" dirty="0"/>
              <a:t> as to </a:t>
            </a:r>
            <a:r>
              <a:rPr lang="en-US" sz="24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what</a:t>
            </a:r>
            <a:r>
              <a:rPr lang="en-US" sz="2400" dirty="0"/>
              <a:t> classes are offered and </a:t>
            </a:r>
            <a:r>
              <a:rPr lang="en-US" sz="24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how many </a:t>
            </a:r>
            <a:r>
              <a:rPr lang="en-US" sz="2400" dirty="0"/>
              <a:t>classes are offered</a:t>
            </a:r>
          </a:p>
          <a:p>
            <a:r>
              <a:rPr lang="en-US" dirty="0"/>
              <a:t>Be certain to select courses that you </a:t>
            </a:r>
            <a:r>
              <a:rPr lang="en-US" b="1" dirty="0"/>
              <a:t>TRULY</a:t>
            </a:r>
            <a:r>
              <a:rPr lang="en-US" dirty="0"/>
              <a:t> want (</a:t>
            </a:r>
            <a:r>
              <a:rPr lang="en-US" i="1" dirty="0"/>
              <a:t>including</a:t>
            </a:r>
            <a:r>
              <a:rPr lang="en-US" dirty="0"/>
              <a:t> alternates)!</a:t>
            </a:r>
          </a:p>
          <a:p>
            <a:r>
              <a:rPr lang="en-US" dirty="0"/>
              <a:t>SRV’s sent home in February for parents to review. No changes after that time.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08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Selecting Courses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6908" y="2600336"/>
            <a:ext cx="7219187" cy="2048182"/>
          </a:xfrm>
        </p:spPr>
      </p:pic>
      <p:sp>
        <p:nvSpPr>
          <p:cNvPr id="6" name="TextBox 5"/>
          <p:cNvSpPr txBox="1"/>
          <p:nvPr/>
        </p:nvSpPr>
        <p:spPr>
          <a:xfrm>
            <a:off x="792669" y="3058691"/>
            <a:ext cx="6707664" cy="400110"/>
          </a:xfrm>
          <a:prstGeom prst="rect">
            <a:avLst/>
          </a:prstGeom>
        </p:spPr>
        <p:txBody>
          <a:bodyPr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Jones                          Sally                              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18748"/>
            <a:ext cx="2743200" cy="461665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2400" dirty="0"/>
              <a:t>USE PENCIL ONLY!!</a:t>
            </a:r>
          </a:p>
        </p:txBody>
      </p:sp>
      <p:pic>
        <p:nvPicPr>
          <p:cNvPr id="8" name="Picture 7" descr="Pencil | Free Stock Photo | Illustration of a pencil | # 142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901" y="1404655"/>
            <a:ext cx="952767" cy="9435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41553" y="3828684"/>
            <a:ext cx="2935032" cy="400110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540-387-6536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4124752"/>
            <a:ext cx="824712" cy="523220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61136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Stop Sign by davidblyons - Stop Sig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1812"/>
            <a:ext cx="5714999" cy="5714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199" y="56388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 not work ahead. We will complete form as a group to answer all questions once.</a:t>
            </a:r>
          </a:p>
        </p:txBody>
      </p:sp>
    </p:spTree>
    <p:extLst>
      <p:ext uri="{BB962C8B-B14F-4D97-AF65-F5344CB8AC3E}">
        <p14:creationId xmlns:p14="http://schemas.microsoft.com/office/powerpoint/2010/main" val="210381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106824" cy="68888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9400" y="80792"/>
            <a:ext cx="2514601" cy="3139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Georgia" panose="02040502050405020303" pitchFamily="18" charset="0"/>
              </a:rPr>
              <a:t>Select core courses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Georgia" panose="02040502050405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Georgia" panose="02040502050405020303" pitchFamily="18" charset="0"/>
              </a:rPr>
              <a:t>Select </a:t>
            </a:r>
            <a:r>
              <a:rPr lang="en-US" dirty="0">
                <a:latin typeface="Georgia" panose="02040502050405020303" pitchFamily="18" charset="0"/>
              </a:rPr>
              <a:t>electives to equal 8 </a:t>
            </a:r>
            <a:r>
              <a:rPr lang="en-US" dirty="0" smtClean="0">
                <a:latin typeface="Georgia" panose="02040502050405020303" pitchFamily="18" charset="0"/>
              </a:rPr>
              <a:t>blocks (</a:t>
            </a:r>
            <a:r>
              <a:rPr lang="en-US" i="1" dirty="0" smtClean="0">
                <a:latin typeface="Georgia" panose="02040502050405020303" pitchFamily="18" charset="0"/>
              </a:rPr>
              <a:t>ideal schedule</a:t>
            </a:r>
            <a:r>
              <a:rPr lang="en-US" dirty="0" smtClean="0">
                <a:latin typeface="Georgia" panose="02040502050405020303" pitchFamily="18" charset="0"/>
              </a:rPr>
              <a:t>)</a:t>
            </a:r>
            <a:endParaRPr lang="en-US" dirty="0">
              <a:latin typeface="Georgia" panose="02040502050405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Georgia" panose="02040502050405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Georgia" panose="02040502050405020303" pitchFamily="18" charset="0"/>
              </a:rPr>
              <a:t>Select </a:t>
            </a:r>
            <a:r>
              <a:rPr lang="en-US" dirty="0">
                <a:latin typeface="Georgia" panose="02040502050405020303" pitchFamily="18" charset="0"/>
              </a:rPr>
              <a:t>at least 4 alternates in order of preference.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Sign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form.</a:t>
            </a:r>
            <a:endParaRPr lang="en-US" sz="20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5591" y="2715564"/>
            <a:ext cx="53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459" y="684665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  <p:sp>
        <p:nvSpPr>
          <p:cNvPr id="6" name="Rectangle 5"/>
          <p:cNvSpPr/>
          <p:nvPr/>
        </p:nvSpPr>
        <p:spPr>
          <a:xfrm>
            <a:off x="2525591" y="315333"/>
            <a:ext cx="419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159" y="1583271"/>
            <a:ext cx="60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6487" y="2057400"/>
            <a:ext cx="45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Wingdings" charset="0"/>
                <a:sym typeface="Wingdings" charset="0"/>
              </a:rPr>
              <a:t>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6427244"/>
            <a:ext cx="334637" cy="461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3800" y="6396335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24298" y="4902135"/>
            <a:ext cx="179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Times New Roman"/>
              </a:rPr>
              <a:t>9990   </a:t>
            </a:r>
            <a:r>
              <a:rPr lang="en-US" dirty="0">
                <a:solidFill>
                  <a:srgbClr val="00B0F0"/>
                </a:solidFill>
                <a:latin typeface="Times New Roman"/>
              </a:rPr>
              <a:t>Study Hall</a:t>
            </a:r>
            <a:endParaRPr lang="en-US" sz="1600" dirty="0">
              <a:solidFill>
                <a:srgbClr val="00B0F0"/>
              </a:solidFill>
              <a:latin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71072" y="4287280"/>
            <a:ext cx="2069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</a:rPr>
              <a:t> 	 </a:t>
            </a:r>
            <a:r>
              <a:rPr lang="en-US" sz="1400" dirty="0">
                <a:solidFill>
                  <a:srgbClr val="FF0000"/>
                </a:solidFill>
                <a:latin typeface="Times New Roman"/>
              </a:rPr>
              <a:t>BCAT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</a:rPr>
              <a:t>–Masonry </a:t>
            </a:r>
            <a:r>
              <a:rPr lang="en-US" sz="1400" dirty="0">
                <a:solidFill>
                  <a:srgbClr val="FF0000"/>
                </a:solidFill>
                <a:latin typeface="Times New Roman"/>
              </a:rPr>
              <a:t>2</a:t>
            </a:r>
            <a:endParaRPr lang="en-US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10870" y="4584063"/>
            <a:ext cx="1636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</a:rPr>
              <a:t>1420  </a:t>
            </a:r>
            <a:r>
              <a:rPr lang="en-US" dirty="0" smtClean="0">
                <a:solidFill>
                  <a:srgbClr val="FF0000"/>
                </a:solidFill>
                <a:latin typeface="Times New Roman"/>
              </a:rPr>
              <a:t>Theater </a:t>
            </a:r>
            <a:r>
              <a:rPr lang="en-US" dirty="0">
                <a:solidFill>
                  <a:srgbClr val="FF0000"/>
                </a:solidFill>
                <a:latin typeface="Times New Roman"/>
              </a:rPr>
              <a:t>2</a:t>
            </a:r>
            <a:endParaRPr lang="en-US" sz="2400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24298" y="5187814"/>
            <a:ext cx="1287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Times New Roman"/>
              </a:rPr>
              <a:t>9120   Art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92895" y="5494738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Times New Roman"/>
                <a:cs typeface="Times New Roman"/>
              </a:rPr>
              <a:t>8250 Intro to Culinary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19990" y="5836966"/>
            <a:ext cx="217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Times New Roman"/>
                <a:cs typeface="Times New Roman"/>
              </a:rPr>
              <a:t>9093  </a:t>
            </a:r>
            <a:r>
              <a:rPr lang="en-US" sz="1600" dirty="0">
                <a:solidFill>
                  <a:srgbClr val="00B0F0"/>
                </a:solidFill>
                <a:latin typeface="Times New Roman"/>
                <a:cs typeface="Times New Roman"/>
              </a:rPr>
              <a:t>Entrepreneurship</a:t>
            </a:r>
            <a:endParaRPr lang="en-US" sz="1600" dirty="0">
              <a:solidFill>
                <a:srgbClr val="00B0F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788796" y="4908909"/>
            <a:ext cx="2721323" cy="60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7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1538" y="2362200"/>
            <a:ext cx="7408862" cy="3254016"/>
          </a:xfrm>
        </p:spPr>
        <p:txBody>
          <a:bodyPr>
            <a:normAutofit/>
          </a:bodyPr>
          <a:lstStyle/>
          <a:p>
            <a:r>
              <a:rPr lang="en-US" dirty="0"/>
              <a:t>Dual Enrollment (New or Returning)</a:t>
            </a:r>
          </a:p>
          <a:p>
            <a:pPr lvl="1"/>
            <a:r>
              <a:rPr lang="en-US" b="1" dirty="0"/>
              <a:t>Deadline: April 29</a:t>
            </a:r>
          </a:p>
          <a:p>
            <a:r>
              <a:rPr lang="en-US" dirty="0"/>
              <a:t>BCAT (students not currently at BCAT)</a:t>
            </a:r>
          </a:p>
          <a:p>
            <a:pPr lvl="1"/>
            <a:r>
              <a:rPr lang="en-US" b="1" dirty="0"/>
              <a:t>Deadline: January 18</a:t>
            </a:r>
          </a:p>
          <a:p>
            <a:r>
              <a:rPr lang="en-US" u="sng" dirty="0"/>
              <a:t>Supplemental</a:t>
            </a:r>
            <a:r>
              <a:rPr lang="en-US" dirty="0"/>
              <a:t> RCPS Online course(s)</a:t>
            </a:r>
          </a:p>
          <a:p>
            <a:pPr lvl="1"/>
            <a:r>
              <a:rPr lang="en-US" dirty="0"/>
              <a:t>Must be turned in with $400 check to </a:t>
            </a:r>
            <a:r>
              <a:rPr lang="en-US" dirty="0" err="1"/>
              <a:t>Glenvar</a:t>
            </a:r>
            <a:r>
              <a:rPr lang="en-US" dirty="0"/>
              <a:t> High School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3511" y="5334000"/>
            <a:ext cx="5663801" cy="83026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Turn in when you meet with your Counselor!</a:t>
            </a:r>
          </a:p>
        </p:txBody>
      </p:sp>
    </p:spTree>
    <p:extLst>
      <p:ext uri="{BB962C8B-B14F-4D97-AF65-F5344CB8AC3E}">
        <p14:creationId xmlns:p14="http://schemas.microsoft.com/office/powerpoint/2010/main" val="411833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Strategy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30400"/>
            <a:ext cx="7408333" cy="3098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Form Complete?</a:t>
            </a:r>
            <a:endParaRPr lang="en-US" u="sng" dirty="0"/>
          </a:p>
          <a:p>
            <a:pPr lvl="1"/>
            <a:r>
              <a:rPr lang="en-US" dirty="0"/>
              <a:t>8 blocks (</a:t>
            </a:r>
            <a:r>
              <a:rPr lang="en-US" i="1" dirty="0"/>
              <a:t>ideal schedule</a:t>
            </a:r>
            <a:r>
              <a:rPr lang="en-US" dirty="0"/>
              <a:t>)</a:t>
            </a:r>
          </a:p>
          <a:p>
            <a:pPr lvl="1"/>
            <a:r>
              <a:rPr lang="en-US" b="1" i="1" u="sng" dirty="0"/>
              <a:t>Minimum</a:t>
            </a:r>
            <a:r>
              <a:rPr lang="en-US" dirty="0"/>
              <a:t> 4 alternates</a:t>
            </a:r>
          </a:p>
          <a:p>
            <a:pPr lvl="1"/>
            <a:r>
              <a:rPr lang="en-US" dirty="0"/>
              <a:t>Sign form</a:t>
            </a:r>
          </a:p>
          <a:p>
            <a:r>
              <a:rPr lang="en-US" dirty="0"/>
              <a:t>Separate forms – </a:t>
            </a:r>
            <a:r>
              <a:rPr lang="en-US" sz="2800" b="1" dirty="0" smtClean="0">
                <a:solidFill>
                  <a:srgbClr val="FFFF00"/>
                </a:solidFill>
              </a:rPr>
              <a:t>YELLOW</a:t>
            </a:r>
            <a:r>
              <a:rPr lang="en-US" sz="2800" b="1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sheet </a:t>
            </a:r>
            <a:r>
              <a:rPr lang="en-US" dirty="0"/>
              <a:t>to outside aisle</a:t>
            </a:r>
          </a:p>
          <a:p>
            <a:pPr lvl="1"/>
            <a:r>
              <a:rPr lang="en-US" dirty="0"/>
              <a:t>Please show white copy to your parents and BRING TO </a:t>
            </a:r>
            <a:r>
              <a:rPr lang="en-US" dirty="0" smtClean="0"/>
              <a:t>HEALTH &amp; PE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13096</TotalTime>
  <Words>693</Words>
  <Application>Microsoft Office PowerPoint</Application>
  <PresentationFormat>On-screen Show (4:3)</PresentationFormat>
  <Paragraphs>189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Candara</vt:lpstr>
      <vt:lpstr>Georgia</vt:lpstr>
      <vt:lpstr>Times New Roman</vt:lpstr>
      <vt:lpstr>Trebuchet MS</vt:lpstr>
      <vt:lpstr>Wingdings</vt:lpstr>
      <vt:lpstr>Wingdings 3</vt:lpstr>
      <vt:lpstr>Facet</vt:lpstr>
      <vt:lpstr>Registration 2017-18</vt:lpstr>
      <vt:lpstr>Counselors</vt:lpstr>
      <vt:lpstr>Overview</vt:lpstr>
      <vt:lpstr>Diploma Types</vt:lpstr>
      <vt:lpstr>SOLs &amp; Verified Credits</vt:lpstr>
      <vt:lpstr>Elective Options</vt:lpstr>
      <vt:lpstr>BCAT</vt:lpstr>
      <vt:lpstr>RCPS Online</vt:lpstr>
      <vt:lpstr>Virginia High School League (VHSL)</vt:lpstr>
      <vt:lpstr>Registration Process</vt:lpstr>
      <vt:lpstr>Thoughtful Course Selection Process</vt:lpstr>
      <vt:lpstr>Selecting Courses</vt:lpstr>
      <vt:lpstr>PowerPoint Presentation</vt:lpstr>
      <vt:lpstr>PowerPoint Presentation</vt:lpstr>
      <vt:lpstr>Applications</vt:lpstr>
      <vt:lpstr>Exit Strategy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ADM-D-9010Base</dc:creator>
  <cp:lastModifiedBy>Katelyn N. Benson</cp:lastModifiedBy>
  <cp:revision>55</cp:revision>
  <dcterms:created xsi:type="dcterms:W3CDTF">2015-12-17T17:35:26Z</dcterms:created>
  <dcterms:modified xsi:type="dcterms:W3CDTF">2017-04-24T16:13:17Z</dcterms:modified>
</cp:coreProperties>
</file>