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4"/>
  </p:sldMasterIdLst>
  <p:notesMasterIdLst>
    <p:notesMasterId r:id="rId48"/>
  </p:notesMasterIdLst>
  <p:handoutMasterIdLst>
    <p:handoutMasterId r:id="rId49"/>
  </p:handoutMasterIdLst>
  <p:sldIdLst>
    <p:sldId id="256" r:id="rId5"/>
    <p:sldId id="1392" r:id="rId6"/>
    <p:sldId id="1451" r:id="rId7"/>
    <p:sldId id="269" r:id="rId8"/>
    <p:sldId id="267" r:id="rId9"/>
    <p:sldId id="1645" r:id="rId10"/>
    <p:sldId id="1638" r:id="rId11"/>
    <p:sldId id="1644" r:id="rId12"/>
    <p:sldId id="1626" r:id="rId13"/>
    <p:sldId id="1378" r:id="rId14"/>
    <p:sldId id="1647" r:id="rId15"/>
    <p:sldId id="1633" r:id="rId16"/>
    <p:sldId id="1634" r:id="rId17"/>
    <p:sldId id="1639" r:id="rId18"/>
    <p:sldId id="1632" r:id="rId19"/>
    <p:sldId id="1640" r:id="rId20"/>
    <p:sldId id="1646" r:id="rId21"/>
    <p:sldId id="1648" r:id="rId22"/>
    <p:sldId id="1649" r:id="rId23"/>
    <p:sldId id="1624" r:id="rId24"/>
    <p:sldId id="1650" r:id="rId25"/>
    <p:sldId id="1631" r:id="rId26"/>
    <p:sldId id="1641" r:id="rId27"/>
    <p:sldId id="1637" r:id="rId28"/>
    <p:sldId id="1381" r:id="rId29"/>
    <p:sldId id="1629" r:id="rId30"/>
    <p:sldId id="1635" r:id="rId31"/>
    <p:sldId id="1636" r:id="rId32"/>
    <p:sldId id="1387" r:id="rId33"/>
    <p:sldId id="1627" r:id="rId34"/>
    <p:sldId id="1628" r:id="rId35"/>
    <p:sldId id="1389" r:id="rId36"/>
    <p:sldId id="1623" r:id="rId37"/>
    <p:sldId id="1543" r:id="rId38"/>
    <p:sldId id="632" r:id="rId39"/>
    <p:sldId id="1642" r:id="rId40"/>
    <p:sldId id="620" r:id="rId41"/>
    <p:sldId id="621" r:id="rId42"/>
    <p:sldId id="618" r:id="rId43"/>
    <p:sldId id="628" r:id="rId44"/>
    <p:sldId id="635" r:id="rId45"/>
    <p:sldId id="1622" r:id="rId46"/>
    <p:sldId id="1452" r:id="rId4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6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sh, Elizabeth" initials="WE" lastIdx="17" clrIdx="0">
    <p:extLst>
      <p:ext uri="{19B8F6BF-5375-455C-9EA6-DF929625EA0E}">
        <p15:presenceInfo xmlns:p15="http://schemas.microsoft.com/office/powerpoint/2012/main" userId="S::ewalsh@doe.nj.gov::4a2f32fe-68f9-4409-b6d7-7d0394b755b9" providerId="AD"/>
      </p:ext>
    </p:extLst>
  </p:cmAuthor>
  <p:cmAuthor id="2" name="Merville, Jessica" initials="MJ" lastIdx="30" clrIdx="1">
    <p:extLst>
      <p:ext uri="{19B8F6BF-5375-455C-9EA6-DF929625EA0E}">
        <p15:presenceInfo xmlns:p15="http://schemas.microsoft.com/office/powerpoint/2012/main" userId="S-1-5-21-2017986614-23424109-2091147243-46697" providerId="AD"/>
      </p:ext>
    </p:extLst>
  </p:cmAuthor>
  <p:cmAuthor id="3" name="Merville, Jessica" initials="MJ [2]" lastIdx="12" clrIdx="2">
    <p:extLst>
      <p:ext uri="{19B8F6BF-5375-455C-9EA6-DF929625EA0E}">
        <p15:presenceInfo xmlns:p15="http://schemas.microsoft.com/office/powerpoint/2012/main" userId="S::jmervill@doe.nj.gov::3737868a-b107-4198-95f7-d9155dab9718" providerId="AD"/>
      </p:ext>
    </p:extLst>
  </p:cmAuthor>
  <p:cmAuthor id="4" name="Pasculli, Diana" initials="PD" lastIdx="1" clrIdx="3">
    <p:extLst>
      <p:ext uri="{19B8F6BF-5375-455C-9EA6-DF929625EA0E}">
        <p15:presenceInfo xmlns:p15="http://schemas.microsoft.com/office/powerpoint/2012/main" userId="S::dpascull@doe.nj.gov::985891a8-e4ca-4513-91aa-9d74f57d5ac3" providerId="AD"/>
      </p:ext>
    </p:extLst>
  </p:cmAuthor>
  <p:cmAuthor id="5" name="Howard, Lori" initials="HL" lastIdx="3" clrIdx="4">
    <p:extLst>
      <p:ext uri="{19B8F6BF-5375-455C-9EA6-DF929625EA0E}">
        <p15:presenceInfo xmlns:p15="http://schemas.microsoft.com/office/powerpoint/2012/main" userId="S::lhoward@doe.nj.gov::d5213947-1876-47ee-a9dd-b8679d1363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2B76BB"/>
    <a:srgbClr val="94B4F4"/>
    <a:srgbClr val="797979"/>
    <a:srgbClr val="ABABAB"/>
    <a:srgbClr val="61A0DB"/>
    <a:srgbClr val="660033"/>
    <a:srgbClr val="FF660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385" autoAdjust="0"/>
  </p:normalViewPr>
  <p:slideViewPr>
    <p:cSldViewPr snapToGrid="0">
      <p:cViewPr varScale="1">
        <p:scale>
          <a:sx n="81" d="100"/>
          <a:sy n="81" d="100"/>
        </p:scale>
        <p:origin x="96" y="498"/>
      </p:cViewPr>
      <p:guideLst>
        <p:guide orient="horz" pos="2136"/>
        <p:guide pos="3864"/>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Total Enrollment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2018-19</c:v>
                </c:pt>
                <c:pt idx="1">
                  <c:v>2019-20</c:v>
                </c:pt>
                <c:pt idx="2">
                  <c:v>2020-21</c:v>
                </c:pt>
              </c:strCache>
            </c:strRef>
          </c:cat>
          <c:val>
            <c:numRef>
              <c:f>Sheet1!$B$2:$B$4</c:f>
              <c:numCache>
                <c:formatCode>General</c:formatCode>
                <c:ptCount val="3"/>
                <c:pt idx="0">
                  <c:v>500</c:v>
                </c:pt>
                <c:pt idx="1">
                  <c:v>500</c:v>
                </c:pt>
                <c:pt idx="2">
                  <c:v>500</c:v>
                </c:pt>
              </c:numCache>
            </c:numRef>
          </c:val>
          <c:smooth val="0"/>
          <c:extLst>
            <c:ext xmlns:c16="http://schemas.microsoft.com/office/drawing/2014/chart" uri="{C3380CC4-5D6E-409C-BE32-E72D297353CC}">
              <c16:uniqueId val="{00000000-A44D-4D61-98BD-1B696BEE4979}"/>
            </c:ext>
          </c:extLst>
        </c:ser>
        <c:dLbls>
          <c:showLegendKey val="0"/>
          <c:showVal val="0"/>
          <c:showCatName val="0"/>
          <c:showSerName val="0"/>
          <c:showPercent val="0"/>
          <c:showBubbleSize val="0"/>
        </c:dLbls>
        <c:marker val="1"/>
        <c:smooth val="0"/>
        <c:axId val="1779534015"/>
        <c:axId val="1779537343"/>
      </c:lineChart>
      <c:catAx>
        <c:axId val="1779534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9537343"/>
        <c:crosses val="autoZero"/>
        <c:auto val="1"/>
        <c:lblAlgn val="ctr"/>
        <c:lblOffset val="100"/>
        <c:noMultiLvlLbl val="0"/>
      </c:catAx>
      <c:valAx>
        <c:axId val="17795373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953401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ELA Median</a:t>
            </a:r>
            <a:r>
              <a:rPr lang="en-US" b="1" baseline="0" dirty="0"/>
              <a:t> Student Growth Percentile</a:t>
            </a:r>
            <a:endParaRPr lang="en-US" b="1" dirty="0"/>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ELA Median Student Growth Percentile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2018-19</c:v>
                </c:pt>
                <c:pt idx="1">
                  <c:v>2019-20</c:v>
                </c:pt>
                <c:pt idx="2">
                  <c:v>2020-21</c:v>
                </c:pt>
              </c:strCache>
            </c:strRef>
          </c:cat>
          <c:val>
            <c:numRef>
              <c:f>Sheet1!$B$2:$B$4</c:f>
              <c:numCache>
                <c:formatCode>General</c:formatCode>
                <c:ptCount val="3"/>
                <c:pt idx="0">
                  <c:v>50</c:v>
                </c:pt>
              </c:numCache>
            </c:numRef>
          </c:val>
          <c:smooth val="0"/>
          <c:extLst>
            <c:ext xmlns:c16="http://schemas.microsoft.com/office/drawing/2014/chart" uri="{C3380CC4-5D6E-409C-BE32-E72D297353CC}">
              <c16:uniqueId val="{00000000-CF2B-491F-ABA3-328B289DE625}"/>
            </c:ext>
          </c:extLst>
        </c:ser>
        <c:dLbls>
          <c:showLegendKey val="0"/>
          <c:showVal val="0"/>
          <c:showCatName val="0"/>
          <c:showSerName val="0"/>
          <c:showPercent val="0"/>
          <c:showBubbleSize val="0"/>
        </c:dLbls>
        <c:marker val="1"/>
        <c:smooth val="0"/>
        <c:axId val="189048080"/>
        <c:axId val="189041840"/>
      </c:lineChart>
      <c:catAx>
        <c:axId val="18904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9041840"/>
        <c:crosses val="autoZero"/>
        <c:auto val="1"/>
        <c:lblAlgn val="ctr"/>
        <c:lblOffset val="100"/>
        <c:noMultiLvlLbl val="0"/>
      </c:catAx>
      <c:valAx>
        <c:axId val="18904184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04808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dirty="0"/>
              <a:t>Math Median Student Growth Percentile</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Math Median Student Growth Percentile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2018-19</c:v>
                </c:pt>
                <c:pt idx="1">
                  <c:v>2019-20</c:v>
                </c:pt>
                <c:pt idx="2">
                  <c:v>2020-21</c:v>
                </c:pt>
              </c:strCache>
            </c:strRef>
          </c:cat>
          <c:val>
            <c:numRef>
              <c:f>Sheet1!$B$2:$B$4</c:f>
              <c:numCache>
                <c:formatCode>General</c:formatCode>
                <c:ptCount val="3"/>
                <c:pt idx="0">
                  <c:v>50</c:v>
                </c:pt>
              </c:numCache>
            </c:numRef>
          </c:val>
          <c:smooth val="0"/>
          <c:extLst>
            <c:ext xmlns:c16="http://schemas.microsoft.com/office/drawing/2014/chart" uri="{C3380CC4-5D6E-409C-BE32-E72D297353CC}">
              <c16:uniqueId val="{00000000-60B7-4EBE-9269-8D1D4F138488}"/>
            </c:ext>
          </c:extLst>
        </c:ser>
        <c:dLbls>
          <c:showLegendKey val="0"/>
          <c:showVal val="0"/>
          <c:showCatName val="0"/>
          <c:showSerName val="0"/>
          <c:showPercent val="0"/>
          <c:showBubbleSize val="0"/>
        </c:dLbls>
        <c:marker val="1"/>
        <c:smooth val="0"/>
        <c:axId val="189048080"/>
        <c:axId val="189041840"/>
      </c:lineChart>
      <c:catAx>
        <c:axId val="18904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9041840"/>
        <c:crosses val="autoZero"/>
        <c:auto val="1"/>
        <c:lblAlgn val="ctr"/>
        <c:lblOffset val="100"/>
        <c:noMultiLvlLbl val="0"/>
      </c:catAx>
      <c:valAx>
        <c:axId val="18904184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04808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ELA Proficiency Rate for Federal Accountability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2018-19</c:v>
                </c:pt>
                <c:pt idx="1">
                  <c:v>2019-20</c:v>
                </c:pt>
                <c:pt idx="2">
                  <c:v>2020-21</c:v>
                </c:pt>
              </c:strCache>
            </c:strRef>
          </c:cat>
          <c:val>
            <c:numRef>
              <c:f>Sheet1!$B$2:$B$4</c:f>
              <c:numCache>
                <c:formatCode>General</c:formatCode>
                <c:ptCount val="3"/>
                <c:pt idx="0">
                  <c:v>50</c:v>
                </c:pt>
              </c:numCache>
            </c:numRef>
          </c:val>
          <c:smooth val="0"/>
          <c:extLst>
            <c:ext xmlns:c16="http://schemas.microsoft.com/office/drawing/2014/chart" uri="{C3380CC4-5D6E-409C-BE32-E72D297353CC}">
              <c16:uniqueId val="{00000000-CF2B-491F-ABA3-328B289DE625}"/>
            </c:ext>
          </c:extLst>
        </c:ser>
        <c:dLbls>
          <c:showLegendKey val="0"/>
          <c:showVal val="0"/>
          <c:showCatName val="0"/>
          <c:showSerName val="0"/>
          <c:showPercent val="0"/>
          <c:showBubbleSize val="0"/>
        </c:dLbls>
        <c:marker val="1"/>
        <c:smooth val="0"/>
        <c:axId val="189048080"/>
        <c:axId val="189041840"/>
      </c:lineChart>
      <c:catAx>
        <c:axId val="18904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9041840"/>
        <c:crosses val="autoZero"/>
        <c:auto val="1"/>
        <c:lblAlgn val="ctr"/>
        <c:lblOffset val="100"/>
        <c:noMultiLvlLbl val="0"/>
      </c:catAx>
      <c:valAx>
        <c:axId val="18904184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04808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dirty="0"/>
              <a:t>Mathematics Proficiency Rate for Federal Accountability</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Math Proficiency Rate for Federal Accountability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2018-19</c:v>
                </c:pt>
                <c:pt idx="1">
                  <c:v>2019-20</c:v>
                </c:pt>
                <c:pt idx="2">
                  <c:v>2020-21</c:v>
                </c:pt>
              </c:strCache>
            </c:strRef>
          </c:cat>
          <c:val>
            <c:numRef>
              <c:f>Sheet1!$B$2:$B$4</c:f>
              <c:numCache>
                <c:formatCode>General</c:formatCode>
                <c:ptCount val="3"/>
                <c:pt idx="0">
                  <c:v>50</c:v>
                </c:pt>
              </c:numCache>
            </c:numRef>
          </c:val>
          <c:smooth val="0"/>
          <c:extLst>
            <c:ext xmlns:c16="http://schemas.microsoft.com/office/drawing/2014/chart" uri="{C3380CC4-5D6E-409C-BE32-E72D297353CC}">
              <c16:uniqueId val="{00000000-60B7-4EBE-9269-8D1D4F138488}"/>
            </c:ext>
          </c:extLst>
        </c:ser>
        <c:dLbls>
          <c:showLegendKey val="0"/>
          <c:showVal val="0"/>
          <c:showCatName val="0"/>
          <c:showSerName val="0"/>
          <c:showPercent val="0"/>
          <c:showBubbleSize val="0"/>
        </c:dLbls>
        <c:marker val="1"/>
        <c:smooth val="0"/>
        <c:axId val="189048080"/>
        <c:axId val="189041840"/>
      </c:lineChart>
      <c:catAx>
        <c:axId val="18904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9041840"/>
        <c:crosses val="autoZero"/>
        <c:auto val="1"/>
        <c:lblAlgn val="ctr"/>
        <c:lblOffset val="100"/>
        <c:noMultiLvlLbl val="0"/>
      </c:catAx>
      <c:valAx>
        <c:axId val="18904184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04808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4-Year Graduation Rate Trends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Cohort 2019</c:v>
                </c:pt>
                <c:pt idx="1">
                  <c:v>Cohort 2020</c:v>
                </c:pt>
                <c:pt idx="2">
                  <c:v>Cohort 2021</c:v>
                </c:pt>
              </c:strCache>
            </c:strRef>
          </c:cat>
          <c:val>
            <c:numRef>
              <c:f>Sheet1!$B$2:$B$4</c:f>
              <c:numCache>
                <c:formatCode>General</c:formatCode>
                <c:ptCount val="3"/>
                <c:pt idx="0">
                  <c:v>95</c:v>
                </c:pt>
                <c:pt idx="1">
                  <c:v>95</c:v>
                </c:pt>
                <c:pt idx="2">
                  <c:v>95</c:v>
                </c:pt>
              </c:numCache>
            </c:numRef>
          </c:val>
          <c:smooth val="0"/>
          <c:extLst>
            <c:ext xmlns:c16="http://schemas.microsoft.com/office/drawing/2014/chart" uri="{C3380CC4-5D6E-409C-BE32-E72D297353CC}">
              <c16:uniqueId val="{00000000-CF2B-491F-ABA3-328B289DE625}"/>
            </c:ext>
          </c:extLst>
        </c:ser>
        <c:dLbls>
          <c:showLegendKey val="0"/>
          <c:showVal val="0"/>
          <c:showCatName val="0"/>
          <c:showSerName val="0"/>
          <c:showPercent val="0"/>
          <c:showBubbleSize val="0"/>
        </c:dLbls>
        <c:marker val="1"/>
        <c:smooth val="0"/>
        <c:axId val="189048080"/>
        <c:axId val="189041840"/>
      </c:lineChart>
      <c:catAx>
        <c:axId val="18904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9041840"/>
        <c:crosses val="autoZero"/>
        <c:auto val="1"/>
        <c:lblAlgn val="ctr"/>
        <c:lblOffset val="100"/>
        <c:noMultiLvlLbl val="0"/>
      </c:catAx>
      <c:valAx>
        <c:axId val="18904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04808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5-Year Graduation Rate Trends</a:t>
            </a:r>
          </a:p>
        </c:rich>
      </c:tx>
      <c:layout>
        <c:manualLayout>
          <c:xMode val="edge"/>
          <c:yMode val="edge"/>
          <c:x val="0.21406279400347547"/>
          <c:y val="5.4374073071903929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5-Year Graduation Rate Trends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Cohort 2018</c:v>
                </c:pt>
                <c:pt idx="1">
                  <c:v>Cohort 2019</c:v>
                </c:pt>
                <c:pt idx="2">
                  <c:v>Cohort 2020</c:v>
                </c:pt>
              </c:strCache>
            </c:strRef>
          </c:cat>
          <c:val>
            <c:numRef>
              <c:f>Sheet1!$B$2:$B$4</c:f>
              <c:numCache>
                <c:formatCode>General</c:formatCode>
                <c:ptCount val="3"/>
                <c:pt idx="0">
                  <c:v>96</c:v>
                </c:pt>
                <c:pt idx="1">
                  <c:v>96</c:v>
                </c:pt>
                <c:pt idx="2">
                  <c:v>96</c:v>
                </c:pt>
              </c:numCache>
            </c:numRef>
          </c:val>
          <c:smooth val="0"/>
          <c:extLst>
            <c:ext xmlns:c16="http://schemas.microsoft.com/office/drawing/2014/chart" uri="{C3380CC4-5D6E-409C-BE32-E72D297353CC}">
              <c16:uniqueId val="{00000000-1134-46BE-99A4-005790D9535B}"/>
            </c:ext>
          </c:extLst>
        </c:ser>
        <c:dLbls>
          <c:showLegendKey val="0"/>
          <c:showVal val="0"/>
          <c:showCatName val="0"/>
          <c:showSerName val="0"/>
          <c:showPercent val="0"/>
          <c:showBubbleSize val="0"/>
        </c:dLbls>
        <c:marker val="1"/>
        <c:smooth val="0"/>
        <c:axId val="189048080"/>
        <c:axId val="189041840"/>
      </c:lineChart>
      <c:catAx>
        <c:axId val="18904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9041840"/>
        <c:crosses val="autoZero"/>
        <c:auto val="1"/>
        <c:lblAlgn val="ctr"/>
        <c:lblOffset val="100"/>
        <c:noMultiLvlLbl val="0"/>
      </c:catAx>
      <c:valAx>
        <c:axId val="18904184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04808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Chronic Absenteeism by Grade Level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School</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PK</c:v>
                </c:pt>
                <c:pt idx="1">
                  <c:v>KG</c:v>
                </c:pt>
                <c:pt idx="2">
                  <c:v>1</c:v>
                </c:pt>
                <c:pt idx="3">
                  <c:v>2</c:v>
                </c:pt>
                <c:pt idx="4">
                  <c:v>3</c:v>
                </c:pt>
                <c:pt idx="5">
                  <c:v>4</c:v>
                </c:pt>
                <c:pt idx="6">
                  <c:v>5</c:v>
                </c:pt>
                <c:pt idx="7">
                  <c:v>6</c:v>
                </c:pt>
                <c:pt idx="8">
                  <c:v>7</c:v>
                </c:pt>
                <c:pt idx="9">
                  <c:v>8</c:v>
                </c:pt>
                <c:pt idx="10">
                  <c:v>9</c:v>
                </c:pt>
                <c:pt idx="11">
                  <c:v>10</c:v>
                </c:pt>
                <c:pt idx="12">
                  <c:v>11</c:v>
                </c:pt>
                <c:pt idx="13">
                  <c:v>12</c:v>
                </c:pt>
              </c:strCache>
            </c:strRef>
          </c:cat>
          <c:val>
            <c:numRef>
              <c:f>Sheet1!$B$2:$B$15</c:f>
              <c:numCache>
                <c:formatCode>General</c:formatCode>
                <c:ptCount val="14"/>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numCache>
            </c:numRef>
          </c:val>
          <c:extLst>
            <c:ext xmlns:c16="http://schemas.microsoft.com/office/drawing/2014/chart" uri="{C3380CC4-5D6E-409C-BE32-E72D297353CC}">
              <c16:uniqueId val="{00000000-3664-4F8A-A74C-50049C5983C1}"/>
            </c:ext>
          </c:extLst>
        </c:ser>
        <c:ser>
          <c:idx val="1"/>
          <c:order val="1"/>
          <c:tx>
            <c:strRef>
              <c:f>Sheet1!$C$1</c:f>
              <c:strCache>
                <c:ptCount val="1"/>
                <c:pt idx="0">
                  <c:v>District</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PK</c:v>
                </c:pt>
                <c:pt idx="1">
                  <c:v>KG</c:v>
                </c:pt>
                <c:pt idx="2">
                  <c:v>1</c:v>
                </c:pt>
                <c:pt idx="3">
                  <c:v>2</c:v>
                </c:pt>
                <c:pt idx="4">
                  <c:v>3</c:v>
                </c:pt>
                <c:pt idx="5">
                  <c:v>4</c:v>
                </c:pt>
                <c:pt idx="6">
                  <c:v>5</c:v>
                </c:pt>
                <c:pt idx="7">
                  <c:v>6</c:v>
                </c:pt>
                <c:pt idx="8">
                  <c:v>7</c:v>
                </c:pt>
                <c:pt idx="9">
                  <c:v>8</c:v>
                </c:pt>
                <c:pt idx="10">
                  <c:v>9</c:v>
                </c:pt>
                <c:pt idx="11">
                  <c:v>10</c:v>
                </c:pt>
                <c:pt idx="12">
                  <c:v>11</c:v>
                </c:pt>
                <c:pt idx="13">
                  <c:v>12</c:v>
                </c:pt>
              </c:strCache>
            </c:strRef>
          </c:cat>
          <c:val>
            <c:numRef>
              <c:f>Sheet1!$C$2:$C$15</c:f>
              <c:numCache>
                <c:formatCode>General</c:formatCode>
                <c:ptCount val="14"/>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numCache>
            </c:numRef>
          </c:val>
          <c:extLst>
            <c:ext xmlns:c16="http://schemas.microsoft.com/office/drawing/2014/chart" uri="{C3380CC4-5D6E-409C-BE32-E72D297353CC}">
              <c16:uniqueId val="{00000001-3664-4F8A-A74C-50049C5983C1}"/>
            </c:ext>
          </c:extLst>
        </c:ser>
        <c:dLbls>
          <c:showLegendKey val="0"/>
          <c:showVal val="0"/>
          <c:showCatName val="0"/>
          <c:showSerName val="0"/>
          <c:showPercent val="0"/>
          <c:showBubbleSize val="0"/>
        </c:dLbls>
        <c:gapWidth val="219"/>
        <c:overlap val="-27"/>
        <c:axId val="728999152"/>
        <c:axId val="728998320"/>
      </c:barChart>
      <c:catAx>
        <c:axId val="72899915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Grade Level</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8998320"/>
        <c:crosses val="autoZero"/>
        <c:auto val="1"/>
        <c:lblAlgn val="ctr"/>
        <c:lblOffset val="100"/>
        <c:noMultiLvlLbl val="0"/>
      </c:catAx>
      <c:valAx>
        <c:axId val="72899832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89991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r>
              <a:rPr lang="en-US" dirty="0"/>
              <a:t>Teachers and Students by Demographic Information – State Level</a:t>
            </a:r>
          </a:p>
        </c:rich>
      </c:tx>
      <c:layout>
        <c:manualLayout>
          <c:xMode val="edge"/>
          <c:yMode val="edge"/>
          <c:x val="0.15558316647697831"/>
          <c:y val="0"/>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0.23562702301497487"/>
          <c:y val="0.13537250432281869"/>
          <c:w val="0.74035791962936337"/>
          <c:h val="0.33105395165213053"/>
        </c:manualLayout>
      </c:layout>
      <c:barChart>
        <c:barDir val="bar"/>
        <c:grouping val="percentStacked"/>
        <c:varyColors val="0"/>
        <c:ser>
          <c:idx val="0"/>
          <c:order val="0"/>
          <c:tx>
            <c:strRef>
              <c:f>Sheet1!$B$1</c:f>
              <c:strCache>
                <c:ptCount val="1"/>
                <c:pt idx="0">
                  <c:v>White</c:v>
                </c:pt>
              </c:strCache>
            </c:strRef>
          </c:tx>
          <c:spPr>
            <a:solidFill>
              <a:srgbClr val="00206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Teachers</c:v>
                </c:pt>
                <c:pt idx="1">
                  <c:v>Students</c:v>
                </c:pt>
              </c:strCache>
            </c:strRef>
          </c:cat>
          <c:val>
            <c:numRef>
              <c:f>Sheet1!$B$2:$B$3</c:f>
              <c:numCache>
                <c:formatCode>0.0%</c:formatCode>
                <c:ptCount val="2"/>
                <c:pt idx="0">
                  <c:v>0.82899999999999996</c:v>
                </c:pt>
                <c:pt idx="1">
                  <c:v>0.40500000000000003</c:v>
                </c:pt>
              </c:numCache>
            </c:numRef>
          </c:val>
          <c:extLst>
            <c:ext xmlns:c16="http://schemas.microsoft.com/office/drawing/2014/chart" uri="{C3380CC4-5D6E-409C-BE32-E72D297353CC}">
              <c16:uniqueId val="{00000000-5183-425D-A3EF-A925636849CC}"/>
            </c:ext>
          </c:extLst>
        </c:ser>
        <c:ser>
          <c:idx val="1"/>
          <c:order val="1"/>
          <c:tx>
            <c:strRef>
              <c:f>Sheet1!$C$1</c:f>
              <c:strCache>
                <c:ptCount val="1"/>
                <c:pt idx="0">
                  <c:v>Hispanic</c:v>
                </c:pt>
              </c:strCache>
            </c:strRef>
          </c:tx>
          <c:spPr>
            <a:solidFill>
              <a:srgbClr val="797979"/>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Teachers</c:v>
                </c:pt>
                <c:pt idx="1">
                  <c:v>Students</c:v>
                </c:pt>
              </c:strCache>
            </c:strRef>
          </c:cat>
          <c:val>
            <c:numRef>
              <c:f>Sheet1!$C$2:$C$3</c:f>
              <c:numCache>
                <c:formatCode>0.0%</c:formatCode>
                <c:ptCount val="2"/>
                <c:pt idx="0">
                  <c:v>7.8E-2</c:v>
                </c:pt>
                <c:pt idx="1">
                  <c:v>0.312</c:v>
                </c:pt>
              </c:numCache>
            </c:numRef>
          </c:val>
          <c:extLst>
            <c:ext xmlns:c16="http://schemas.microsoft.com/office/drawing/2014/chart" uri="{C3380CC4-5D6E-409C-BE32-E72D297353CC}">
              <c16:uniqueId val="{00000001-5183-425D-A3EF-A925636849CC}"/>
            </c:ext>
          </c:extLst>
        </c:ser>
        <c:ser>
          <c:idx val="2"/>
          <c:order val="2"/>
          <c:tx>
            <c:strRef>
              <c:f>Sheet1!$D$1</c:f>
              <c:strCache>
                <c:ptCount val="1"/>
                <c:pt idx="0">
                  <c:v>Black or African American</c:v>
                </c:pt>
              </c:strCache>
            </c:strRef>
          </c:tx>
          <c:spPr>
            <a:solidFill>
              <a:srgbClr val="2B76BB"/>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Teachers</c:v>
                </c:pt>
                <c:pt idx="1">
                  <c:v>Students</c:v>
                </c:pt>
              </c:strCache>
            </c:strRef>
          </c:cat>
          <c:val>
            <c:numRef>
              <c:f>Sheet1!$D$2:$D$3</c:f>
              <c:numCache>
                <c:formatCode>0.0%</c:formatCode>
                <c:ptCount val="2"/>
                <c:pt idx="0">
                  <c:v>6.5000000000000002E-2</c:v>
                </c:pt>
                <c:pt idx="1">
                  <c:v>0.15</c:v>
                </c:pt>
              </c:numCache>
            </c:numRef>
          </c:val>
          <c:extLst>
            <c:ext xmlns:c16="http://schemas.microsoft.com/office/drawing/2014/chart" uri="{C3380CC4-5D6E-409C-BE32-E72D297353CC}">
              <c16:uniqueId val="{00000002-5183-425D-A3EF-A925636849CC}"/>
            </c:ext>
          </c:extLst>
        </c:ser>
        <c:ser>
          <c:idx val="3"/>
          <c:order val="3"/>
          <c:tx>
            <c:strRef>
              <c:f>Sheet1!$E$1</c:f>
              <c:strCache>
                <c:ptCount val="1"/>
                <c:pt idx="0">
                  <c:v>Asian</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Sheet1!$E$2:$E$3</c:f>
              <c:numCache>
                <c:formatCode>0.0%</c:formatCode>
                <c:ptCount val="2"/>
                <c:pt idx="0">
                  <c:v>2.1999999999999999E-2</c:v>
                </c:pt>
                <c:pt idx="1">
                  <c:v>0.104</c:v>
                </c:pt>
              </c:numCache>
            </c:numRef>
          </c:val>
          <c:extLst>
            <c:ext xmlns:c16="http://schemas.microsoft.com/office/drawing/2014/chart" uri="{C3380CC4-5D6E-409C-BE32-E72D297353CC}">
              <c16:uniqueId val="{00000003-5183-425D-A3EF-A925636849CC}"/>
            </c:ext>
          </c:extLst>
        </c:ser>
        <c:ser>
          <c:idx val="4"/>
          <c:order val="4"/>
          <c:tx>
            <c:strRef>
              <c:f>Sheet1!$G$1</c:f>
              <c:strCache>
                <c:ptCount val="1"/>
                <c:pt idx="0">
                  <c:v>Native Hawaiian or Pacific Islander</c:v>
                </c:pt>
              </c:strCache>
            </c:strRef>
          </c:tx>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Sheet1!$G$2:$G$3</c:f>
              <c:numCache>
                <c:formatCode>0.0%</c:formatCode>
                <c:ptCount val="2"/>
                <c:pt idx="0">
                  <c:v>1E-3</c:v>
                </c:pt>
                <c:pt idx="1">
                  <c:v>2E-3</c:v>
                </c:pt>
              </c:numCache>
            </c:numRef>
          </c:val>
          <c:extLst>
            <c:ext xmlns:c16="http://schemas.microsoft.com/office/drawing/2014/chart" uri="{C3380CC4-5D6E-409C-BE32-E72D297353CC}">
              <c16:uniqueId val="{00000004-5183-425D-A3EF-A925636849CC}"/>
            </c:ext>
          </c:extLst>
        </c:ser>
        <c:ser>
          <c:idx val="5"/>
          <c:order val="5"/>
          <c:tx>
            <c:strRef>
              <c:f>Sheet1!$F$1</c:f>
              <c:strCache>
                <c:ptCount val="1"/>
                <c:pt idx="0">
                  <c:v>American Indian or Alaska Native</c:v>
                </c:pt>
              </c:strCache>
            </c:strRef>
          </c:tx>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Sheet1!$F$2:$F$3</c:f>
              <c:numCache>
                <c:formatCode>0.0%</c:formatCode>
                <c:ptCount val="2"/>
                <c:pt idx="0">
                  <c:v>2E-3</c:v>
                </c:pt>
                <c:pt idx="1">
                  <c:v>2E-3</c:v>
                </c:pt>
              </c:numCache>
            </c:numRef>
          </c:val>
          <c:extLst>
            <c:ext xmlns:c16="http://schemas.microsoft.com/office/drawing/2014/chart" uri="{C3380CC4-5D6E-409C-BE32-E72D297353CC}">
              <c16:uniqueId val="{00000005-5183-425D-A3EF-A925636849CC}"/>
            </c:ext>
          </c:extLst>
        </c:ser>
        <c:ser>
          <c:idx val="6"/>
          <c:order val="6"/>
          <c:tx>
            <c:strRef>
              <c:f>Sheet1!$H$1</c:f>
              <c:strCache>
                <c:ptCount val="1"/>
                <c:pt idx="0">
                  <c:v>Two or More Races</c:v>
                </c:pt>
              </c:strCache>
            </c:strRef>
          </c:tx>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Sheet1!$H$2:$H$3</c:f>
              <c:numCache>
                <c:formatCode>0.0%</c:formatCode>
                <c:ptCount val="2"/>
                <c:pt idx="0">
                  <c:v>2E-3</c:v>
                </c:pt>
                <c:pt idx="1">
                  <c:v>2.5999999999999999E-2</c:v>
                </c:pt>
              </c:numCache>
            </c:numRef>
          </c:val>
          <c:extLst>
            <c:ext xmlns:c16="http://schemas.microsoft.com/office/drawing/2014/chart" uri="{C3380CC4-5D6E-409C-BE32-E72D297353CC}">
              <c16:uniqueId val="{00000006-5183-425D-A3EF-A925636849CC}"/>
            </c:ext>
          </c:extLst>
        </c:ser>
        <c:dLbls>
          <c:showLegendKey val="0"/>
          <c:showVal val="0"/>
          <c:showCatName val="0"/>
          <c:showSerName val="0"/>
          <c:showPercent val="0"/>
          <c:showBubbleSize val="0"/>
        </c:dLbls>
        <c:gapWidth val="55"/>
        <c:overlap val="100"/>
        <c:axId val="613523376"/>
        <c:axId val="613523704"/>
      </c:barChart>
      <c:catAx>
        <c:axId val="613523376"/>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13523704"/>
        <c:crosses val="autoZero"/>
        <c:auto val="1"/>
        <c:lblAlgn val="ctr"/>
        <c:lblOffset val="100"/>
        <c:noMultiLvlLbl val="0"/>
      </c:catAx>
      <c:valAx>
        <c:axId val="613523704"/>
        <c:scaling>
          <c:orientation val="minMax"/>
        </c:scaling>
        <c:delete val="0"/>
        <c:axPos val="b"/>
        <c:majorGridlines>
          <c:spPr>
            <a:ln w="9525" cap="flat" cmpd="sng" algn="ctr">
              <a:solidFill>
                <a:schemeClr val="tx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13523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r>
              <a:rPr lang="en-US" dirty="0"/>
              <a:t>Teachers and Students by Demographic Information – Our District</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White</c:v>
                </c:pt>
              </c:strCache>
            </c:strRef>
          </c:tx>
          <c:spPr>
            <a:solidFill>
              <a:srgbClr val="00206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Teachers</c:v>
                </c:pt>
                <c:pt idx="1">
                  <c:v>Students</c:v>
                </c:pt>
              </c:strCache>
            </c:strRef>
          </c:cat>
          <c:val>
            <c:numRef>
              <c:f>Sheet1!$B$2:$B$3</c:f>
              <c:numCache>
                <c:formatCode>0.0%</c:formatCode>
                <c:ptCount val="2"/>
                <c:pt idx="0">
                  <c:v>0.2</c:v>
                </c:pt>
                <c:pt idx="1">
                  <c:v>0.2</c:v>
                </c:pt>
              </c:numCache>
            </c:numRef>
          </c:val>
          <c:extLst>
            <c:ext xmlns:c16="http://schemas.microsoft.com/office/drawing/2014/chart" uri="{C3380CC4-5D6E-409C-BE32-E72D297353CC}">
              <c16:uniqueId val="{00000000-5183-425D-A3EF-A925636849CC}"/>
            </c:ext>
          </c:extLst>
        </c:ser>
        <c:ser>
          <c:idx val="1"/>
          <c:order val="1"/>
          <c:tx>
            <c:strRef>
              <c:f>Sheet1!$C$1</c:f>
              <c:strCache>
                <c:ptCount val="1"/>
                <c:pt idx="0">
                  <c:v>Hispanic</c:v>
                </c:pt>
              </c:strCache>
            </c:strRef>
          </c:tx>
          <c:spPr>
            <a:solidFill>
              <a:srgbClr val="797979"/>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Teachers</c:v>
                </c:pt>
                <c:pt idx="1">
                  <c:v>Students</c:v>
                </c:pt>
              </c:strCache>
            </c:strRef>
          </c:cat>
          <c:val>
            <c:numRef>
              <c:f>Sheet1!$C$2:$C$3</c:f>
              <c:numCache>
                <c:formatCode>0.0%</c:formatCode>
                <c:ptCount val="2"/>
                <c:pt idx="0">
                  <c:v>0.2</c:v>
                </c:pt>
                <c:pt idx="1">
                  <c:v>0.2</c:v>
                </c:pt>
              </c:numCache>
            </c:numRef>
          </c:val>
          <c:extLst>
            <c:ext xmlns:c16="http://schemas.microsoft.com/office/drawing/2014/chart" uri="{C3380CC4-5D6E-409C-BE32-E72D297353CC}">
              <c16:uniqueId val="{00000001-5183-425D-A3EF-A925636849CC}"/>
            </c:ext>
          </c:extLst>
        </c:ser>
        <c:ser>
          <c:idx val="2"/>
          <c:order val="2"/>
          <c:tx>
            <c:strRef>
              <c:f>Sheet1!$D$1</c:f>
              <c:strCache>
                <c:ptCount val="1"/>
                <c:pt idx="0">
                  <c:v>Black or African American</c:v>
                </c:pt>
              </c:strCache>
            </c:strRef>
          </c:tx>
          <c:spPr>
            <a:solidFill>
              <a:srgbClr val="2B76BB"/>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Teachers</c:v>
                </c:pt>
                <c:pt idx="1">
                  <c:v>Students</c:v>
                </c:pt>
              </c:strCache>
            </c:strRef>
          </c:cat>
          <c:val>
            <c:numRef>
              <c:f>Sheet1!$D$2:$D$3</c:f>
              <c:numCache>
                <c:formatCode>0.0%</c:formatCode>
                <c:ptCount val="2"/>
                <c:pt idx="0">
                  <c:v>0.2</c:v>
                </c:pt>
                <c:pt idx="1">
                  <c:v>0.2</c:v>
                </c:pt>
              </c:numCache>
            </c:numRef>
          </c:val>
          <c:extLst>
            <c:ext xmlns:c16="http://schemas.microsoft.com/office/drawing/2014/chart" uri="{C3380CC4-5D6E-409C-BE32-E72D297353CC}">
              <c16:uniqueId val="{00000002-5183-425D-A3EF-A925636849CC}"/>
            </c:ext>
          </c:extLst>
        </c:ser>
        <c:ser>
          <c:idx val="3"/>
          <c:order val="3"/>
          <c:tx>
            <c:strRef>
              <c:f>Sheet1!$E$1</c:f>
              <c:strCache>
                <c:ptCount val="1"/>
                <c:pt idx="0">
                  <c:v>Asian</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Sheet1!$E$2:$E$3</c:f>
              <c:numCache>
                <c:formatCode>0.0%</c:formatCode>
                <c:ptCount val="2"/>
                <c:pt idx="0">
                  <c:v>0.2</c:v>
                </c:pt>
                <c:pt idx="1">
                  <c:v>0.2</c:v>
                </c:pt>
              </c:numCache>
            </c:numRef>
          </c:val>
          <c:extLst>
            <c:ext xmlns:c16="http://schemas.microsoft.com/office/drawing/2014/chart" uri="{C3380CC4-5D6E-409C-BE32-E72D297353CC}">
              <c16:uniqueId val="{00000003-5183-425D-A3EF-A925636849CC}"/>
            </c:ext>
          </c:extLst>
        </c:ser>
        <c:ser>
          <c:idx val="4"/>
          <c:order val="4"/>
          <c:tx>
            <c:strRef>
              <c:f>Sheet1!$F$1</c:f>
              <c:strCache>
                <c:ptCount val="1"/>
                <c:pt idx="0">
                  <c:v>Native Hawaiian or Pacific Islander</c:v>
                </c:pt>
              </c:strCache>
            </c:strRef>
          </c:tx>
          <c:spPr>
            <a:solidFill>
              <a:schemeClr val="bg1">
                <a:lumMod val="85000"/>
              </a:schemeClr>
            </a:soli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Sheet1!$F$2:$F$3</c:f>
              <c:numCache>
                <c:formatCode>0.0%</c:formatCode>
                <c:ptCount val="2"/>
                <c:pt idx="0">
                  <c:v>0.2</c:v>
                </c:pt>
                <c:pt idx="1">
                  <c:v>0.2</c:v>
                </c:pt>
              </c:numCache>
            </c:numRef>
          </c:val>
          <c:extLst>
            <c:ext xmlns:c16="http://schemas.microsoft.com/office/drawing/2014/chart" uri="{C3380CC4-5D6E-409C-BE32-E72D297353CC}">
              <c16:uniqueId val="{00000004-5183-425D-A3EF-A925636849CC}"/>
            </c:ext>
          </c:extLst>
        </c:ser>
        <c:ser>
          <c:idx val="5"/>
          <c:order val="5"/>
          <c:tx>
            <c:strRef>
              <c:f>Sheet1!$G$1</c:f>
              <c:strCache>
                <c:ptCount val="1"/>
                <c:pt idx="0">
                  <c:v>American Indian or Alaska Native</c:v>
                </c:pt>
              </c:strCache>
            </c:strRef>
          </c:tx>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Sheet1!$G$2:$G$3</c:f>
              <c:numCache>
                <c:formatCode>0.0%</c:formatCode>
                <c:ptCount val="2"/>
                <c:pt idx="0">
                  <c:v>0.2</c:v>
                </c:pt>
                <c:pt idx="1">
                  <c:v>0.2</c:v>
                </c:pt>
              </c:numCache>
            </c:numRef>
          </c:val>
          <c:extLst>
            <c:ext xmlns:c16="http://schemas.microsoft.com/office/drawing/2014/chart" uri="{C3380CC4-5D6E-409C-BE32-E72D297353CC}">
              <c16:uniqueId val="{00000005-5183-425D-A3EF-A925636849CC}"/>
            </c:ext>
          </c:extLst>
        </c:ser>
        <c:ser>
          <c:idx val="6"/>
          <c:order val="6"/>
          <c:tx>
            <c:strRef>
              <c:f>Sheet1!$H$1</c:f>
              <c:strCache>
                <c:ptCount val="1"/>
                <c:pt idx="0">
                  <c:v>Two or More Races</c:v>
                </c:pt>
              </c:strCache>
            </c:strRef>
          </c:tx>
          <c:spPr>
            <a:solidFill>
              <a:srgbClr val="94B4F4"/>
            </a:solidFill>
            <a:ln>
              <a:noFill/>
            </a:ln>
            <a:effectLst>
              <a:outerShdw blurRad="57150" dist="19050" dir="5400000" algn="ctr" rotWithShape="0">
                <a:srgbClr val="000000">
                  <a:alpha val="63000"/>
                </a:srgbClr>
              </a:outerShdw>
            </a:effectLst>
          </c:spPr>
          <c:invertIfNegative val="0"/>
          <c:cat>
            <c:strRef>
              <c:f>Sheet1!$A$2:$A$3</c:f>
              <c:strCache>
                <c:ptCount val="2"/>
                <c:pt idx="0">
                  <c:v>Teachers</c:v>
                </c:pt>
                <c:pt idx="1">
                  <c:v>Students</c:v>
                </c:pt>
              </c:strCache>
            </c:strRef>
          </c:cat>
          <c:val>
            <c:numRef>
              <c:f>Sheet1!$H$2:$H$3</c:f>
              <c:numCache>
                <c:formatCode>0.0%</c:formatCode>
                <c:ptCount val="2"/>
                <c:pt idx="0">
                  <c:v>0.2</c:v>
                </c:pt>
                <c:pt idx="1">
                  <c:v>0.2</c:v>
                </c:pt>
              </c:numCache>
            </c:numRef>
          </c:val>
          <c:extLst>
            <c:ext xmlns:c16="http://schemas.microsoft.com/office/drawing/2014/chart" uri="{C3380CC4-5D6E-409C-BE32-E72D297353CC}">
              <c16:uniqueId val="{00000006-5183-425D-A3EF-A925636849CC}"/>
            </c:ext>
          </c:extLst>
        </c:ser>
        <c:dLbls>
          <c:showLegendKey val="0"/>
          <c:showVal val="0"/>
          <c:showCatName val="0"/>
          <c:showSerName val="0"/>
          <c:showPercent val="0"/>
          <c:showBubbleSize val="0"/>
        </c:dLbls>
        <c:gapWidth val="95"/>
        <c:overlap val="100"/>
        <c:axId val="613523376"/>
        <c:axId val="613523704"/>
      </c:barChart>
      <c:catAx>
        <c:axId val="613523376"/>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13523704"/>
        <c:crosses val="autoZero"/>
        <c:auto val="1"/>
        <c:lblAlgn val="ctr"/>
        <c:lblOffset val="100"/>
        <c:noMultiLvlLbl val="0"/>
      </c:catAx>
      <c:valAx>
        <c:axId val="613523704"/>
        <c:scaling>
          <c:orientation val="minMax"/>
        </c:scaling>
        <c:delete val="0"/>
        <c:axPos val="b"/>
        <c:majorGridlines>
          <c:spPr>
            <a:ln w="9525" cap="flat" cmpd="sng" algn="ctr">
              <a:solidFill>
                <a:schemeClr val="tx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13523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3DFFBE-ADAF-4CAA-802D-7A2DAD1F7A3E}"/>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a:extLst>
              <a:ext uri="{FF2B5EF4-FFF2-40B4-BE49-F238E27FC236}">
                <a16:creationId xmlns:a16="http://schemas.microsoft.com/office/drawing/2014/main" id="{C160E331-FEF5-491D-AE52-2BF504CCC75E}"/>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F5BDF50E-9F96-4D3B-B6B7-C7CA2CB7F4C1}" type="datetimeFigureOut">
              <a:rPr lang="en-US" smtClean="0"/>
              <a:t>3/29/2022</a:t>
            </a:fld>
            <a:endParaRPr lang="en-US" dirty="0"/>
          </a:p>
        </p:txBody>
      </p:sp>
      <p:sp>
        <p:nvSpPr>
          <p:cNvPr id="4" name="Footer Placeholder 3">
            <a:extLst>
              <a:ext uri="{FF2B5EF4-FFF2-40B4-BE49-F238E27FC236}">
                <a16:creationId xmlns:a16="http://schemas.microsoft.com/office/drawing/2014/main" id="{568F6661-25E6-4731-B542-E916738D34D7}"/>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F1A9C0E-35D8-47E8-821D-0F9689264725}"/>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078FA5B0-DC50-4A86-979D-20F60B2205D4}" type="slidenum">
              <a:rPr lang="en-US" smtClean="0"/>
              <a:t>‹#›</a:t>
            </a:fld>
            <a:endParaRPr lang="en-US" dirty="0"/>
          </a:p>
        </p:txBody>
      </p:sp>
    </p:spTree>
    <p:extLst>
      <p:ext uri="{BB962C8B-B14F-4D97-AF65-F5344CB8AC3E}">
        <p14:creationId xmlns:p14="http://schemas.microsoft.com/office/powerpoint/2010/main" val="3765377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AF122FCF-B1E6-4F38-A47E-8E70F368B99B}" type="datetimeFigureOut">
              <a:rPr lang="en-US" smtClean="0"/>
              <a:t>3/29/2022</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DD04579-9BB8-4E1A-B7A7-2B1F64542119}" type="slidenum">
              <a:rPr lang="en-US" smtClean="0"/>
              <a:t>‹#›</a:t>
            </a:fld>
            <a:endParaRPr lang="en-US" dirty="0"/>
          </a:p>
        </p:txBody>
      </p:sp>
    </p:spTree>
    <p:extLst>
      <p:ext uri="{BB962C8B-B14F-4D97-AF65-F5344CB8AC3E}">
        <p14:creationId xmlns:p14="http://schemas.microsoft.com/office/powerpoint/2010/main" val="424046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b="0" baseline="0" dirty="0"/>
          </a:p>
        </p:txBody>
      </p:sp>
      <p:sp>
        <p:nvSpPr>
          <p:cNvPr id="307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31906" indent="-281503">
              <a:defRPr>
                <a:solidFill>
                  <a:schemeClr val="tx1"/>
                </a:solidFill>
                <a:latin typeface="Arial" panose="020B0604020202020204" pitchFamily="34" charset="0"/>
                <a:ea typeface="ＭＳ Ｐゴシック" panose="020B0600070205080204" pitchFamily="34" charset="-128"/>
              </a:defRPr>
            </a:lvl2pPr>
            <a:lvl3pPr marL="1126010" indent="-225202">
              <a:defRPr>
                <a:solidFill>
                  <a:schemeClr val="tx1"/>
                </a:solidFill>
                <a:latin typeface="Arial" panose="020B0604020202020204" pitchFamily="34" charset="0"/>
                <a:ea typeface="ＭＳ Ｐゴシック" panose="020B0600070205080204" pitchFamily="34" charset="-128"/>
              </a:defRPr>
            </a:lvl3pPr>
            <a:lvl4pPr marL="1576413" indent="-225202">
              <a:defRPr>
                <a:solidFill>
                  <a:schemeClr val="tx1"/>
                </a:solidFill>
                <a:latin typeface="Arial" panose="020B0604020202020204" pitchFamily="34" charset="0"/>
                <a:ea typeface="ＭＳ Ｐゴシック" panose="020B0600070205080204" pitchFamily="34" charset="-128"/>
              </a:defRPr>
            </a:lvl4pPr>
            <a:lvl5pPr marL="2026817" indent="-225202">
              <a:defRPr>
                <a:solidFill>
                  <a:schemeClr val="tx1"/>
                </a:solidFill>
                <a:latin typeface="Arial" panose="020B0604020202020204" pitchFamily="34" charset="0"/>
                <a:ea typeface="ＭＳ Ｐゴシック" panose="020B0600070205080204" pitchFamily="34" charset="-128"/>
              </a:defRPr>
            </a:lvl5pPr>
            <a:lvl6pPr marL="2477221" indent="-22520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27625" indent="-22520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78029" indent="-22520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28431" indent="-22520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7015785-34CF-4A6F-AD68-E242BC1ABF2A}" type="slidenum">
              <a:rPr lang="en-US" altLang="en-US" smtClean="0">
                <a:solidFill>
                  <a:prstClr val="black"/>
                </a:solidFill>
                <a:latin typeface="Calibri" panose="020F0502020204030204" pitchFamily="34" charset="0"/>
              </a:rPr>
              <a:pPr/>
              <a:t>3</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3684554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dirty="0"/>
          </a:p>
        </p:txBody>
      </p:sp>
    </p:spTree>
    <p:extLst>
      <p:ext uri="{BB962C8B-B14F-4D97-AF65-F5344CB8AC3E}">
        <p14:creationId xmlns:p14="http://schemas.microsoft.com/office/powerpoint/2010/main" val="1107197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F3B17020-128B-4A70-9A92-2D02F64055A4}" type="slidenum">
              <a:rPr lang="en-US" smtClean="0"/>
              <a:t>34</a:t>
            </a:fld>
            <a:endParaRPr lang="en-US" dirty="0"/>
          </a:p>
        </p:txBody>
      </p:sp>
    </p:spTree>
    <p:extLst>
      <p:ext uri="{BB962C8B-B14F-4D97-AF65-F5344CB8AC3E}">
        <p14:creationId xmlns:p14="http://schemas.microsoft.com/office/powerpoint/2010/main" val="58288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US" baseline="0" dirty="0"/>
          </a:p>
        </p:txBody>
      </p:sp>
    </p:spTree>
    <p:extLst>
      <p:ext uri="{BB962C8B-B14F-4D97-AF65-F5344CB8AC3E}">
        <p14:creationId xmlns:p14="http://schemas.microsoft.com/office/powerpoint/2010/main" val="4087872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dirty="0"/>
              <a:t> </a:t>
            </a:r>
            <a:endParaRPr lang="en-US" baseline="0" dirty="0"/>
          </a:p>
          <a:p>
            <a:endParaRPr lang="en-US" baseline="0" dirty="0"/>
          </a:p>
        </p:txBody>
      </p:sp>
    </p:spTree>
    <p:extLst>
      <p:ext uri="{BB962C8B-B14F-4D97-AF65-F5344CB8AC3E}">
        <p14:creationId xmlns:p14="http://schemas.microsoft.com/office/powerpoint/2010/main" val="2202361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dirty="0"/>
              <a:t> </a:t>
            </a:r>
            <a:endParaRPr lang="en-US" baseline="0" dirty="0"/>
          </a:p>
          <a:p>
            <a:endParaRPr lang="en-US" baseline="0" dirty="0"/>
          </a:p>
        </p:txBody>
      </p:sp>
    </p:spTree>
    <p:extLst>
      <p:ext uri="{BB962C8B-B14F-4D97-AF65-F5344CB8AC3E}">
        <p14:creationId xmlns:p14="http://schemas.microsoft.com/office/powerpoint/2010/main" val="964969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dirty="0"/>
              <a:t> </a:t>
            </a:r>
            <a:endParaRPr lang="en-US" baseline="0" dirty="0"/>
          </a:p>
          <a:p>
            <a:endParaRPr lang="en-US" baseline="0" dirty="0"/>
          </a:p>
        </p:txBody>
      </p:sp>
    </p:spTree>
    <p:extLst>
      <p:ext uri="{BB962C8B-B14F-4D97-AF65-F5344CB8AC3E}">
        <p14:creationId xmlns:p14="http://schemas.microsoft.com/office/powerpoint/2010/main" val="1228996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dirty="0"/>
              <a:t> </a:t>
            </a:r>
            <a:endParaRPr lang="en-US" baseline="0" dirty="0"/>
          </a:p>
          <a:p>
            <a:endParaRPr lang="en-US" baseline="0" dirty="0"/>
          </a:p>
        </p:txBody>
      </p:sp>
    </p:spTree>
    <p:extLst>
      <p:ext uri="{BB962C8B-B14F-4D97-AF65-F5344CB8AC3E}">
        <p14:creationId xmlns:p14="http://schemas.microsoft.com/office/powerpoint/2010/main" val="3283443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Tree>
    <p:extLst>
      <p:ext uri="{BB962C8B-B14F-4D97-AF65-F5344CB8AC3E}">
        <p14:creationId xmlns:p14="http://schemas.microsoft.com/office/powerpoint/2010/main" val="2527295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EE535-0E9C-480E-9646-679F51626E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D3A8A1-9F95-488B-BFA3-959BFE4EEB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7">
            <a:extLst>
              <a:ext uri="{FF2B5EF4-FFF2-40B4-BE49-F238E27FC236}">
                <a16:creationId xmlns:a16="http://schemas.microsoft.com/office/drawing/2014/main" id="{CD9C5578-DC8C-4A8F-BB31-771E46AE5CA2}"/>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1462718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A7AB4-836F-48E8-A4A2-C6DAAFE5C8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5C928F-3D80-4D4A-9F76-E35180ABB05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AA4FAF4E-133E-4CEE-8BF8-C97BAD5FCA39}"/>
              </a:ext>
            </a:extLst>
          </p:cNvPr>
          <p:cNvSpPr/>
          <p:nvPr userDrawn="1"/>
        </p:nvSpPr>
        <p:spPr>
          <a:xfrm>
            <a:off x="246204" y="6408107"/>
            <a:ext cx="3563796" cy="261610"/>
          </a:xfrm>
          <a:prstGeom prst="rect">
            <a:avLst/>
          </a:prstGeom>
        </p:spPr>
        <p:txBody>
          <a:bodyPr wrap="none" lIns="91440" tIns="45720" rIns="91440" bIns="45720" anchor="t">
            <a:spAutoFit/>
          </a:bodyPr>
          <a:lstStyle/>
          <a:p>
            <a:r>
              <a:rPr lang="en-US" sz="1100" dirty="0">
                <a:solidFill>
                  <a:srgbClr val="008E40"/>
                </a:solidFill>
                <a:ea typeface="+mn-lt"/>
                <a:cs typeface="+mn-lt"/>
              </a:rPr>
              <a:t>Optional School Performance Reports Template 2020-2021</a:t>
            </a:r>
            <a:endParaRPr lang="en-US" dirty="0"/>
          </a:p>
        </p:txBody>
      </p:sp>
      <p:sp>
        <p:nvSpPr>
          <p:cNvPr id="9" name="Slide Number Placeholder 8">
            <a:extLst>
              <a:ext uri="{FF2B5EF4-FFF2-40B4-BE49-F238E27FC236}">
                <a16:creationId xmlns:a16="http://schemas.microsoft.com/office/drawing/2014/main" id="{F4B4DD26-36AF-4C23-8EC3-28553A324CE4}"/>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46214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23143-C788-4608-A4A7-34ECC61C47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447766-9EB2-48D9-B4EE-ED0CD31184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7">
            <a:extLst>
              <a:ext uri="{FF2B5EF4-FFF2-40B4-BE49-F238E27FC236}">
                <a16:creationId xmlns:a16="http://schemas.microsoft.com/office/drawing/2014/main" id="{B43EEC8C-87B7-4011-8452-7A5CA4C5010B}"/>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2420235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BFB3-D984-4886-AC5E-09D55371CC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D7AAF3-460A-465C-B301-55FDA908C1D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74AE55-490B-4FB9-BE73-11213AB060D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2ECDBE2E-0AB1-434A-95CF-F34E0C2E396E}"/>
              </a:ext>
            </a:extLst>
          </p:cNvPr>
          <p:cNvSpPr/>
          <p:nvPr userDrawn="1"/>
        </p:nvSpPr>
        <p:spPr>
          <a:xfrm>
            <a:off x="246204" y="6408107"/>
            <a:ext cx="3563796" cy="261610"/>
          </a:xfrm>
          <a:prstGeom prst="rect">
            <a:avLst/>
          </a:prstGeom>
        </p:spPr>
        <p:txBody>
          <a:bodyPr wrap="none" lIns="91440" tIns="45720" rIns="91440" bIns="45720" anchor="t">
            <a:spAutoFit/>
          </a:bodyPr>
          <a:lstStyle/>
          <a:p>
            <a:r>
              <a:rPr lang="en-US" sz="1100" dirty="0">
                <a:solidFill>
                  <a:srgbClr val="008E40"/>
                </a:solidFill>
                <a:ea typeface="+mn-lt"/>
                <a:cs typeface="+mn-lt"/>
              </a:rPr>
              <a:t>Optional School Performance Reports Template 2019-2020</a:t>
            </a:r>
            <a:endParaRPr lang="en-US" dirty="0"/>
          </a:p>
        </p:txBody>
      </p:sp>
      <p:sp>
        <p:nvSpPr>
          <p:cNvPr id="10" name="Slide Number Placeholder 9">
            <a:extLst>
              <a:ext uri="{FF2B5EF4-FFF2-40B4-BE49-F238E27FC236}">
                <a16:creationId xmlns:a16="http://schemas.microsoft.com/office/drawing/2014/main" id="{8D0B0564-D3DB-4AF2-929E-2EE68EB4F6CA}"/>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2261334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BFB3-D984-4886-AC5E-09D55371CC4F}"/>
              </a:ext>
            </a:extLst>
          </p:cNvPr>
          <p:cNvSpPr>
            <a:spLocks noGrp="1"/>
          </p:cNvSpPr>
          <p:nvPr>
            <p:ph type="title"/>
          </p:nvPr>
        </p:nvSpPr>
        <p:spPr/>
        <p:txBody>
          <a:bodyPr/>
          <a:lstStyle/>
          <a:p>
            <a:r>
              <a:rPr lang="en-US" dirty="0"/>
              <a:t>Click to edit Master title style</a:t>
            </a:r>
          </a:p>
        </p:txBody>
      </p:sp>
      <p:sp>
        <p:nvSpPr>
          <p:cNvPr id="9" name="Text Placeholder 8">
            <a:extLst>
              <a:ext uri="{FF2B5EF4-FFF2-40B4-BE49-F238E27FC236}">
                <a16:creationId xmlns:a16="http://schemas.microsoft.com/office/drawing/2014/main" id="{6BD2938B-6E64-4878-A65B-9989E84B45DA}"/>
              </a:ext>
            </a:extLst>
          </p:cNvPr>
          <p:cNvSpPr>
            <a:spLocks noGrp="1"/>
          </p:cNvSpPr>
          <p:nvPr>
            <p:ph type="body" sz="quarter" idx="13"/>
          </p:nvPr>
        </p:nvSpPr>
        <p:spPr>
          <a:xfrm>
            <a:off x="838200" y="1690688"/>
            <a:ext cx="10617200" cy="6867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12D7AAF3-460A-465C-B301-55FDA908C1DF}"/>
              </a:ext>
            </a:extLst>
          </p:cNvPr>
          <p:cNvSpPr>
            <a:spLocks noGrp="1"/>
          </p:cNvSpPr>
          <p:nvPr>
            <p:ph sz="half" idx="1"/>
          </p:nvPr>
        </p:nvSpPr>
        <p:spPr>
          <a:xfrm>
            <a:off x="838200" y="2495005"/>
            <a:ext cx="5181600" cy="26723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874AE55-490B-4FB9-BE73-11213AB060DD}"/>
              </a:ext>
            </a:extLst>
          </p:cNvPr>
          <p:cNvSpPr>
            <a:spLocks noGrp="1"/>
          </p:cNvSpPr>
          <p:nvPr>
            <p:ph sz="half" idx="2"/>
          </p:nvPr>
        </p:nvSpPr>
        <p:spPr>
          <a:xfrm>
            <a:off x="6172200" y="2495005"/>
            <a:ext cx="5181600" cy="26723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8">
            <a:extLst>
              <a:ext uri="{FF2B5EF4-FFF2-40B4-BE49-F238E27FC236}">
                <a16:creationId xmlns:a16="http://schemas.microsoft.com/office/drawing/2014/main" id="{D4C43D6B-9203-4FA1-BC2C-5DA9D00574F4}"/>
              </a:ext>
            </a:extLst>
          </p:cNvPr>
          <p:cNvSpPr>
            <a:spLocks noGrp="1"/>
          </p:cNvSpPr>
          <p:nvPr>
            <p:ph type="body" sz="quarter" idx="14"/>
          </p:nvPr>
        </p:nvSpPr>
        <p:spPr>
          <a:xfrm>
            <a:off x="863600" y="5528777"/>
            <a:ext cx="10617200" cy="6867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2ECDBE2E-0AB1-434A-95CF-F34E0C2E396E}"/>
              </a:ext>
            </a:extLst>
          </p:cNvPr>
          <p:cNvSpPr/>
          <p:nvPr userDrawn="1"/>
        </p:nvSpPr>
        <p:spPr>
          <a:xfrm>
            <a:off x="246204" y="6408107"/>
            <a:ext cx="3563796" cy="261610"/>
          </a:xfrm>
          <a:prstGeom prst="rect">
            <a:avLst/>
          </a:prstGeom>
        </p:spPr>
        <p:txBody>
          <a:bodyPr wrap="none" lIns="91440" tIns="45720" rIns="91440" bIns="45720" anchor="t">
            <a:spAutoFit/>
          </a:bodyPr>
          <a:lstStyle/>
          <a:p>
            <a:r>
              <a:rPr lang="en-US" sz="1100" dirty="0">
                <a:solidFill>
                  <a:srgbClr val="008E40"/>
                </a:solidFill>
                <a:ea typeface="+mn-lt"/>
                <a:cs typeface="+mn-lt"/>
              </a:rPr>
              <a:t>Optional School Performance Reports Template 2020-2021</a:t>
            </a:r>
            <a:endParaRPr lang="en-US" dirty="0"/>
          </a:p>
        </p:txBody>
      </p:sp>
      <p:sp>
        <p:nvSpPr>
          <p:cNvPr id="12" name="Slide Number Placeholder 11">
            <a:extLst>
              <a:ext uri="{FF2B5EF4-FFF2-40B4-BE49-F238E27FC236}">
                <a16:creationId xmlns:a16="http://schemas.microsoft.com/office/drawing/2014/main" id="{1EBF6826-C824-4704-8ED6-4496DA0B54B7}"/>
              </a:ext>
            </a:extLst>
          </p:cNvPr>
          <p:cNvSpPr>
            <a:spLocks noGrp="1"/>
          </p:cNvSpPr>
          <p:nvPr>
            <p:ph type="sldNum" sz="quarter" idx="16"/>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1209652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7FF4-4B4C-44EB-A771-E2C9A2130D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343287-ECF9-41C0-9F68-05986E272B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C6DAB5-7BED-415F-8483-5591D5DA3F3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802FA1-49E7-4488-BEAD-79600FE6F8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6C7B310-C758-4A43-A49B-31E3AB94E81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115C3ACB-EA2E-4F35-A970-5CF749FA1EA2}"/>
              </a:ext>
            </a:extLst>
          </p:cNvPr>
          <p:cNvSpPr/>
          <p:nvPr userDrawn="1"/>
        </p:nvSpPr>
        <p:spPr>
          <a:xfrm>
            <a:off x="246204" y="6408107"/>
            <a:ext cx="3563796" cy="261610"/>
          </a:xfrm>
          <a:prstGeom prst="rect">
            <a:avLst/>
          </a:prstGeom>
        </p:spPr>
        <p:txBody>
          <a:bodyPr wrap="none" lIns="91440" tIns="45720" rIns="91440" bIns="45720" anchor="t">
            <a:spAutoFit/>
          </a:bodyPr>
          <a:lstStyle/>
          <a:p>
            <a:r>
              <a:rPr lang="en-US" sz="1100" dirty="0">
                <a:solidFill>
                  <a:srgbClr val="008E40"/>
                </a:solidFill>
                <a:ea typeface="+mn-lt"/>
                <a:cs typeface="+mn-lt"/>
              </a:rPr>
              <a:t>Optional School Performance Reports Template 2020-2021</a:t>
            </a:r>
            <a:endParaRPr lang="en-US" dirty="0"/>
          </a:p>
        </p:txBody>
      </p:sp>
      <p:sp>
        <p:nvSpPr>
          <p:cNvPr id="12" name="Slide Number Placeholder 11">
            <a:extLst>
              <a:ext uri="{FF2B5EF4-FFF2-40B4-BE49-F238E27FC236}">
                <a16:creationId xmlns:a16="http://schemas.microsoft.com/office/drawing/2014/main" id="{FB3E7C5C-F852-428F-AA0E-E71D30E0DB4A}"/>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2316172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F4A93-10A7-47F4-82F2-CD664080188A}"/>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BD2E9E5B-E3B5-46BC-B113-21FC7D519F64}"/>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843708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DA82D-E400-4B59-99DF-F1A3E49E1A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4B3B54-473A-4396-A5A9-1EFB605303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59721C-227C-440B-9200-69F02E5E9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Slide Number Placeholder 8">
            <a:extLst>
              <a:ext uri="{FF2B5EF4-FFF2-40B4-BE49-F238E27FC236}">
                <a16:creationId xmlns:a16="http://schemas.microsoft.com/office/drawing/2014/main" id="{AAFCAC7B-687D-44E4-BC31-BA8CDC696192}"/>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208925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092C-B085-4B10-876E-95CF4FEB3D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4EB2A5-845E-465F-BDCC-78D8DCFF32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1BA288F-CBC3-4765-AB13-F78C053999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Slide Number Placeholder 8">
            <a:extLst>
              <a:ext uri="{FF2B5EF4-FFF2-40B4-BE49-F238E27FC236}">
                <a16:creationId xmlns:a16="http://schemas.microsoft.com/office/drawing/2014/main" id="{85ADE6EE-7EC8-4807-9FB3-A46BFA938BE1}"/>
              </a:ext>
            </a:extLst>
          </p:cNvPr>
          <p:cNvSpPr>
            <a:spLocks noGrp="1"/>
          </p:cNvSpPr>
          <p:nvPr>
            <p:ph type="sldNum" sz="quarter" idx="11"/>
          </p:nvPr>
        </p:nvSpPr>
        <p:spPr/>
        <p:txBody>
          <a:body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56015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E76058-0A1F-4DC1-A276-E18905008E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E125AC-2898-4B9A-B43F-043408F155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6B33441F-20E6-4E4D-BC09-86DF8FC050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08ABAEDF-865C-4247-9503-834917DE0CD1}" type="slidenum">
              <a:rPr lang="en-US" smtClean="0"/>
              <a:pPr/>
              <a:t>‹#›</a:t>
            </a:fld>
            <a:endParaRPr lang="en-US" dirty="0"/>
          </a:p>
        </p:txBody>
      </p:sp>
    </p:spTree>
    <p:extLst>
      <p:ext uri="{BB962C8B-B14F-4D97-AF65-F5344CB8AC3E}">
        <p14:creationId xmlns:p14="http://schemas.microsoft.com/office/powerpoint/2010/main" val="226714585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7" r:id="rId5"/>
    <p:sldLayoutId id="2147483682" r:id="rId6"/>
    <p:sldLayoutId id="2147483683" r:id="rId7"/>
    <p:sldLayoutId id="2147483685" r:id="rId8"/>
    <p:sldLayoutId id="2147483686" r:id="rId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njschooldata.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nj.gov/education/schoolperformance/resources/docs/2020-21_SchoolPerformanceReports_ImpactOf_COVID-19_on_DataAvailability.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nj.gov/education/assessment/requirements/" TargetMode="External"/><Relationship Id="rId2" Type="http://schemas.openxmlformats.org/officeDocument/2006/relationships/hyperlink" Target="https://www.nj.gov/education/cccs/grad.pdf" TargetMode="External"/><Relationship Id="rId1" Type="http://schemas.openxmlformats.org/officeDocument/2006/relationships/slideLayout" Target="../slideLayouts/slideLayout2.xml"/><Relationship Id="rId4" Type="http://schemas.openxmlformats.org/officeDocument/2006/relationships/hyperlink" Target="https://nj.gov/infobank/eo/056murphy/pdf/EO-214.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bit.ly/njengag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njschooldata.org/"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www.surveymonkey.com/r/2020-21SPR" TargetMode="External"/><Relationship Id="rId2" Type="http://schemas.openxmlformats.org/officeDocument/2006/relationships/hyperlink" Target="http://www.njschooldata.org/" TargetMode="External"/><Relationship Id="rId1" Type="http://schemas.openxmlformats.org/officeDocument/2006/relationships/slideLayout" Target="../slideLayouts/slideLayout2.xml"/><Relationship Id="rId5" Type="http://schemas.openxmlformats.org/officeDocument/2006/relationships/hyperlink" Target="mailto:reportcard@doe.nj.gov" TargetMode="External"/><Relationship Id="rId4" Type="http://schemas.openxmlformats.org/officeDocument/2006/relationships/hyperlink" Target="http://www.nj.gov/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6A30A4-50DF-4311-A042-79BD9C63A46F}"/>
              </a:ext>
            </a:extLst>
          </p:cNvPr>
          <p:cNvSpPr>
            <a:spLocks noGrp="1"/>
          </p:cNvSpPr>
          <p:nvPr>
            <p:ph type="title"/>
          </p:nvPr>
        </p:nvSpPr>
        <p:spPr>
          <a:xfrm>
            <a:off x="587406" y="939421"/>
            <a:ext cx="11184180" cy="2066538"/>
          </a:xfrm>
        </p:spPr>
        <p:txBody>
          <a:bodyPr>
            <a:normAutofit fontScale="90000"/>
          </a:bodyPr>
          <a:lstStyle/>
          <a:p>
            <a:r>
              <a:rPr lang="en-US" b="1" dirty="0"/>
              <a:t>New Jersey Department of Education</a:t>
            </a:r>
            <a:br>
              <a:rPr lang="en-US" b="1" dirty="0"/>
            </a:br>
            <a:r>
              <a:rPr lang="en-US" b="1" dirty="0"/>
              <a:t>2020-2021 School Performance Reports</a:t>
            </a:r>
          </a:p>
        </p:txBody>
      </p:sp>
      <p:sp>
        <p:nvSpPr>
          <p:cNvPr id="5" name="Text Placeholder 4">
            <a:extLst>
              <a:ext uri="{FF2B5EF4-FFF2-40B4-BE49-F238E27FC236}">
                <a16:creationId xmlns:a16="http://schemas.microsoft.com/office/drawing/2014/main" id="{487224F7-57D3-4922-AA2F-3795CCF8AEAF}"/>
              </a:ext>
            </a:extLst>
          </p:cNvPr>
          <p:cNvSpPr>
            <a:spLocks noGrp="1"/>
          </p:cNvSpPr>
          <p:nvPr>
            <p:ph type="body" idx="1"/>
          </p:nvPr>
        </p:nvSpPr>
        <p:spPr/>
        <p:txBody>
          <a:bodyPr/>
          <a:lstStyle/>
          <a:p>
            <a:r>
              <a:rPr lang="en-US" b="1" dirty="0">
                <a:solidFill>
                  <a:srgbClr val="008E40"/>
                </a:solidFill>
              </a:rPr>
              <a:t>[Title or Focus of Presentation]</a:t>
            </a:r>
          </a:p>
          <a:p>
            <a:r>
              <a:rPr lang="en-US" b="1" dirty="0">
                <a:solidFill>
                  <a:srgbClr val="008E40"/>
                </a:solidFill>
              </a:rPr>
              <a:t>[Time and Date of Presentation]</a:t>
            </a:r>
          </a:p>
          <a:p>
            <a:r>
              <a:rPr lang="en-US" b="1" dirty="0">
                <a:solidFill>
                  <a:srgbClr val="008E40"/>
                </a:solidFill>
              </a:rPr>
              <a:t>[Names of Presenters]</a:t>
            </a:r>
          </a:p>
        </p:txBody>
      </p:sp>
      <p:sp>
        <p:nvSpPr>
          <p:cNvPr id="3" name="Slide Number Placeholder 2">
            <a:extLst>
              <a:ext uri="{FF2B5EF4-FFF2-40B4-BE49-F238E27FC236}">
                <a16:creationId xmlns:a16="http://schemas.microsoft.com/office/drawing/2014/main" id="{F804FE63-F8DB-4F90-9D2D-BDCF46D670D8}"/>
              </a:ext>
            </a:extLst>
          </p:cNvPr>
          <p:cNvSpPr>
            <a:spLocks noGrp="1"/>
          </p:cNvSpPr>
          <p:nvPr>
            <p:ph type="sldNum" sz="quarter" idx="11"/>
          </p:nvPr>
        </p:nvSpPr>
        <p:spPr/>
        <p:txBody>
          <a:bodyPr/>
          <a:lstStyle/>
          <a:p>
            <a:fld id="{08ABAEDF-865C-4247-9503-834917DE0CD1}" type="slidenum">
              <a:rPr lang="en-US" smtClean="0"/>
              <a:pPr/>
              <a:t>1</a:t>
            </a:fld>
            <a:endParaRPr lang="en-US" dirty="0"/>
          </a:p>
        </p:txBody>
      </p:sp>
    </p:spTree>
    <p:extLst>
      <p:ext uri="{BB962C8B-B14F-4D97-AF65-F5344CB8AC3E}">
        <p14:creationId xmlns:p14="http://schemas.microsoft.com/office/powerpoint/2010/main" val="2583485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130D0-428B-4474-A7D8-4D40516258DC}"/>
              </a:ext>
            </a:extLst>
          </p:cNvPr>
          <p:cNvSpPr>
            <a:spLocks noGrp="1"/>
          </p:cNvSpPr>
          <p:nvPr>
            <p:ph type="title"/>
          </p:nvPr>
        </p:nvSpPr>
        <p:spPr/>
        <p:txBody>
          <a:bodyPr>
            <a:normAutofit/>
          </a:bodyPr>
          <a:lstStyle/>
          <a:p>
            <a:r>
              <a:rPr lang="en-US" b="1" dirty="0">
                <a:solidFill>
                  <a:srgbClr val="008E40"/>
                </a:solidFill>
              </a:rPr>
              <a:t>How to Use This Optional Presentation Template</a:t>
            </a:r>
          </a:p>
        </p:txBody>
      </p:sp>
      <p:sp>
        <p:nvSpPr>
          <p:cNvPr id="3" name="Content Placeholder 2">
            <a:extLst>
              <a:ext uri="{FF2B5EF4-FFF2-40B4-BE49-F238E27FC236}">
                <a16:creationId xmlns:a16="http://schemas.microsoft.com/office/drawing/2014/main" id="{245AE293-8939-4E10-9807-E33940186726}"/>
              </a:ext>
            </a:extLst>
          </p:cNvPr>
          <p:cNvSpPr>
            <a:spLocks noGrp="1"/>
          </p:cNvSpPr>
          <p:nvPr>
            <p:ph idx="1"/>
          </p:nvPr>
        </p:nvSpPr>
        <p:spPr/>
        <p:txBody>
          <a:bodyPr>
            <a:normAutofit fontScale="92500" lnSpcReduction="10000"/>
          </a:bodyPr>
          <a:lstStyle/>
          <a:p>
            <a:r>
              <a:rPr lang="en-US" b="1" dirty="0">
                <a:solidFill>
                  <a:srgbClr val="008E40"/>
                </a:solidFill>
              </a:rPr>
              <a:t>This presentation includes sample slide templates that you can use or consider when presenting School Performance Reports data to your communities.</a:t>
            </a:r>
          </a:p>
          <a:p>
            <a:r>
              <a:rPr lang="en-US" b="1" dirty="0">
                <a:solidFill>
                  <a:srgbClr val="008E40"/>
                </a:solidFill>
              </a:rPr>
              <a:t>Feel free to manipulate the slides provided or create your own slides to show data to your school communities and begin to collaborate on ways to improve student outcomes.</a:t>
            </a:r>
          </a:p>
          <a:p>
            <a:r>
              <a:rPr lang="en-US" b="1" dirty="0">
                <a:solidFill>
                  <a:srgbClr val="008E40"/>
                </a:solidFill>
              </a:rPr>
              <a:t>Any information in green should be edited by the school or district using the template.</a:t>
            </a:r>
          </a:p>
          <a:p>
            <a:r>
              <a:rPr lang="en-US" b="1" dirty="0">
                <a:solidFill>
                  <a:srgbClr val="008E40"/>
                </a:solidFill>
              </a:rPr>
              <a:t>Green text boxes provide instructions on updating the slides, you should delete these boxes prior to your presentation.</a:t>
            </a:r>
          </a:p>
          <a:p>
            <a:pPr lvl="1"/>
            <a:r>
              <a:rPr lang="en-US" b="1" dirty="0">
                <a:solidFill>
                  <a:srgbClr val="008E40"/>
                </a:solidFill>
              </a:rPr>
              <a:t>You can delete the text boxes by clicking the box and hitting the “Backspace” key.</a:t>
            </a:r>
          </a:p>
        </p:txBody>
      </p:sp>
      <p:sp>
        <p:nvSpPr>
          <p:cNvPr id="6" name="Slide Number Placeholder 5">
            <a:extLst>
              <a:ext uri="{FF2B5EF4-FFF2-40B4-BE49-F238E27FC236}">
                <a16:creationId xmlns:a16="http://schemas.microsoft.com/office/drawing/2014/main" id="{D1013549-1EF5-41DD-B134-E5DC92519327}"/>
              </a:ext>
            </a:extLst>
          </p:cNvPr>
          <p:cNvSpPr>
            <a:spLocks noGrp="1"/>
          </p:cNvSpPr>
          <p:nvPr>
            <p:ph type="sldNum" sz="quarter" idx="11"/>
          </p:nvPr>
        </p:nvSpPr>
        <p:spPr/>
        <p:txBody>
          <a:bodyPr/>
          <a:lstStyle/>
          <a:p>
            <a:fld id="{08ABAEDF-865C-4247-9503-834917DE0CD1}" type="slidenum">
              <a:rPr lang="en-US" smtClean="0"/>
              <a:pPr/>
              <a:t>2</a:t>
            </a:fld>
            <a:endParaRPr lang="en-US" dirty="0"/>
          </a:p>
        </p:txBody>
      </p:sp>
    </p:spTree>
    <p:extLst>
      <p:ext uri="{BB962C8B-B14F-4D97-AF65-F5344CB8AC3E}">
        <p14:creationId xmlns:p14="http://schemas.microsoft.com/office/powerpoint/2010/main" val="2466234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J School Performance Reports logo"/>
          <p:cNvPicPr>
            <a:picLocks noChangeAspect="1"/>
          </p:cNvPicPr>
          <p:nvPr/>
        </p:nvPicPr>
        <p:blipFill>
          <a:blip r:embed="rId3"/>
          <a:stretch>
            <a:fillRect/>
          </a:stretch>
        </p:blipFill>
        <p:spPr>
          <a:xfrm>
            <a:off x="343949" y="355226"/>
            <a:ext cx="2093858" cy="735343"/>
          </a:xfrm>
          <a:prstGeom prst="rect">
            <a:avLst/>
          </a:prstGeom>
        </p:spPr>
      </p:pic>
      <p:sp>
        <p:nvSpPr>
          <p:cNvPr id="11" name="Title 10">
            <a:extLst>
              <a:ext uri="{FF2B5EF4-FFF2-40B4-BE49-F238E27FC236}">
                <a16:creationId xmlns:a16="http://schemas.microsoft.com/office/drawing/2014/main" id="{7A8F3A55-50C7-43A1-A8AC-09485BE70461}"/>
              </a:ext>
            </a:extLst>
          </p:cNvPr>
          <p:cNvSpPr>
            <a:spLocks noGrp="1"/>
          </p:cNvSpPr>
          <p:nvPr>
            <p:ph type="title"/>
          </p:nvPr>
        </p:nvSpPr>
        <p:spPr/>
        <p:txBody>
          <a:bodyPr>
            <a:normAutofit/>
          </a:bodyPr>
          <a:lstStyle/>
          <a:p>
            <a:pPr lvl="1" algn="ctr"/>
            <a:r>
              <a:rPr lang="en-US" sz="3600" b="1" dirty="0">
                <a:latin typeface="Calibri Light" panose="020F0302020204030204" pitchFamily="34" charset="0"/>
                <a:cs typeface="Calibri Light" panose="020F0302020204030204" pitchFamily="34" charset="0"/>
              </a:rPr>
              <a:t>2020-2021 School Performance Reports</a:t>
            </a:r>
          </a:p>
        </p:txBody>
      </p:sp>
      <p:sp>
        <p:nvSpPr>
          <p:cNvPr id="16" name="Content Placeholder 7">
            <a:extLst>
              <a:ext uri="{FF2B5EF4-FFF2-40B4-BE49-F238E27FC236}">
                <a16:creationId xmlns:a16="http://schemas.microsoft.com/office/drawing/2014/main" id="{386A1F95-93FB-4FF1-B7CE-6E67D58724D3}"/>
              </a:ext>
            </a:extLst>
          </p:cNvPr>
          <p:cNvSpPr txBox="1">
            <a:spLocks noGrp="1"/>
          </p:cNvSpPr>
          <p:nvPr>
            <p:ph idx="1"/>
          </p:nvPr>
        </p:nvSpPr>
        <p:spPr>
          <a:xfrm>
            <a:off x="713064" y="1970088"/>
            <a:ext cx="10926486" cy="4351337"/>
          </a:xfrm>
          <a:prstGeom prst="rect">
            <a:avLst/>
          </a:prstGeom>
        </p:spPr>
        <p:txBody>
          <a:bodyPr vert="horz" lIns="91440" tIns="45720" rIns="91440" bIns="45720" rtlCol="0" anchor="t">
            <a:normAutofit/>
          </a:bodyPr>
          <a:lstStyle/>
          <a:p>
            <a:pPr marL="285750" indent="-285750" fontAlgn="base">
              <a:spcAft>
                <a:spcPct val="0"/>
              </a:spcAft>
              <a:buFont typeface="Arial" panose="020B0604020202020204" pitchFamily="34" charset="0"/>
              <a:buChar char="•"/>
            </a:pPr>
            <a:r>
              <a:rPr lang="en-US" sz="2000" dirty="0"/>
              <a:t>The </a:t>
            </a:r>
            <a:r>
              <a:rPr lang="en-US" sz="2000" b="1" dirty="0"/>
              <a:t>School Performance Reports </a:t>
            </a:r>
            <a:r>
              <a:rPr lang="en-US" sz="2000" dirty="0"/>
              <a:t>reflect the New Jersey Department of Education’s (NJDOE) commitment to proving parents, students, and school communities with a large variety of information about each school and district. These reports can be used as a tool to help evaluate whether all students have equitable access to high quality education.</a:t>
            </a:r>
          </a:p>
          <a:p>
            <a:pPr marL="285750" indent="-285750" fontAlgn="base">
              <a:spcAft>
                <a:spcPct val="0"/>
              </a:spcAft>
              <a:buFont typeface="Arial" panose="020B0604020202020204" pitchFamily="34" charset="0"/>
              <a:buChar char="•"/>
            </a:pPr>
            <a:r>
              <a:rPr lang="en-US" sz="2000" dirty="0"/>
              <a:t>Communities are encouraged to use these reports to </a:t>
            </a:r>
            <a:r>
              <a:rPr lang="en-US" sz="2000" b="1" dirty="0"/>
              <a:t>learn more</a:t>
            </a:r>
            <a:r>
              <a:rPr lang="en-US" sz="2000" dirty="0"/>
              <a:t>, </a:t>
            </a:r>
            <a:r>
              <a:rPr lang="en-US" sz="2000" b="1" dirty="0"/>
              <a:t>start conversations</a:t>
            </a:r>
            <a:r>
              <a:rPr lang="en-US" sz="2000" dirty="0"/>
              <a:t>, and </a:t>
            </a:r>
            <a:r>
              <a:rPr lang="en-US" sz="2000" b="1" dirty="0"/>
              <a:t>engage</a:t>
            </a:r>
            <a:r>
              <a:rPr lang="en-US" sz="2000" dirty="0"/>
              <a:t>.</a:t>
            </a:r>
            <a:endParaRPr lang="en-US" sz="2000" b="1" i="1" dirty="0"/>
          </a:p>
          <a:p>
            <a:pPr marL="285750" indent="-285750" fontAlgn="base">
              <a:spcAft>
                <a:spcPct val="0"/>
              </a:spcAft>
              <a:buFont typeface="Arial" panose="020B0604020202020204" pitchFamily="34" charset="0"/>
              <a:buChar char="•"/>
            </a:pPr>
            <a:r>
              <a:rPr lang="en-US" sz="2000" dirty="0"/>
              <a:t>In addition to meeting the federal report requirements under </a:t>
            </a:r>
            <a:r>
              <a:rPr lang="en-US" sz="2000" i="1" dirty="0"/>
              <a:t>ESSA, </a:t>
            </a:r>
            <a:r>
              <a:rPr lang="en-US" sz="2000" dirty="0"/>
              <a:t>NJDOE is committed to developing reports that </a:t>
            </a:r>
            <a:r>
              <a:rPr lang="en-US" sz="2000" b="1" dirty="0"/>
              <a:t>provide stakeholders with a broader picture of their schools and districts. </a:t>
            </a:r>
          </a:p>
          <a:p>
            <a:pPr marL="285750" indent="-285750" fontAlgn="base">
              <a:spcAft>
                <a:spcPct val="0"/>
              </a:spcAft>
            </a:pPr>
            <a:r>
              <a:rPr lang="en-US" sz="2000" dirty="0"/>
              <a:t>Along with the </a:t>
            </a:r>
            <a:r>
              <a:rPr lang="en-US" sz="2000" b="1" dirty="0"/>
              <a:t>detailed School Performance Reports </a:t>
            </a:r>
            <a:r>
              <a:rPr lang="en-US" sz="2000" dirty="0"/>
              <a:t>for each school, district, and state,</a:t>
            </a:r>
            <a:r>
              <a:rPr lang="en-US" sz="2000" b="1" dirty="0"/>
              <a:t> Summary Reports </a:t>
            </a:r>
            <a:r>
              <a:rPr lang="en-US" sz="2000" dirty="0"/>
              <a:t>for each school and district are also available. </a:t>
            </a:r>
          </a:p>
          <a:p>
            <a:pPr marL="742950" lvl="1" indent="-285750">
              <a:spcAft>
                <a:spcPct val="0"/>
              </a:spcAft>
            </a:pPr>
            <a:r>
              <a:rPr lang="en-US" sz="1600" dirty="0"/>
              <a:t>Data in the Summary Reports are limited for 2020-2021 due to COVID-19. </a:t>
            </a:r>
            <a:endParaRPr lang="en-US" sz="2000" b="1" dirty="0"/>
          </a:p>
          <a:p>
            <a:pPr marL="285750">
              <a:spcAft>
                <a:spcPct val="0"/>
              </a:spcAft>
            </a:pPr>
            <a:r>
              <a:rPr lang="en-US" sz="2000" dirty="0"/>
              <a:t>The reports and resources are also translated into Spanish.</a:t>
            </a:r>
            <a:endParaRPr lang="en-US" sz="2000" b="1" dirty="0">
              <a:cs typeface="Calibri"/>
            </a:endParaRPr>
          </a:p>
        </p:txBody>
      </p:sp>
      <p:sp>
        <p:nvSpPr>
          <p:cNvPr id="5" name="Slide Number Placeholder 4">
            <a:extLst>
              <a:ext uri="{FF2B5EF4-FFF2-40B4-BE49-F238E27FC236}">
                <a16:creationId xmlns:a16="http://schemas.microsoft.com/office/drawing/2014/main" id="{3919F5CB-21BC-441B-8EA5-AC470A218CD3}"/>
              </a:ext>
            </a:extLst>
          </p:cNvPr>
          <p:cNvSpPr>
            <a:spLocks noGrp="1"/>
          </p:cNvSpPr>
          <p:nvPr>
            <p:ph type="sldNum" sz="quarter" idx="11"/>
          </p:nvPr>
        </p:nvSpPr>
        <p:spPr/>
        <p:txBody>
          <a:bodyPr/>
          <a:lstStyle/>
          <a:p>
            <a:fld id="{08ABAEDF-865C-4247-9503-834917DE0CD1}" type="slidenum">
              <a:rPr lang="en-US" smtClean="0"/>
              <a:pPr/>
              <a:t>3</a:t>
            </a:fld>
            <a:endParaRPr lang="en-US" dirty="0"/>
          </a:p>
        </p:txBody>
      </p:sp>
    </p:spTree>
    <p:extLst>
      <p:ext uri="{BB962C8B-B14F-4D97-AF65-F5344CB8AC3E}">
        <p14:creationId xmlns:p14="http://schemas.microsoft.com/office/powerpoint/2010/main" val="3509764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B94FA-49A8-4A6E-83BB-64F8D63FBBC7}"/>
              </a:ext>
            </a:extLst>
          </p:cNvPr>
          <p:cNvSpPr>
            <a:spLocks noGrp="1"/>
          </p:cNvSpPr>
          <p:nvPr>
            <p:ph type="title"/>
          </p:nvPr>
        </p:nvSpPr>
        <p:spPr>
          <a:xfrm>
            <a:off x="838200" y="454535"/>
            <a:ext cx="10515600" cy="798139"/>
          </a:xfrm>
        </p:spPr>
        <p:txBody>
          <a:bodyPr>
            <a:normAutofit/>
          </a:bodyPr>
          <a:lstStyle/>
          <a:p>
            <a:pPr algn="ctr"/>
            <a:r>
              <a:rPr lang="en-US" sz="3600" b="1" dirty="0">
                <a:latin typeface="Calibri Light" panose="020F0302020204030204" pitchFamily="34" charset="0"/>
                <a:cs typeface="Calibri Light" panose="020F0302020204030204" pitchFamily="34" charset="0"/>
              </a:rPr>
              <a:t>School Performance Reports Homepage</a:t>
            </a:r>
          </a:p>
        </p:txBody>
      </p:sp>
      <p:sp>
        <p:nvSpPr>
          <p:cNvPr id="8" name="Content Placeholder 3">
            <a:extLst>
              <a:ext uri="{FF2B5EF4-FFF2-40B4-BE49-F238E27FC236}">
                <a16:creationId xmlns:a16="http://schemas.microsoft.com/office/drawing/2014/main" id="{FFAC9D1B-0FE1-4AF4-8A83-39B6AF50FACC}"/>
              </a:ext>
            </a:extLst>
          </p:cNvPr>
          <p:cNvSpPr>
            <a:spLocks noGrp="1"/>
          </p:cNvSpPr>
          <p:nvPr>
            <p:ph idx="1"/>
          </p:nvPr>
        </p:nvSpPr>
        <p:spPr>
          <a:xfrm>
            <a:off x="838200" y="1552074"/>
            <a:ext cx="10515600" cy="4940801"/>
          </a:xfrm>
        </p:spPr>
        <p:txBody>
          <a:bodyPr vert="horz" lIns="91440" tIns="45720" rIns="91440" bIns="45720" rtlCol="0" anchor="t">
            <a:normAutofit/>
          </a:bodyPr>
          <a:lstStyle/>
          <a:p>
            <a:pPr marL="0" indent="0" algn="ctr">
              <a:buNone/>
            </a:pPr>
            <a:r>
              <a:rPr lang="en-US" sz="2000" dirty="0"/>
              <a:t>You can find the School Performance Reports at </a:t>
            </a:r>
            <a:r>
              <a:rPr lang="en-US" sz="2000" u="sng" dirty="0">
                <a:hlinkClick r:id="rId2"/>
              </a:rPr>
              <a:t>njschooldata.org</a:t>
            </a:r>
            <a:r>
              <a:rPr lang="en-US" sz="2000" u="sng" dirty="0"/>
              <a:t>.</a:t>
            </a:r>
            <a:endParaRPr lang="en-US" sz="2000" dirty="0"/>
          </a:p>
        </p:txBody>
      </p:sp>
      <p:pic>
        <p:nvPicPr>
          <p:cNvPr id="4" name="Picture 3" descr="Screenshot of New Jersey School Performance Reports Homepage.">
            <a:extLst>
              <a:ext uri="{FF2B5EF4-FFF2-40B4-BE49-F238E27FC236}">
                <a16:creationId xmlns:a16="http://schemas.microsoft.com/office/drawing/2014/main" id="{9687B7C0-5CCF-49D5-9DB3-474F0078EA8F}"/>
              </a:ext>
            </a:extLst>
          </p:cNvPr>
          <p:cNvPicPr>
            <a:picLocks noChangeAspect="1"/>
          </p:cNvPicPr>
          <p:nvPr/>
        </p:nvPicPr>
        <p:blipFill>
          <a:blip r:embed="rId3"/>
          <a:stretch>
            <a:fillRect/>
          </a:stretch>
        </p:blipFill>
        <p:spPr>
          <a:xfrm>
            <a:off x="2169833" y="2048216"/>
            <a:ext cx="7852335" cy="4012849"/>
          </a:xfrm>
          <a:prstGeom prst="rect">
            <a:avLst/>
          </a:prstGeom>
        </p:spPr>
      </p:pic>
      <p:sp>
        <p:nvSpPr>
          <p:cNvPr id="6" name="Slide Number Placeholder 5">
            <a:extLst>
              <a:ext uri="{FF2B5EF4-FFF2-40B4-BE49-F238E27FC236}">
                <a16:creationId xmlns:a16="http://schemas.microsoft.com/office/drawing/2014/main" id="{B94117D3-0D60-4A0D-9413-141AA883AFAA}"/>
              </a:ext>
            </a:extLst>
          </p:cNvPr>
          <p:cNvSpPr>
            <a:spLocks noGrp="1"/>
          </p:cNvSpPr>
          <p:nvPr>
            <p:ph type="sldNum" sz="quarter" idx="11"/>
          </p:nvPr>
        </p:nvSpPr>
        <p:spPr/>
        <p:txBody>
          <a:bodyPr/>
          <a:lstStyle/>
          <a:p>
            <a:fld id="{08ABAEDF-865C-4247-9503-834917DE0CD1}" type="slidenum">
              <a:rPr lang="en-US" smtClean="0"/>
              <a:pPr/>
              <a:t>4</a:t>
            </a:fld>
            <a:endParaRPr lang="en-US" dirty="0"/>
          </a:p>
        </p:txBody>
      </p:sp>
    </p:spTree>
    <p:extLst>
      <p:ext uri="{BB962C8B-B14F-4D97-AF65-F5344CB8AC3E}">
        <p14:creationId xmlns:p14="http://schemas.microsoft.com/office/powerpoint/2010/main" val="1357994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B6A669-B173-4644-BFF7-29740F017AD5}"/>
              </a:ext>
            </a:extLst>
          </p:cNvPr>
          <p:cNvSpPr txBox="1"/>
          <p:nvPr/>
        </p:nvSpPr>
        <p:spPr>
          <a:xfrm>
            <a:off x="165002" y="150069"/>
            <a:ext cx="2119358" cy="1815882"/>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rPr>
              <a:t>All districts are required to link to the School Performance Reports on their websites. You may want to include on this page where you can find a link to the reports on your own website.</a:t>
            </a:r>
            <a:endParaRPr lang="en-US" dirty="0">
              <a:solidFill>
                <a:schemeClr val="bg1"/>
              </a:solidFill>
            </a:endParaRPr>
          </a:p>
        </p:txBody>
      </p:sp>
      <p:sp>
        <p:nvSpPr>
          <p:cNvPr id="2" name="Title 1">
            <a:extLst>
              <a:ext uri="{FF2B5EF4-FFF2-40B4-BE49-F238E27FC236}">
                <a16:creationId xmlns:a16="http://schemas.microsoft.com/office/drawing/2014/main" id="{4BAB94FA-49A8-4A6E-83BB-64F8D63FBBC7}"/>
              </a:ext>
            </a:extLst>
          </p:cNvPr>
          <p:cNvSpPr>
            <a:spLocks noGrp="1"/>
          </p:cNvSpPr>
          <p:nvPr>
            <p:ph type="title"/>
          </p:nvPr>
        </p:nvSpPr>
        <p:spPr>
          <a:xfrm>
            <a:off x="1883228" y="414001"/>
            <a:ext cx="10515600" cy="798139"/>
          </a:xfrm>
        </p:spPr>
        <p:txBody>
          <a:bodyPr>
            <a:normAutofit/>
          </a:bodyPr>
          <a:lstStyle/>
          <a:p>
            <a:pPr algn="ctr"/>
            <a:r>
              <a:rPr lang="en-US" sz="3600" b="1" dirty="0">
                <a:latin typeface="Calibri Light"/>
                <a:cs typeface="Calibri Light"/>
              </a:rPr>
              <a:t>Links to the Performance Reports on District Website</a:t>
            </a:r>
            <a:endParaRPr lang="en-US" dirty="0"/>
          </a:p>
        </p:txBody>
      </p:sp>
      <p:sp>
        <p:nvSpPr>
          <p:cNvPr id="8" name="Content Placeholder 3">
            <a:extLst>
              <a:ext uri="{FF2B5EF4-FFF2-40B4-BE49-F238E27FC236}">
                <a16:creationId xmlns:a16="http://schemas.microsoft.com/office/drawing/2014/main" id="{FFAC9D1B-0FE1-4AF4-8A83-39B6AF50FACC}"/>
              </a:ext>
            </a:extLst>
          </p:cNvPr>
          <p:cNvSpPr>
            <a:spLocks noGrp="1"/>
          </p:cNvSpPr>
          <p:nvPr>
            <p:ph idx="1"/>
          </p:nvPr>
        </p:nvSpPr>
        <p:spPr>
          <a:xfrm>
            <a:off x="838200" y="2036337"/>
            <a:ext cx="10515600" cy="4407662"/>
          </a:xfrm>
        </p:spPr>
        <p:txBody>
          <a:bodyPr vert="horz" lIns="91440" tIns="45720" rIns="91440" bIns="45720" rtlCol="0" anchor="t">
            <a:normAutofit/>
          </a:bodyPr>
          <a:lstStyle/>
          <a:p>
            <a:pPr marL="0" indent="0" algn="ctr">
              <a:buNone/>
            </a:pPr>
            <a:r>
              <a:rPr lang="en-US" sz="2000" dirty="0">
                <a:solidFill>
                  <a:srgbClr val="008000"/>
                </a:solidFill>
                <a:cs typeface="Calibri"/>
              </a:rPr>
              <a:t>[Add link and screenshot of link to the School Performance Reports on your district website]</a:t>
            </a:r>
          </a:p>
        </p:txBody>
      </p:sp>
      <p:sp>
        <p:nvSpPr>
          <p:cNvPr id="7" name="Slide Number Placeholder 6">
            <a:extLst>
              <a:ext uri="{FF2B5EF4-FFF2-40B4-BE49-F238E27FC236}">
                <a16:creationId xmlns:a16="http://schemas.microsoft.com/office/drawing/2014/main" id="{87EEC12E-EC6D-44ED-B665-EAA0B80C46C6}"/>
              </a:ext>
            </a:extLst>
          </p:cNvPr>
          <p:cNvSpPr>
            <a:spLocks noGrp="1"/>
          </p:cNvSpPr>
          <p:nvPr>
            <p:ph type="sldNum" sz="quarter" idx="11"/>
          </p:nvPr>
        </p:nvSpPr>
        <p:spPr/>
        <p:txBody>
          <a:bodyPr/>
          <a:lstStyle/>
          <a:p>
            <a:fld id="{08ABAEDF-865C-4247-9503-834917DE0CD1}" type="slidenum">
              <a:rPr lang="en-US" smtClean="0"/>
              <a:pPr/>
              <a:t>5</a:t>
            </a:fld>
            <a:endParaRPr lang="en-US" dirty="0"/>
          </a:p>
        </p:txBody>
      </p:sp>
    </p:spTree>
    <p:extLst>
      <p:ext uri="{BB962C8B-B14F-4D97-AF65-F5344CB8AC3E}">
        <p14:creationId xmlns:p14="http://schemas.microsoft.com/office/powerpoint/2010/main" val="2539987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7">
            <a:extLst>
              <a:ext uri="{FF2B5EF4-FFF2-40B4-BE49-F238E27FC236}">
                <a16:creationId xmlns:a16="http://schemas.microsoft.com/office/drawing/2014/main" id="{386A1F95-93FB-4FF1-B7CE-6E67D58724D3}"/>
              </a:ext>
            </a:extLst>
          </p:cNvPr>
          <p:cNvSpPr txBox="1">
            <a:spLocks noGrp="1"/>
          </p:cNvSpPr>
          <p:nvPr>
            <p:ph idx="1"/>
          </p:nvPr>
        </p:nvSpPr>
        <p:spPr>
          <a:xfrm>
            <a:off x="632757" y="1579670"/>
            <a:ext cx="10926486" cy="4851952"/>
          </a:xfrm>
          <a:prstGeom prst="rect">
            <a:avLst/>
          </a:prstGeom>
        </p:spPr>
        <p:txBody>
          <a:bodyPr vert="horz" lIns="91440" tIns="45720" rIns="91440" bIns="45720" rtlCol="0" anchor="t">
            <a:normAutofit/>
          </a:bodyPr>
          <a:lstStyle/>
          <a:p>
            <a:pPr marL="285750" indent="-285750">
              <a:spcAft>
                <a:spcPct val="0"/>
              </a:spcAft>
            </a:pPr>
            <a:r>
              <a:rPr lang="en-US" sz="2000" dirty="0">
                <a:ea typeface="+mn-lt"/>
                <a:cs typeface="+mn-lt"/>
              </a:rPr>
              <a:t>The ongoing COVID-19 pandemic has had a significant impact on the way the NJDOE was able to measure school performance and student achievement in both the 2019-2020 and 2020-2021 School Performance Reports. </a:t>
            </a:r>
            <a:endParaRPr lang="en-US" sz="2000" dirty="0">
              <a:cs typeface="Calibri"/>
            </a:endParaRPr>
          </a:p>
          <a:p>
            <a:pPr marL="285750" indent="-285750" fontAlgn="base">
              <a:spcAft>
                <a:spcPct val="0"/>
              </a:spcAft>
            </a:pPr>
            <a:r>
              <a:rPr lang="en-US" sz="2000" dirty="0">
                <a:ea typeface="+mn-lt"/>
                <a:cs typeface="+mn-lt"/>
              </a:rPr>
              <a:t>While some data that was missing in 2019-2020 will be available again for 2020-2021 (e.g. chronic absenteeism data), other data continues to remain unavailable or look different from prior years.</a:t>
            </a:r>
          </a:p>
          <a:p>
            <a:pPr marL="285750" indent="-285750">
              <a:spcAft>
                <a:spcPct val="0"/>
              </a:spcAft>
            </a:pPr>
            <a:r>
              <a:rPr lang="en-US" sz="2000" dirty="0">
                <a:ea typeface="+mn-lt"/>
                <a:cs typeface="+mn-lt"/>
              </a:rPr>
              <a:t>The NJDOE recognizes that our existing data can’t begin to measure the hard work and perseverance of the students, families, educators, and community members during the past two years.</a:t>
            </a:r>
          </a:p>
          <a:p>
            <a:pPr marL="285750" indent="-285750">
              <a:spcAft>
                <a:spcPct val="0"/>
              </a:spcAft>
            </a:pPr>
            <a:r>
              <a:rPr lang="en-US" sz="2000" dirty="0">
                <a:ea typeface="+mn-lt"/>
                <a:cs typeface="+mn-lt"/>
              </a:rPr>
              <a:t>The NJDOE emphasizes how important it is to use the available data in the reports, along with other information collected directly within districts and communities, to start conversations, identify gaps in information, and find ways to address the impacts of COVID-19 and ensure all students receive the support that they need.</a:t>
            </a:r>
          </a:p>
        </p:txBody>
      </p:sp>
      <p:sp>
        <p:nvSpPr>
          <p:cNvPr id="2" name="Title 1">
            <a:extLst>
              <a:ext uri="{FF2B5EF4-FFF2-40B4-BE49-F238E27FC236}">
                <a16:creationId xmlns:a16="http://schemas.microsoft.com/office/drawing/2014/main" id="{AE0D64DA-772B-4F57-B430-AEB08CEB9F54}"/>
              </a:ext>
            </a:extLst>
          </p:cNvPr>
          <p:cNvSpPr>
            <a:spLocks noGrp="1"/>
          </p:cNvSpPr>
          <p:nvPr>
            <p:ph type="title"/>
          </p:nvPr>
        </p:nvSpPr>
        <p:spPr/>
        <p:txBody>
          <a:bodyPr/>
          <a:lstStyle/>
          <a:p>
            <a:pPr algn="ctr" rtl="0" eaLnBrk="1" latinLnBrk="0" hangingPunct="1"/>
            <a:r>
              <a:rPr lang="en-US" sz="3600" b="1" kern="1200" dirty="0">
                <a:solidFill>
                  <a:srgbClr val="000000"/>
                </a:solidFill>
                <a:effectLst/>
                <a:latin typeface="Calibri Light" panose="020F0302020204030204" pitchFamily="34" charset="0"/>
                <a:ea typeface="+mn-ea"/>
                <a:cs typeface="Calibri Light" panose="020F0302020204030204" pitchFamily="34" charset="0"/>
              </a:rPr>
              <a:t>COVID-19 Impact on 2020-2021 Reports</a:t>
            </a:r>
            <a:endParaRPr lang="en-US" dirty="0">
              <a:effectLst/>
            </a:endParaRPr>
          </a:p>
        </p:txBody>
      </p:sp>
      <p:sp>
        <p:nvSpPr>
          <p:cNvPr id="7" name="Slide Number Placeholder 6">
            <a:extLst>
              <a:ext uri="{FF2B5EF4-FFF2-40B4-BE49-F238E27FC236}">
                <a16:creationId xmlns:a16="http://schemas.microsoft.com/office/drawing/2014/main" id="{89F3E2A6-7C5E-4EC6-993C-674FF4C675CC}"/>
              </a:ext>
            </a:extLst>
          </p:cNvPr>
          <p:cNvSpPr>
            <a:spLocks noGrp="1"/>
          </p:cNvSpPr>
          <p:nvPr>
            <p:ph type="sldNum" sz="quarter" idx="11"/>
          </p:nvPr>
        </p:nvSpPr>
        <p:spPr/>
        <p:txBody>
          <a:bodyPr/>
          <a:lstStyle/>
          <a:p>
            <a:fld id="{08ABAEDF-865C-4247-9503-834917DE0CD1}" type="slidenum">
              <a:rPr lang="en-US" smtClean="0"/>
              <a:pPr/>
              <a:t>6</a:t>
            </a:fld>
            <a:endParaRPr lang="en-US" dirty="0"/>
          </a:p>
        </p:txBody>
      </p:sp>
    </p:spTree>
    <p:extLst>
      <p:ext uri="{BB962C8B-B14F-4D97-AF65-F5344CB8AC3E}">
        <p14:creationId xmlns:p14="http://schemas.microsoft.com/office/powerpoint/2010/main" val="2518095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ADA620-761F-4C93-87F4-4BF9D6379C1D}"/>
              </a:ext>
            </a:extLst>
          </p:cNvPr>
          <p:cNvSpPr>
            <a:spLocks noGrp="1"/>
          </p:cNvSpPr>
          <p:nvPr>
            <p:ph type="title"/>
          </p:nvPr>
        </p:nvSpPr>
        <p:spPr/>
        <p:txBody>
          <a:bodyPr/>
          <a:lstStyle/>
          <a:p>
            <a:pPr algn="ctr" rtl="0" eaLnBrk="1" latinLnBrk="0" hangingPunct="1"/>
            <a:r>
              <a:rPr lang="en-US" sz="3600" b="1" kern="1200" dirty="0">
                <a:solidFill>
                  <a:srgbClr val="000000"/>
                </a:solidFill>
                <a:effectLst/>
                <a:latin typeface="Calibri Light" panose="020F0302020204030204" pitchFamily="34" charset="0"/>
                <a:ea typeface="+mn-ea"/>
                <a:cs typeface="Calibri Light" panose="020F0302020204030204" pitchFamily="34" charset="0"/>
              </a:rPr>
              <a:t>2020-2021 Data Availability Notes</a:t>
            </a:r>
            <a:endParaRPr lang="en-US" dirty="0">
              <a:effectLst/>
            </a:endParaRPr>
          </a:p>
        </p:txBody>
      </p:sp>
      <p:sp>
        <p:nvSpPr>
          <p:cNvPr id="6" name="Content Placeholder 7">
            <a:extLst>
              <a:ext uri="{FF2B5EF4-FFF2-40B4-BE49-F238E27FC236}">
                <a16:creationId xmlns:a16="http://schemas.microsoft.com/office/drawing/2014/main" id="{386A1F95-93FB-4FF1-B7CE-6E67D58724D3}"/>
              </a:ext>
            </a:extLst>
          </p:cNvPr>
          <p:cNvSpPr txBox="1">
            <a:spLocks noGrp="1"/>
          </p:cNvSpPr>
          <p:nvPr>
            <p:ph idx="1"/>
          </p:nvPr>
        </p:nvSpPr>
        <p:spPr>
          <a:xfrm>
            <a:off x="632757" y="1579670"/>
            <a:ext cx="10926486" cy="4851952"/>
          </a:xfrm>
          <a:prstGeom prst="rect">
            <a:avLst/>
          </a:prstGeom>
        </p:spPr>
        <p:txBody>
          <a:bodyPr vert="horz" lIns="91440" tIns="45720" rIns="91440" bIns="45720" rtlCol="0" anchor="t">
            <a:normAutofit/>
          </a:bodyPr>
          <a:lstStyle/>
          <a:p>
            <a:pPr marL="285750" indent="-285750" fontAlgn="base">
              <a:spcAft>
                <a:spcPct val="0"/>
              </a:spcAft>
              <a:buFont typeface="Arial" panose="020B0604020202020204" pitchFamily="34" charset="0"/>
              <a:buChar char="•"/>
            </a:pPr>
            <a:r>
              <a:rPr lang="en-US" sz="2000" dirty="0"/>
              <a:t>The 2020-2021 School Performance Reports will not include the following data elements:</a:t>
            </a:r>
            <a:endParaRPr lang="en-US" sz="2000" dirty="0">
              <a:cs typeface="Calibri"/>
            </a:endParaRPr>
          </a:p>
          <a:p>
            <a:pPr marL="628650" lvl="1" indent="-171450"/>
            <a:r>
              <a:rPr lang="en-US" sz="2000" b="1" dirty="0">
                <a:ea typeface="Calibri" panose="020F0502020204030204" pitchFamily="34" charset="0"/>
                <a:cs typeface="Arial" panose="020B0604020202020204" pitchFamily="34" charset="0"/>
              </a:rPr>
              <a:t>Statewide assessment data</a:t>
            </a:r>
            <a:r>
              <a:rPr lang="en-US" sz="2000" dirty="0">
                <a:ea typeface="Calibri" panose="020F0502020204030204" pitchFamily="34" charset="0"/>
                <a:cs typeface="Arial" panose="020B0604020202020204" pitchFamily="34" charset="0"/>
              </a:rPr>
              <a:t>: Participation and performance on the New Jersey Student Learning Assessment (NJSLA) for ELA, mathematics, or science</a:t>
            </a:r>
          </a:p>
          <a:p>
            <a:pPr marL="628650" lvl="1" indent="-171450"/>
            <a:r>
              <a:rPr lang="en-US" sz="2000" b="1" dirty="0">
                <a:ea typeface="Calibri" panose="020F0502020204030204" pitchFamily="34" charset="0"/>
                <a:cs typeface="Arial" panose="020B0604020202020204" pitchFamily="34" charset="0"/>
              </a:rPr>
              <a:t>Growth Data</a:t>
            </a:r>
            <a:r>
              <a:rPr lang="en-US" sz="2000" dirty="0">
                <a:ea typeface="Calibri" panose="020F0502020204030204" pitchFamily="34" charset="0"/>
                <a:cs typeface="Arial" panose="020B0604020202020204" pitchFamily="34" charset="0"/>
              </a:rPr>
              <a:t>: Median Student Growth Percentiles and Progress toward English Language Proficiency</a:t>
            </a:r>
          </a:p>
          <a:p>
            <a:pPr marL="628650" lvl="1" indent="-171450"/>
            <a:r>
              <a:rPr lang="en-US" sz="2000" b="1" dirty="0">
                <a:ea typeface="Calibri" panose="020F0502020204030204" pitchFamily="34" charset="0"/>
                <a:cs typeface="Arial" panose="020B0604020202020204" pitchFamily="34" charset="0"/>
              </a:rPr>
              <a:t>Accountability Measures</a:t>
            </a:r>
            <a:r>
              <a:rPr lang="en-US" sz="2000" dirty="0">
                <a:ea typeface="Calibri" panose="020F0502020204030204" pitchFamily="34" charset="0"/>
                <a:cs typeface="Arial" panose="020B0604020202020204" pitchFamily="34" charset="0"/>
              </a:rPr>
              <a:t>: Summative ratings, indicator scores, and status in meeting annual targets or standards</a:t>
            </a:r>
          </a:p>
          <a:p>
            <a:pPr marL="285750" indent="-285750" fontAlgn="base">
              <a:spcAft>
                <a:spcPct val="0"/>
              </a:spcAft>
              <a:buFont typeface="Arial" panose="020B0604020202020204" pitchFamily="34" charset="0"/>
              <a:buChar char="•"/>
            </a:pPr>
            <a:r>
              <a:rPr lang="en-US" sz="2000" dirty="0"/>
              <a:t>Notes are included throughout the reports to explain where data is missing or known to be impacted by COVID-19 and an updated </a:t>
            </a:r>
            <a:r>
              <a:rPr lang="en-US" sz="2000" dirty="0">
                <a:solidFill>
                  <a:srgbClr val="0000FF"/>
                </a:solidFill>
                <a:hlinkClick r:id="rId2"/>
              </a:rPr>
              <a:t>Impact of COVID-19 on Data Availability</a:t>
            </a:r>
            <a:r>
              <a:rPr lang="en-US" sz="2000" dirty="0">
                <a:hlinkClick r:id="rId2"/>
              </a:rPr>
              <a:t> </a:t>
            </a:r>
            <a:r>
              <a:rPr lang="en-US" sz="2000" dirty="0"/>
              <a:t>resource is available to summarize this information.</a:t>
            </a:r>
            <a:endParaRPr lang="en-US" sz="2000" dirty="0">
              <a:cs typeface="Calibri"/>
            </a:endParaRPr>
          </a:p>
        </p:txBody>
      </p:sp>
      <p:sp>
        <p:nvSpPr>
          <p:cNvPr id="7" name="Slide Number Placeholder 6">
            <a:extLst>
              <a:ext uri="{FF2B5EF4-FFF2-40B4-BE49-F238E27FC236}">
                <a16:creationId xmlns:a16="http://schemas.microsoft.com/office/drawing/2014/main" id="{3221198F-E619-4A43-B565-55EC1FFEA24C}"/>
              </a:ext>
            </a:extLst>
          </p:cNvPr>
          <p:cNvSpPr>
            <a:spLocks noGrp="1"/>
          </p:cNvSpPr>
          <p:nvPr>
            <p:ph type="sldNum" sz="quarter" idx="11"/>
          </p:nvPr>
        </p:nvSpPr>
        <p:spPr/>
        <p:txBody>
          <a:bodyPr/>
          <a:lstStyle/>
          <a:p>
            <a:fld id="{08ABAEDF-865C-4247-9503-834917DE0CD1}" type="slidenum">
              <a:rPr lang="en-US" smtClean="0"/>
              <a:pPr/>
              <a:t>7</a:t>
            </a:fld>
            <a:endParaRPr lang="en-US" dirty="0"/>
          </a:p>
        </p:txBody>
      </p:sp>
    </p:spTree>
    <p:extLst>
      <p:ext uri="{BB962C8B-B14F-4D97-AF65-F5344CB8AC3E}">
        <p14:creationId xmlns:p14="http://schemas.microsoft.com/office/powerpoint/2010/main" val="1693902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0BC33-FE2C-41F1-85D6-B0F10C832CB5}"/>
              </a:ext>
            </a:extLst>
          </p:cNvPr>
          <p:cNvSpPr>
            <a:spLocks noGrp="1"/>
          </p:cNvSpPr>
          <p:nvPr>
            <p:ph type="title"/>
          </p:nvPr>
        </p:nvSpPr>
        <p:spPr/>
        <p:txBody>
          <a:bodyPr/>
          <a:lstStyle/>
          <a:p>
            <a:pPr algn="ctr"/>
            <a:r>
              <a:rPr lang="en-US" b="1" dirty="0">
                <a:solidFill>
                  <a:srgbClr val="008E40"/>
                </a:solidFill>
              </a:rPr>
              <a:t>Note for Districts on COVID-19 Impact</a:t>
            </a:r>
          </a:p>
        </p:txBody>
      </p:sp>
      <p:sp>
        <p:nvSpPr>
          <p:cNvPr id="3" name="Content Placeholder 2">
            <a:extLst>
              <a:ext uri="{FF2B5EF4-FFF2-40B4-BE49-F238E27FC236}">
                <a16:creationId xmlns:a16="http://schemas.microsoft.com/office/drawing/2014/main" id="{3DF99FF7-BCB7-4DF7-A384-00DD11DAD2AC}"/>
              </a:ext>
            </a:extLst>
          </p:cNvPr>
          <p:cNvSpPr>
            <a:spLocks noGrp="1"/>
          </p:cNvSpPr>
          <p:nvPr>
            <p:ph idx="1"/>
          </p:nvPr>
        </p:nvSpPr>
        <p:spPr>
          <a:xfrm>
            <a:off x="808234" y="1815350"/>
            <a:ext cx="10515600" cy="4351338"/>
          </a:xfrm>
        </p:spPr>
        <p:txBody>
          <a:bodyPr>
            <a:normAutofit fontScale="92500" lnSpcReduction="20000"/>
          </a:bodyPr>
          <a:lstStyle/>
          <a:p>
            <a:r>
              <a:rPr lang="en-US" dirty="0">
                <a:solidFill>
                  <a:srgbClr val="008E40"/>
                </a:solidFill>
              </a:rPr>
              <a:t>The impacts of COVID-19 on data for 2020-2021 vary by district. </a:t>
            </a:r>
          </a:p>
          <a:p>
            <a:r>
              <a:rPr lang="en-US" dirty="0">
                <a:solidFill>
                  <a:srgbClr val="008E40"/>
                </a:solidFill>
              </a:rPr>
              <a:t>In some cases, performance may have improved on certain measures, such as discipline, or declined in others, such as SAT participation.</a:t>
            </a:r>
          </a:p>
          <a:p>
            <a:pPr>
              <a:spcAft>
                <a:spcPts val="1300"/>
              </a:spcAft>
            </a:pPr>
            <a:r>
              <a:rPr lang="en-US" dirty="0">
                <a:solidFill>
                  <a:srgbClr val="008E40"/>
                </a:solidFill>
              </a:rPr>
              <a:t>Districts may want to highlight for their communities how some data in the reports may have been affected as a result of COVID-19 in this presentation. Some examples of data elements that may have been affected are:</a:t>
            </a:r>
          </a:p>
          <a:p>
            <a:pPr lvl="1"/>
            <a:r>
              <a:rPr lang="en-US" dirty="0">
                <a:solidFill>
                  <a:srgbClr val="008E40"/>
                </a:solidFill>
              </a:rPr>
              <a:t>PSAT, SAT, and ACT participation and performance</a:t>
            </a:r>
          </a:p>
          <a:p>
            <a:pPr lvl="1"/>
            <a:r>
              <a:rPr lang="en-US" dirty="0">
                <a:solidFill>
                  <a:srgbClr val="008E40"/>
                </a:solidFill>
              </a:rPr>
              <a:t>AB and IB exam performance</a:t>
            </a:r>
          </a:p>
          <a:p>
            <a:pPr lvl="1"/>
            <a:r>
              <a:rPr lang="en-US" dirty="0">
                <a:solidFill>
                  <a:srgbClr val="008E40"/>
                </a:solidFill>
              </a:rPr>
              <a:t>Industry-valued credentials earned</a:t>
            </a:r>
          </a:p>
          <a:p>
            <a:pPr lvl="1"/>
            <a:r>
              <a:rPr lang="en-US" dirty="0">
                <a:solidFill>
                  <a:srgbClr val="008E40"/>
                </a:solidFill>
              </a:rPr>
              <a:t>Graduation and dropout rates</a:t>
            </a:r>
          </a:p>
          <a:p>
            <a:pPr lvl="1"/>
            <a:r>
              <a:rPr lang="en-US" dirty="0">
                <a:solidFill>
                  <a:srgbClr val="008E40"/>
                </a:solidFill>
              </a:rPr>
              <a:t>Postsecondary enrollment rates</a:t>
            </a:r>
          </a:p>
          <a:p>
            <a:pPr lvl="1"/>
            <a:r>
              <a:rPr lang="en-US" dirty="0">
                <a:solidFill>
                  <a:srgbClr val="008E40"/>
                </a:solidFill>
              </a:rPr>
              <a:t>Discipline data</a:t>
            </a:r>
          </a:p>
        </p:txBody>
      </p:sp>
      <p:sp>
        <p:nvSpPr>
          <p:cNvPr id="6" name="Slide Number Placeholder 5">
            <a:extLst>
              <a:ext uri="{FF2B5EF4-FFF2-40B4-BE49-F238E27FC236}">
                <a16:creationId xmlns:a16="http://schemas.microsoft.com/office/drawing/2014/main" id="{D55BB2F5-3B03-4632-A818-41776C7D0683}"/>
              </a:ext>
            </a:extLst>
          </p:cNvPr>
          <p:cNvSpPr>
            <a:spLocks noGrp="1"/>
          </p:cNvSpPr>
          <p:nvPr>
            <p:ph type="sldNum" sz="quarter" idx="11"/>
          </p:nvPr>
        </p:nvSpPr>
        <p:spPr/>
        <p:txBody>
          <a:bodyPr/>
          <a:lstStyle/>
          <a:p>
            <a:fld id="{08ABAEDF-865C-4247-9503-834917DE0CD1}" type="slidenum">
              <a:rPr lang="en-US" smtClean="0"/>
              <a:pPr/>
              <a:t>8</a:t>
            </a:fld>
            <a:endParaRPr lang="en-US" dirty="0"/>
          </a:p>
        </p:txBody>
      </p:sp>
    </p:spTree>
    <p:extLst>
      <p:ext uri="{BB962C8B-B14F-4D97-AF65-F5344CB8AC3E}">
        <p14:creationId xmlns:p14="http://schemas.microsoft.com/office/powerpoint/2010/main" val="3796129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665C1-A032-4096-B69B-96DE494E58AC}"/>
              </a:ext>
            </a:extLst>
          </p:cNvPr>
          <p:cNvSpPr>
            <a:spLocks noGrp="1"/>
          </p:cNvSpPr>
          <p:nvPr>
            <p:ph type="title"/>
          </p:nvPr>
        </p:nvSpPr>
        <p:spPr/>
        <p:txBody>
          <a:bodyPr>
            <a:normAutofit/>
          </a:bodyPr>
          <a:lstStyle/>
          <a:p>
            <a:pPr algn="ctr"/>
            <a:r>
              <a:rPr lang="en-US" sz="3600" b="1" dirty="0"/>
              <a:t>What Kinds of Information Do the School Performance Reports Typically Include?</a:t>
            </a:r>
          </a:p>
        </p:txBody>
      </p:sp>
      <p:sp>
        <p:nvSpPr>
          <p:cNvPr id="15" name="Text Placeholder 14">
            <a:extLst>
              <a:ext uri="{FF2B5EF4-FFF2-40B4-BE49-F238E27FC236}">
                <a16:creationId xmlns:a16="http://schemas.microsoft.com/office/drawing/2014/main" id="{D6377E8E-C70E-4754-877E-1C162796D301}"/>
              </a:ext>
            </a:extLst>
          </p:cNvPr>
          <p:cNvSpPr>
            <a:spLocks noGrp="1"/>
          </p:cNvSpPr>
          <p:nvPr>
            <p:ph type="body" sz="quarter" idx="13"/>
          </p:nvPr>
        </p:nvSpPr>
        <p:spPr>
          <a:xfrm>
            <a:off x="863602" y="1810035"/>
            <a:ext cx="10617200" cy="686752"/>
          </a:xfrm>
        </p:spPr>
        <p:txBody>
          <a:bodyPr>
            <a:normAutofit lnSpcReduction="10000"/>
          </a:bodyPr>
          <a:lstStyle/>
          <a:p>
            <a:pPr marL="0" indent="0">
              <a:buNone/>
            </a:pPr>
            <a:r>
              <a:rPr lang="en-US" sz="2400" dirty="0"/>
              <a:t>The New Jersey School Performance Reports typically contain hundreds of data points about schools and districts across New Jersey including:</a:t>
            </a:r>
          </a:p>
        </p:txBody>
      </p:sp>
      <p:sp>
        <p:nvSpPr>
          <p:cNvPr id="13" name="Content Placeholder 12">
            <a:extLst>
              <a:ext uri="{FF2B5EF4-FFF2-40B4-BE49-F238E27FC236}">
                <a16:creationId xmlns:a16="http://schemas.microsoft.com/office/drawing/2014/main" id="{C8AF3FD5-A6CC-44DD-B823-5FA1C04BA284}"/>
              </a:ext>
            </a:extLst>
          </p:cNvPr>
          <p:cNvSpPr>
            <a:spLocks noGrp="1"/>
          </p:cNvSpPr>
          <p:nvPr>
            <p:ph sz="half" idx="1"/>
          </p:nvPr>
        </p:nvSpPr>
        <p:spPr>
          <a:xfrm>
            <a:off x="838200" y="2752790"/>
            <a:ext cx="5181600" cy="2710041"/>
          </a:xfrm>
        </p:spPr>
        <p:txBody>
          <a:bodyPr/>
          <a:lstStyle/>
          <a:p>
            <a:pPr>
              <a:lnSpc>
                <a:spcPct val="110000"/>
              </a:lnSpc>
              <a:buFont typeface="Wingdings" panose="05000000000000000000" pitchFamily="2" charset="2"/>
              <a:buChar char="ü"/>
            </a:pPr>
            <a:r>
              <a:rPr lang="en-US" sz="2200" dirty="0"/>
              <a:t>School and district overviews</a:t>
            </a:r>
          </a:p>
          <a:p>
            <a:pPr>
              <a:lnSpc>
                <a:spcPct val="110000"/>
              </a:lnSpc>
              <a:buFont typeface="Wingdings" panose="05000000000000000000" pitchFamily="2" charset="2"/>
              <a:buChar char="ü"/>
            </a:pPr>
            <a:r>
              <a:rPr lang="en-US" sz="2200" dirty="0"/>
              <a:t>Demographic information</a:t>
            </a:r>
          </a:p>
          <a:p>
            <a:pPr>
              <a:lnSpc>
                <a:spcPct val="110000"/>
              </a:lnSpc>
              <a:buFont typeface="Wingdings" panose="05000000000000000000" pitchFamily="2" charset="2"/>
              <a:buChar char="ü"/>
            </a:pPr>
            <a:r>
              <a:rPr lang="en-US" sz="2200" dirty="0"/>
              <a:t>Student growth*</a:t>
            </a:r>
          </a:p>
          <a:p>
            <a:pPr>
              <a:lnSpc>
                <a:spcPct val="110000"/>
              </a:lnSpc>
              <a:buFont typeface="Wingdings" panose="05000000000000000000" pitchFamily="2" charset="2"/>
              <a:buChar char="ü"/>
            </a:pPr>
            <a:r>
              <a:rPr lang="en-US" sz="2200" dirty="0"/>
              <a:t>Academic achievement*</a:t>
            </a:r>
          </a:p>
          <a:p>
            <a:pPr>
              <a:lnSpc>
                <a:spcPct val="110000"/>
              </a:lnSpc>
              <a:buFont typeface="Wingdings" panose="05000000000000000000" pitchFamily="2" charset="2"/>
              <a:buChar char="ü"/>
            </a:pPr>
            <a:r>
              <a:rPr lang="en-US" sz="2200" dirty="0"/>
              <a:t>College and career readiness</a:t>
            </a:r>
          </a:p>
        </p:txBody>
      </p:sp>
      <p:sp>
        <p:nvSpPr>
          <p:cNvPr id="14" name="Content Placeholder 13">
            <a:extLst>
              <a:ext uri="{FF2B5EF4-FFF2-40B4-BE49-F238E27FC236}">
                <a16:creationId xmlns:a16="http://schemas.microsoft.com/office/drawing/2014/main" id="{768CC5BC-015C-49A7-832E-73D069EE6855}"/>
              </a:ext>
            </a:extLst>
          </p:cNvPr>
          <p:cNvSpPr>
            <a:spLocks noGrp="1"/>
          </p:cNvSpPr>
          <p:nvPr>
            <p:ph sz="half" idx="2"/>
          </p:nvPr>
        </p:nvSpPr>
        <p:spPr>
          <a:xfrm>
            <a:off x="6172202" y="2703554"/>
            <a:ext cx="5571197" cy="2808515"/>
          </a:xfrm>
        </p:spPr>
        <p:txBody>
          <a:bodyPr/>
          <a:lstStyle/>
          <a:p>
            <a:pPr>
              <a:lnSpc>
                <a:spcPct val="110000"/>
              </a:lnSpc>
              <a:buFont typeface="Wingdings" panose="05000000000000000000" pitchFamily="2" charset="2"/>
              <a:buChar char="ü"/>
            </a:pPr>
            <a:r>
              <a:rPr lang="en-US" sz="2200" dirty="0"/>
              <a:t>Graduation and postsecondary information</a:t>
            </a:r>
          </a:p>
          <a:p>
            <a:pPr>
              <a:lnSpc>
                <a:spcPct val="110000"/>
              </a:lnSpc>
              <a:buFont typeface="Wingdings" panose="05000000000000000000" pitchFamily="2" charset="2"/>
              <a:buChar char="ü"/>
            </a:pPr>
            <a:r>
              <a:rPr lang="en-US" sz="2200" dirty="0"/>
              <a:t>School climate and environment</a:t>
            </a:r>
          </a:p>
          <a:p>
            <a:pPr>
              <a:lnSpc>
                <a:spcPct val="110000"/>
              </a:lnSpc>
              <a:buFont typeface="Wingdings" panose="05000000000000000000" pitchFamily="2" charset="2"/>
              <a:buChar char="ü"/>
            </a:pPr>
            <a:r>
              <a:rPr lang="en-US" sz="2200" dirty="0"/>
              <a:t>Staff information</a:t>
            </a:r>
          </a:p>
          <a:p>
            <a:pPr>
              <a:lnSpc>
                <a:spcPct val="110000"/>
              </a:lnSpc>
              <a:buFont typeface="Wingdings" panose="05000000000000000000" pitchFamily="2" charset="2"/>
              <a:buChar char="ü"/>
            </a:pPr>
            <a:r>
              <a:rPr lang="en-US" sz="2200" dirty="0"/>
              <a:t>School Accountability*</a:t>
            </a:r>
          </a:p>
          <a:p>
            <a:pPr>
              <a:lnSpc>
                <a:spcPct val="110000"/>
              </a:lnSpc>
              <a:buFont typeface="Wingdings" panose="05000000000000000000" pitchFamily="2" charset="2"/>
              <a:buChar char="ü"/>
            </a:pPr>
            <a:r>
              <a:rPr lang="en-US" sz="2200" dirty="0"/>
              <a:t>School and district narrative information</a:t>
            </a:r>
          </a:p>
        </p:txBody>
      </p:sp>
      <p:sp>
        <p:nvSpPr>
          <p:cNvPr id="16" name="Text Placeholder 15">
            <a:extLst>
              <a:ext uri="{FF2B5EF4-FFF2-40B4-BE49-F238E27FC236}">
                <a16:creationId xmlns:a16="http://schemas.microsoft.com/office/drawing/2014/main" id="{9247E733-EC6C-4AA6-8474-A24B73BF7E92}"/>
              </a:ext>
            </a:extLst>
          </p:cNvPr>
          <p:cNvSpPr>
            <a:spLocks noGrp="1"/>
          </p:cNvSpPr>
          <p:nvPr>
            <p:ph type="body" sz="quarter" idx="14"/>
          </p:nvPr>
        </p:nvSpPr>
        <p:spPr>
          <a:xfrm>
            <a:off x="483772" y="5669598"/>
            <a:ext cx="10617200" cy="686752"/>
          </a:xfrm>
        </p:spPr>
        <p:txBody>
          <a:bodyPr>
            <a:normAutofit/>
          </a:bodyPr>
          <a:lstStyle/>
          <a:p>
            <a:pPr marL="0" indent="0">
              <a:buNone/>
            </a:pPr>
            <a:r>
              <a:rPr lang="en-US" sz="2000" dirty="0"/>
              <a:t>*Some data may not be available for the 2020-2021 school year due to COVID-19.</a:t>
            </a:r>
          </a:p>
        </p:txBody>
      </p:sp>
      <p:sp>
        <p:nvSpPr>
          <p:cNvPr id="18" name="Slide Number Placeholder 17">
            <a:extLst>
              <a:ext uri="{FF2B5EF4-FFF2-40B4-BE49-F238E27FC236}">
                <a16:creationId xmlns:a16="http://schemas.microsoft.com/office/drawing/2014/main" id="{55B95407-A7E4-4DC2-9ABB-20B4D27A499C}"/>
              </a:ext>
            </a:extLst>
          </p:cNvPr>
          <p:cNvSpPr>
            <a:spLocks noGrp="1"/>
          </p:cNvSpPr>
          <p:nvPr>
            <p:ph type="sldNum" sz="quarter" idx="16"/>
          </p:nvPr>
        </p:nvSpPr>
        <p:spPr/>
        <p:txBody>
          <a:bodyPr/>
          <a:lstStyle/>
          <a:p>
            <a:fld id="{08ABAEDF-865C-4247-9503-834917DE0CD1}" type="slidenum">
              <a:rPr lang="en-US" smtClean="0"/>
              <a:pPr/>
              <a:t>9</a:t>
            </a:fld>
            <a:endParaRPr lang="en-US" dirty="0"/>
          </a:p>
        </p:txBody>
      </p:sp>
    </p:spTree>
    <p:extLst>
      <p:ext uri="{BB962C8B-B14F-4D97-AF65-F5344CB8AC3E}">
        <p14:creationId xmlns:p14="http://schemas.microsoft.com/office/powerpoint/2010/main" val="1882767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t>Enhancements to the 2020-2021 Reports</a:t>
            </a:r>
            <a:endParaRPr lang="en-US" dirty="0"/>
          </a:p>
        </p:txBody>
      </p:sp>
      <p:sp>
        <p:nvSpPr>
          <p:cNvPr id="3" name="Subtitle 2"/>
          <p:cNvSpPr>
            <a:spLocks noGrp="1"/>
          </p:cNvSpPr>
          <p:nvPr>
            <p:ph idx="1"/>
          </p:nvPr>
        </p:nvSpPr>
        <p:spPr/>
        <p:txBody>
          <a:bodyPr vert="horz" lIns="91440" tIns="45720" rIns="91440" bIns="45720" rtlCol="0" anchor="t">
            <a:normAutofit fontScale="92500"/>
          </a:bodyPr>
          <a:lstStyle/>
          <a:p>
            <a:pPr marL="0" indent="0">
              <a:spcAft>
                <a:spcPts val="600"/>
              </a:spcAft>
              <a:buNone/>
            </a:pPr>
            <a:r>
              <a:rPr lang="en-US" sz="2400" dirty="0">
                <a:ea typeface="+mn-lt"/>
                <a:cs typeface="+mn-lt"/>
              </a:rPr>
              <a:t>The 2020-2021 reports include changes that respond to stakeholder feedback, updated federal and state requirements, and the COVID-19 pandemic. These changes include:</a:t>
            </a:r>
            <a:endParaRPr lang="en-US" sz="2400" dirty="0">
              <a:cs typeface="Calibri"/>
            </a:endParaRPr>
          </a:p>
          <a:p>
            <a:r>
              <a:rPr lang="en-US" sz="2400" b="1" dirty="0">
                <a:ea typeface="+mn-lt"/>
                <a:cs typeface="+mn-lt"/>
              </a:rPr>
              <a:t>New career and college readiness data </a:t>
            </a:r>
            <a:r>
              <a:rPr lang="en-US" sz="2400" dirty="0">
                <a:ea typeface="+mn-lt"/>
                <a:cs typeface="+mn-lt"/>
              </a:rPr>
              <a:t>including Advanced Placement (AP), International Baccalaureate (IB), and dual enrollment participation by student group and work-based learning participation;</a:t>
            </a:r>
          </a:p>
          <a:p>
            <a:r>
              <a:rPr lang="en-US" sz="2400" b="1" dirty="0">
                <a:ea typeface="+mn-lt"/>
                <a:cs typeface="+mn-lt"/>
              </a:rPr>
              <a:t>Expanded staff data </a:t>
            </a:r>
            <a:r>
              <a:rPr lang="en-US" sz="2400" dirty="0">
                <a:ea typeface="+mn-lt"/>
                <a:cs typeface="+mn-lt"/>
              </a:rPr>
              <a:t>including staff counts and information about teachers by subject area, as requested by stakeholders;</a:t>
            </a:r>
          </a:p>
          <a:p>
            <a:r>
              <a:rPr lang="en-US" sz="2400" b="1" dirty="0">
                <a:ea typeface="+mn-lt"/>
                <a:cs typeface="+mn-lt"/>
              </a:rPr>
              <a:t>New apprenticeship data </a:t>
            </a:r>
            <a:r>
              <a:rPr lang="en-US" sz="2400" dirty="0">
                <a:ea typeface="+mn-lt"/>
                <a:cs typeface="+mn-lt"/>
              </a:rPr>
              <a:t>that shows how many students register in apprenticeship programs after high school graduation; and </a:t>
            </a:r>
          </a:p>
          <a:p>
            <a:r>
              <a:rPr lang="en-US" sz="2400" b="1" dirty="0">
                <a:ea typeface="+mn-lt"/>
                <a:cs typeface="+mn-lt"/>
              </a:rPr>
              <a:t>Links to additional data </a:t>
            </a:r>
            <a:r>
              <a:rPr lang="en-US" sz="2400" dirty="0">
                <a:ea typeface="+mn-lt"/>
                <a:cs typeface="+mn-lt"/>
              </a:rPr>
              <a:t>such as Start Strong assessment results and opportunity to learn data, which includes information about learning environments and device data during the 2020-2021 school year.</a:t>
            </a:r>
          </a:p>
        </p:txBody>
      </p:sp>
      <p:sp>
        <p:nvSpPr>
          <p:cNvPr id="6" name="Slide Number Placeholder 5">
            <a:extLst>
              <a:ext uri="{FF2B5EF4-FFF2-40B4-BE49-F238E27FC236}">
                <a16:creationId xmlns:a16="http://schemas.microsoft.com/office/drawing/2014/main" id="{21F55298-BD10-48C4-AB8C-397FA55190BC}"/>
              </a:ext>
            </a:extLst>
          </p:cNvPr>
          <p:cNvSpPr>
            <a:spLocks noGrp="1"/>
          </p:cNvSpPr>
          <p:nvPr>
            <p:ph type="sldNum" sz="quarter" idx="11"/>
          </p:nvPr>
        </p:nvSpPr>
        <p:spPr/>
        <p:txBody>
          <a:bodyPr/>
          <a:lstStyle/>
          <a:p>
            <a:fld id="{08ABAEDF-865C-4247-9503-834917DE0CD1}" type="slidenum">
              <a:rPr lang="en-US" smtClean="0"/>
              <a:pPr/>
              <a:t>10</a:t>
            </a:fld>
            <a:endParaRPr lang="en-US" dirty="0"/>
          </a:p>
        </p:txBody>
      </p:sp>
    </p:spTree>
    <p:extLst>
      <p:ext uri="{BB962C8B-B14F-4D97-AF65-F5344CB8AC3E}">
        <p14:creationId xmlns:p14="http://schemas.microsoft.com/office/powerpoint/2010/main" val="3031599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839788" y="365126"/>
            <a:ext cx="10515600" cy="1060768"/>
          </a:xfrm>
        </p:spPr>
        <p:txBody>
          <a:bodyPr>
            <a:normAutofit/>
          </a:bodyPr>
          <a:lstStyle/>
          <a:p>
            <a:pPr algn="ctr"/>
            <a:r>
              <a:rPr lang="en-US" b="1" dirty="0"/>
              <a:t>Student Enrollment and Demographics</a:t>
            </a:r>
          </a:p>
        </p:txBody>
      </p:sp>
      <p:sp>
        <p:nvSpPr>
          <p:cNvPr id="6" name="TextBox 5">
            <a:extLst>
              <a:ext uri="{FF2B5EF4-FFF2-40B4-BE49-F238E27FC236}">
                <a16:creationId xmlns:a16="http://schemas.microsoft.com/office/drawing/2014/main" id="{A5814D2E-61EB-45AA-A4FD-F9E98F0764A0}"/>
              </a:ext>
            </a:extLst>
          </p:cNvPr>
          <p:cNvSpPr txBox="1"/>
          <p:nvPr/>
        </p:nvSpPr>
        <p:spPr>
          <a:xfrm>
            <a:off x="100737" y="85804"/>
            <a:ext cx="2847946" cy="2462213"/>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rPr>
              <a:t>Use the Demographics section of the reports to populate this slide. </a:t>
            </a:r>
          </a:p>
          <a:p>
            <a:r>
              <a:rPr lang="en-US" sz="1400" b="1" dirty="0">
                <a:solidFill>
                  <a:schemeClr val="bg1"/>
                </a:solidFill>
              </a:rPr>
              <a:t>Edit the data in the enrollment graph by right-clicking the graph and selecting “Edit Data.”</a:t>
            </a:r>
          </a:p>
          <a:p>
            <a:endParaRPr lang="en-US" sz="1400" b="1" dirty="0">
              <a:solidFill>
                <a:schemeClr val="bg1"/>
              </a:solidFill>
            </a:endParaRPr>
          </a:p>
          <a:p>
            <a:r>
              <a:rPr lang="en-US" sz="1400" b="1" dirty="0">
                <a:solidFill>
                  <a:schemeClr val="bg1"/>
                </a:solidFill>
              </a:rPr>
              <a:t>If there have been changes to enrollment or demographics over the last three years, you might want to flag how the district has responded to those changes. </a:t>
            </a:r>
            <a:endParaRPr lang="en-US" sz="1400" b="1" dirty="0">
              <a:solidFill>
                <a:schemeClr val="bg1"/>
              </a:solidFill>
              <a:cs typeface="Calibri"/>
            </a:endParaRPr>
          </a:p>
        </p:txBody>
      </p:sp>
      <p:graphicFrame>
        <p:nvGraphicFramePr>
          <p:cNvPr id="11" name="Chart 10" descr="Total enrollment 2017-18, 2018-19 and 2019-20."/>
          <p:cNvGraphicFramePr/>
          <p:nvPr>
            <p:extLst>
              <p:ext uri="{D42A27DB-BD31-4B8C-83A1-F6EECF244321}">
                <p14:modId xmlns:p14="http://schemas.microsoft.com/office/powerpoint/2010/main" val="1012292746"/>
              </p:ext>
            </p:extLst>
          </p:nvPr>
        </p:nvGraphicFramePr>
        <p:xfrm>
          <a:off x="528287" y="1829166"/>
          <a:ext cx="4122220" cy="34514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9">
            <a:extLst>
              <a:ext uri="{FF2B5EF4-FFF2-40B4-BE49-F238E27FC236}">
                <a16:creationId xmlns:a16="http://schemas.microsoft.com/office/drawing/2014/main" id="{9F2A3F6F-A13F-40E4-A353-CF08AEC43B1B}"/>
              </a:ext>
            </a:extLst>
          </p:cNvPr>
          <p:cNvGraphicFramePr>
            <a:graphicFrameLocks noGrp="1"/>
          </p:cNvGraphicFramePr>
          <p:nvPr>
            <p:ph sz="half" idx="2"/>
            <p:extLst>
              <p:ext uri="{D42A27DB-BD31-4B8C-83A1-F6EECF244321}">
                <p14:modId xmlns:p14="http://schemas.microsoft.com/office/powerpoint/2010/main" val="1316664574"/>
              </p:ext>
            </p:extLst>
          </p:nvPr>
        </p:nvGraphicFramePr>
        <p:xfrm>
          <a:off x="5078057" y="2138324"/>
          <a:ext cx="6472180" cy="2468880"/>
        </p:xfrm>
        <a:graphic>
          <a:graphicData uri="http://schemas.openxmlformats.org/drawingml/2006/table">
            <a:tbl>
              <a:tblPr firstRow="1" bandRow="1">
                <a:tableStyleId>{8799B23B-EC83-4686-B30A-512413B5E67A}</a:tableStyleId>
              </a:tblPr>
              <a:tblGrid>
                <a:gridCol w="2357551">
                  <a:extLst>
                    <a:ext uri="{9D8B030D-6E8A-4147-A177-3AD203B41FA5}">
                      <a16:colId xmlns:a16="http://schemas.microsoft.com/office/drawing/2014/main" val="2049657779"/>
                    </a:ext>
                  </a:extLst>
                </a:gridCol>
                <a:gridCol w="1371543">
                  <a:extLst>
                    <a:ext uri="{9D8B030D-6E8A-4147-A177-3AD203B41FA5}">
                      <a16:colId xmlns:a16="http://schemas.microsoft.com/office/drawing/2014/main" val="2796681162"/>
                    </a:ext>
                  </a:extLst>
                </a:gridCol>
                <a:gridCol w="1371543">
                  <a:extLst>
                    <a:ext uri="{9D8B030D-6E8A-4147-A177-3AD203B41FA5}">
                      <a16:colId xmlns:a16="http://schemas.microsoft.com/office/drawing/2014/main" val="295548569"/>
                    </a:ext>
                  </a:extLst>
                </a:gridCol>
                <a:gridCol w="1371543">
                  <a:extLst>
                    <a:ext uri="{9D8B030D-6E8A-4147-A177-3AD203B41FA5}">
                      <a16:colId xmlns:a16="http://schemas.microsoft.com/office/drawing/2014/main" val="497630142"/>
                    </a:ext>
                  </a:extLst>
                </a:gridCol>
              </a:tblGrid>
              <a:tr h="295387">
                <a:tc>
                  <a:txBody>
                    <a:bodyPr/>
                    <a:lstStyle/>
                    <a:p>
                      <a:pPr algn="ctr"/>
                      <a:r>
                        <a:rPr lang="en-US" sz="1600" dirty="0"/>
                        <a:t>Student Group</a:t>
                      </a:r>
                      <a:endParaRPr lang="en-US" sz="1600" dirty="0">
                        <a:latin typeface="+mn-lt"/>
                      </a:endParaRPr>
                    </a:p>
                  </a:txBody>
                  <a:tcPr anchor="ctr"/>
                </a:tc>
                <a:tc>
                  <a:txBody>
                    <a:bodyPr/>
                    <a:lstStyle/>
                    <a:p>
                      <a:pPr algn="ctr"/>
                      <a:r>
                        <a:rPr lang="en-US" sz="1600" dirty="0"/>
                        <a:t>2018-2019</a:t>
                      </a:r>
                      <a:endParaRPr lang="en-US" sz="1600" dirty="0">
                        <a:latin typeface="+mn-lt"/>
                      </a:endParaRPr>
                    </a:p>
                  </a:txBody>
                  <a:tcPr anchor="ctr"/>
                </a:tc>
                <a:tc>
                  <a:txBody>
                    <a:bodyPr/>
                    <a:lstStyle/>
                    <a:p>
                      <a:pPr algn="ctr"/>
                      <a:r>
                        <a:rPr lang="en-US" sz="1600" dirty="0"/>
                        <a:t>2019-2020</a:t>
                      </a:r>
                      <a:endParaRPr lang="en-US" sz="1600" dirty="0">
                        <a:latin typeface="+mn-lt"/>
                      </a:endParaRPr>
                    </a:p>
                  </a:txBody>
                  <a:tcPr anchor="ctr"/>
                </a:tc>
                <a:tc>
                  <a:txBody>
                    <a:bodyPr/>
                    <a:lstStyle/>
                    <a:p>
                      <a:pPr algn="ctr"/>
                      <a:r>
                        <a:rPr lang="en-US" sz="1600" dirty="0"/>
                        <a:t>2020-2021</a:t>
                      </a:r>
                      <a:endParaRPr lang="en-US" sz="1600" dirty="0">
                        <a:latin typeface="+mn-lt"/>
                      </a:endParaRPr>
                    </a:p>
                  </a:txBody>
                  <a:tcPr anchor="ctr"/>
                </a:tc>
                <a:extLst>
                  <a:ext uri="{0D108BD9-81ED-4DB2-BD59-A6C34878D82A}">
                    <a16:rowId xmlns:a16="http://schemas.microsoft.com/office/drawing/2014/main" val="2911945016"/>
                  </a:ext>
                </a:extLst>
              </a:tr>
              <a:tr h="295387">
                <a:tc>
                  <a:txBody>
                    <a:bodyPr/>
                    <a:lstStyle/>
                    <a:p>
                      <a:pPr algn="l" fontAlgn="ctr"/>
                      <a:r>
                        <a:rPr lang="en-US" sz="1400" u="none" strike="noStrike" dirty="0">
                          <a:effectLst/>
                        </a:rPr>
                        <a:t>Economically Disadvantaged</a:t>
                      </a:r>
                      <a:endParaRPr lang="en-US" sz="14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1123015477"/>
                  </a:ext>
                </a:extLst>
              </a:tr>
              <a:tr h="295387">
                <a:tc>
                  <a:txBody>
                    <a:bodyPr/>
                    <a:lstStyle/>
                    <a:p>
                      <a:pPr algn="l" fontAlgn="ctr"/>
                      <a:r>
                        <a:rPr lang="en-US" sz="1400" u="none" strike="noStrike" dirty="0">
                          <a:effectLst/>
                        </a:rPr>
                        <a:t>Students</a:t>
                      </a:r>
                      <a:r>
                        <a:rPr lang="en-US" sz="1400" u="none" strike="noStrike" baseline="0" dirty="0">
                          <a:effectLst/>
                        </a:rPr>
                        <a:t> with Disabilities</a:t>
                      </a:r>
                      <a:endParaRPr lang="en-US" sz="14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3727958289"/>
                  </a:ext>
                </a:extLst>
              </a:tr>
              <a:tr h="295387">
                <a:tc>
                  <a:txBody>
                    <a:bodyPr/>
                    <a:lstStyle/>
                    <a:p>
                      <a:pPr algn="l" fontAlgn="ctr"/>
                      <a:r>
                        <a:rPr lang="en-US" sz="1400" u="none" strike="noStrike" dirty="0">
                          <a:effectLst/>
                        </a:rPr>
                        <a:t>English</a:t>
                      </a:r>
                      <a:r>
                        <a:rPr lang="en-US" sz="1400" u="none" strike="noStrike" baseline="0" dirty="0">
                          <a:effectLst/>
                        </a:rPr>
                        <a:t> Learners</a:t>
                      </a:r>
                      <a:endParaRPr lang="en-US" sz="14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1519933996"/>
                  </a:ext>
                </a:extLst>
              </a:tr>
              <a:tr h="295387">
                <a:tc>
                  <a:txBody>
                    <a:bodyPr/>
                    <a:lstStyle/>
                    <a:p>
                      <a:pPr algn="l" fontAlgn="ctr"/>
                      <a:r>
                        <a:rPr lang="en-US" sz="1400" u="none" strike="noStrike" dirty="0">
                          <a:effectLst/>
                        </a:rPr>
                        <a:t>Homeless</a:t>
                      </a:r>
                      <a:r>
                        <a:rPr lang="en-US" sz="1400" u="none" strike="noStrike" baseline="0" dirty="0">
                          <a:effectLst/>
                        </a:rPr>
                        <a:t> Students</a:t>
                      </a:r>
                      <a:endParaRPr lang="en-US" sz="14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2553944417"/>
                  </a:ext>
                </a:extLst>
              </a:tr>
              <a:tr h="295387">
                <a:tc>
                  <a:txBody>
                    <a:bodyPr/>
                    <a:lstStyle/>
                    <a:p>
                      <a:pPr algn="l" fontAlgn="ctr"/>
                      <a:r>
                        <a:rPr lang="en-US" sz="1400" u="none" strike="noStrike" dirty="0">
                          <a:effectLst/>
                        </a:rPr>
                        <a:t>Students</a:t>
                      </a:r>
                      <a:r>
                        <a:rPr lang="en-US" sz="1400" u="none" strike="noStrike" baseline="0" dirty="0">
                          <a:effectLst/>
                        </a:rPr>
                        <a:t> in Foster Care</a:t>
                      </a:r>
                      <a:endParaRPr lang="en-US" sz="14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146247874"/>
                  </a:ext>
                </a:extLst>
              </a:tr>
              <a:tr h="295387">
                <a:tc>
                  <a:txBody>
                    <a:bodyPr/>
                    <a:lstStyle/>
                    <a:p>
                      <a:pPr algn="l" fontAlgn="ctr"/>
                      <a:r>
                        <a:rPr lang="en-US" sz="1400" u="none" strike="noStrike" dirty="0">
                          <a:effectLst/>
                        </a:rPr>
                        <a:t>Military-Connected</a:t>
                      </a:r>
                      <a:r>
                        <a:rPr lang="en-US" sz="1400" u="none" strike="noStrike" baseline="0" dirty="0">
                          <a:effectLst/>
                        </a:rPr>
                        <a:t> Students</a:t>
                      </a:r>
                      <a:endParaRPr lang="en-US" sz="14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239398482"/>
                  </a:ext>
                </a:extLst>
              </a:tr>
              <a:tr h="295387">
                <a:tc>
                  <a:txBody>
                    <a:bodyPr/>
                    <a:lstStyle/>
                    <a:p>
                      <a:pPr algn="l" fontAlgn="ctr"/>
                      <a:r>
                        <a:rPr lang="en-US" sz="1400" u="none" strike="noStrike" dirty="0">
                          <a:effectLst/>
                        </a:rPr>
                        <a:t>Migrant Students</a:t>
                      </a:r>
                      <a:endParaRPr lang="en-US" sz="14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008000"/>
                          </a:solidFill>
                          <a:effectLst/>
                          <a:uLnTx/>
                          <a:uFillTx/>
                        </a:rPr>
                        <a:t>[Enter info]</a:t>
                      </a:r>
                      <a:endParaRPr kumimoji="0" lang="en-US" sz="1400" b="1" i="0" u="none" strike="noStrike" kern="1200" cap="none" spc="0" normalizeH="0" baseline="0" noProof="0" dirty="0">
                        <a:ln>
                          <a:noFill/>
                        </a:ln>
                        <a:solidFill>
                          <a:srgbClr val="008000"/>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2456457425"/>
                  </a:ext>
                </a:extLst>
              </a:tr>
            </a:tbl>
          </a:graphicData>
        </a:graphic>
      </p:graphicFrame>
      <p:sp>
        <p:nvSpPr>
          <p:cNvPr id="5" name="Slide Number Placeholder 4">
            <a:extLst>
              <a:ext uri="{FF2B5EF4-FFF2-40B4-BE49-F238E27FC236}">
                <a16:creationId xmlns:a16="http://schemas.microsoft.com/office/drawing/2014/main" id="{EF1CAF1A-EDCC-4ADC-9B45-C401FE5B2E55}"/>
              </a:ext>
            </a:extLst>
          </p:cNvPr>
          <p:cNvSpPr>
            <a:spLocks noGrp="1"/>
          </p:cNvSpPr>
          <p:nvPr>
            <p:ph type="sldNum" sz="quarter" idx="11"/>
          </p:nvPr>
        </p:nvSpPr>
        <p:spPr/>
        <p:txBody>
          <a:bodyPr/>
          <a:lstStyle/>
          <a:p>
            <a:fld id="{08ABAEDF-865C-4247-9503-834917DE0CD1}" type="slidenum">
              <a:rPr lang="en-US" smtClean="0"/>
              <a:pPr/>
              <a:t>11</a:t>
            </a:fld>
            <a:endParaRPr lang="en-US" dirty="0"/>
          </a:p>
        </p:txBody>
      </p:sp>
    </p:spTree>
    <p:extLst>
      <p:ext uri="{BB962C8B-B14F-4D97-AF65-F5344CB8AC3E}">
        <p14:creationId xmlns:p14="http://schemas.microsoft.com/office/powerpoint/2010/main" val="4189842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Student Growth</a:t>
            </a:r>
          </a:p>
        </p:txBody>
      </p:sp>
      <p:sp>
        <p:nvSpPr>
          <p:cNvPr id="12" name="Subtitle 2"/>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r>
              <a:rPr lang="en-US" sz="2200" dirty="0"/>
              <a:t>Each student gets a </a:t>
            </a:r>
            <a:r>
              <a:rPr lang="en-US" sz="2200" b="1" dirty="0"/>
              <a:t>student growth percentile (SGP) </a:t>
            </a:r>
            <a:r>
              <a:rPr lang="en-US" sz="2200" dirty="0"/>
              <a:t>from 1 to 99 for English (4</a:t>
            </a:r>
            <a:r>
              <a:rPr lang="en-US" sz="2200" baseline="30000" dirty="0"/>
              <a:t>th</a:t>
            </a:r>
            <a:r>
              <a:rPr lang="en-US" sz="2200" dirty="0"/>
              <a:t> to 8</a:t>
            </a:r>
            <a:r>
              <a:rPr lang="en-US" sz="2200" baseline="30000" dirty="0"/>
              <a:t>th</a:t>
            </a:r>
            <a:r>
              <a:rPr lang="en-US" sz="2200" dirty="0"/>
              <a:t> grade) and Mathematics (4</a:t>
            </a:r>
            <a:r>
              <a:rPr lang="en-US" sz="2200" baseline="30000" dirty="0"/>
              <a:t>th</a:t>
            </a:r>
            <a:r>
              <a:rPr lang="en-US" sz="2200" dirty="0"/>
              <a:t> to 7</a:t>
            </a:r>
            <a:r>
              <a:rPr lang="en-US" sz="2200" baseline="30000" dirty="0"/>
              <a:t>th</a:t>
            </a:r>
            <a:r>
              <a:rPr lang="en-US" sz="2200" dirty="0"/>
              <a:t> grade) that explains their progress compared to students who had similar test scores in the past (“academic peers”). An SGP between 35 and 65 is considered “typical”.</a:t>
            </a:r>
          </a:p>
          <a:p>
            <a:pPr marL="0" indent="0">
              <a:buNone/>
            </a:pPr>
            <a:r>
              <a:rPr lang="en-US" sz="2200" dirty="0"/>
              <a:t>If the student growth percentiles for all students in a group (for example a school, a district, a student group, or a grade level), are ordered from smallest to largest, the </a:t>
            </a:r>
            <a:r>
              <a:rPr lang="en-US" sz="2200" b="1" dirty="0"/>
              <a:t>median student growth percentile (mSGP) </a:t>
            </a:r>
            <a:r>
              <a:rPr lang="en-US" sz="2200" dirty="0"/>
              <a:t>for that group is the percentile in the middle of the list. NJDOE’s standard for school and district accountability purposes is an mSGP of at least 40.</a:t>
            </a:r>
          </a:p>
          <a:p>
            <a:pPr marL="0" indent="0">
              <a:buNone/>
            </a:pPr>
            <a:r>
              <a:rPr lang="en-US" sz="2200" dirty="0"/>
              <a:t>Due to the cancellation of statewide assessments in both spring 2020 and spring 2021, </a:t>
            </a:r>
            <a:r>
              <a:rPr lang="en-US" sz="2200" b="1" dirty="0"/>
              <a:t>SGPs were not calculated for 2019-2020 or 2020-2021</a:t>
            </a:r>
            <a:r>
              <a:rPr lang="en-US" sz="2200" dirty="0"/>
              <a:t> and the 2020-2021 School Performance Reports will not include mSGPs.</a:t>
            </a:r>
            <a:endParaRPr lang="en-US" sz="2200" dirty="0">
              <a:cs typeface="Calibri"/>
            </a:endParaRPr>
          </a:p>
        </p:txBody>
      </p:sp>
      <p:sp>
        <p:nvSpPr>
          <p:cNvPr id="5" name="Slide Number Placeholder 4">
            <a:extLst>
              <a:ext uri="{FF2B5EF4-FFF2-40B4-BE49-F238E27FC236}">
                <a16:creationId xmlns:a16="http://schemas.microsoft.com/office/drawing/2014/main" id="{BC41DFF9-1F6E-4942-B93B-3A8BF6A0F8BA}"/>
              </a:ext>
            </a:extLst>
          </p:cNvPr>
          <p:cNvSpPr>
            <a:spLocks noGrp="1"/>
          </p:cNvSpPr>
          <p:nvPr>
            <p:ph type="sldNum" sz="quarter" idx="11"/>
          </p:nvPr>
        </p:nvSpPr>
        <p:spPr/>
        <p:txBody>
          <a:bodyPr/>
          <a:lstStyle/>
          <a:p>
            <a:fld id="{08ABAEDF-865C-4247-9503-834917DE0CD1}" type="slidenum">
              <a:rPr lang="en-US" smtClean="0"/>
              <a:pPr/>
              <a:t>12</a:t>
            </a:fld>
            <a:endParaRPr lang="en-US" dirty="0"/>
          </a:p>
        </p:txBody>
      </p:sp>
    </p:spTree>
    <p:extLst>
      <p:ext uri="{BB962C8B-B14F-4D97-AF65-F5344CB8AC3E}">
        <p14:creationId xmlns:p14="http://schemas.microsoft.com/office/powerpoint/2010/main" val="859974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Median Student Growth Percentiles</a:t>
            </a:r>
          </a:p>
        </p:txBody>
      </p:sp>
      <p:sp>
        <p:nvSpPr>
          <p:cNvPr id="9" name="Content Placeholder 2">
            <a:extLst>
              <a:ext uri="{FF2B5EF4-FFF2-40B4-BE49-F238E27FC236}">
                <a16:creationId xmlns:a16="http://schemas.microsoft.com/office/drawing/2014/main" id="{FE589EC2-15E1-4933-BE35-72AF510C8E90}"/>
              </a:ext>
            </a:extLst>
          </p:cNvPr>
          <p:cNvSpPr txBox="1">
            <a:spLocks/>
          </p:cNvSpPr>
          <p:nvPr/>
        </p:nvSpPr>
        <p:spPr>
          <a:xfrm>
            <a:off x="631029" y="1437194"/>
            <a:ext cx="10865215" cy="63699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Due to the cancellation of statewide assessment results in both spring 2020 and spring 2021, median student growth percentiles (mSGPs) were not calculated for either 2019-2020 or 2020-2021.</a:t>
            </a:r>
            <a:endParaRPr lang="en-US" dirty="0"/>
          </a:p>
        </p:txBody>
      </p:sp>
      <p:graphicFrame>
        <p:nvGraphicFramePr>
          <p:cNvPr id="5" name="Chart 4" descr="ELA Median student growth percentile (2017-18, 2018-19 and 2019-20)."/>
          <p:cNvGraphicFramePr/>
          <p:nvPr>
            <p:extLst>
              <p:ext uri="{D42A27DB-BD31-4B8C-83A1-F6EECF244321}">
                <p14:modId xmlns:p14="http://schemas.microsoft.com/office/powerpoint/2010/main" val="2491321015"/>
              </p:ext>
            </p:extLst>
          </p:nvPr>
        </p:nvGraphicFramePr>
        <p:xfrm>
          <a:off x="691473" y="2031680"/>
          <a:ext cx="5305024" cy="23356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descr="Math Median student growth percentile (2017-18, 2018-19 and 2019-20)."/>
          <p:cNvGraphicFramePr/>
          <p:nvPr>
            <p:extLst>
              <p:ext uri="{D42A27DB-BD31-4B8C-83A1-F6EECF244321}">
                <p14:modId xmlns:p14="http://schemas.microsoft.com/office/powerpoint/2010/main" val="560092308"/>
              </p:ext>
            </p:extLst>
          </p:nvPr>
        </p:nvGraphicFramePr>
        <p:xfrm>
          <a:off x="6143223" y="2031680"/>
          <a:ext cx="5357303" cy="23356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4">
            <a:extLst>
              <a:ext uri="{FF2B5EF4-FFF2-40B4-BE49-F238E27FC236}">
                <a16:creationId xmlns:a16="http://schemas.microsoft.com/office/drawing/2014/main" id="{7A8218F2-31BE-4A8F-B95B-767D74FD4990}"/>
              </a:ext>
            </a:extLst>
          </p:cNvPr>
          <p:cNvGraphicFramePr>
            <a:graphicFrameLocks noGrp="1"/>
          </p:cNvGraphicFramePr>
          <p:nvPr>
            <p:ph idx="1"/>
            <p:extLst>
              <p:ext uri="{D42A27DB-BD31-4B8C-83A1-F6EECF244321}">
                <p14:modId xmlns:p14="http://schemas.microsoft.com/office/powerpoint/2010/main" val="2554684283"/>
              </p:ext>
            </p:extLst>
          </p:nvPr>
        </p:nvGraphicFramePr>
        <p:xfrm>
          <a:off x="321974" y="4467457"/>
          <a:ext cx="11500830" cy="1840233"/>
        </p:xfrm>
        <a:graphic>
          <a:graphicData uri="http://schemas.openxmlformats.org/drawingml/2006/table">
            <a:tbl>
              <a:tblPr firstRow="1" firstCol="1" bandRow="1">
                <a:tableStyleId>{8799B23B-EC83-4686-B30A-512413B5E67A}</a:tableStyleId>
              </a:tblPr>
              <a:tblGrid>
                <a:gridCol w="4662150">
                  <a:extLst>
                    <a:ext uri="{9D8B030D-6E8A-4147-A177-3AD203B41FA5}">
                      <a16:colId xmlns:a16="http://schemas.microsoft.com/office/drawing/2014/main" val="2309879999"/>
                    </a:ext>
                  </a:extLst>
                </a:gridCol>
                <a:gridCol w="1139780">
                  <a:extLst>
                    <a:ext uri="{9D8B030D-6E8A-4147-A177-3AD203B41FA5}">
                      <a16:colId xmlns:a16="http://schemas.microsoft.com/office/drawing/2014/main" val="805435900"/>
                    </a:ext>
                  </a:extLst>
                </a:gridCol>
                <a:gridCol w="1139780">
                  <a:extLst>
                    <a:ext uri="{9D8B030D-6E8A-4147-A177-3AD203B41FA5}">
                      <a16:colId xmlns:a16="http://schemas.microsoft.com/office/drawing/2014/main" val="909718324"/>
                    </a:ext>
                  </a:extLst>
                </a:gridCol>
                <a:gridCol w="1139780">
                  <a:extLst>
                    <a:ext uri="{9D8B030D-6E8A-4147-A177-3AD203B41FA5}">
                      <a16:colId xmlns:a16="http://schemas.microsoft.com/office/drawing/2014/main" val="4185240108"/>
                    </a:ext>
                  </a:extLst>
                </a:gridCol>
                <a:gridCol w="1139780">
                  <a:extLst>
                    <a:ext uri="{9D8B030D-6E8A-4147-A177-3AD203B41FA5}">
                      <a16:colId xmlns:a16="http://schemas.microsoft.com/office/drawing/2014/main" val="2624327187"/>
                    </a:ext>
                  </a:extLst>
                </a:gridCol>
                <a:gridCol w="1139780">
                  <a:extLst>
                    <a:ext uri="{9D8B030D-6E8A-4147-A177-3AD203B41FA5}">
                      <a16:colId xmlns:a16="http://schemas.microsoft.com/office/drawing/2014/main" val="863044194"/>
                    </a:ext>
                  </a:extLst>
                </a:gridCol>
                <a:gridCol w="1139780">
                  <a:extLst>
                    <a:ext uri="{9D8B030D-6E8A-4147-A177-3AD203B41FA5}">
                      <a16:colId xmlns:a16="http://schemas.microsoft.com/office/drawing/2014/main" val="4090990522"/>
                    </a:ext>
                  </a:extLst>
                </a:gridCol>
              </a:tblGrid>
              <a:tr h="557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Performance</a:t>
                      </a:r>
                    </a:p>
                  </a:txBody>
                  <a:tcPr marL="137378" marR="137378" anchor="ctr"/>
                </a:tc>
                <a:tc>
                  <a:txBody>
                    <a:bodyPr/>
                    <a:lstStyle/>
                    <a:p>
                      <a:pPr algn="ctr"/>
                      <a:r>
                        <a:rPr lang="en-US" sz="1800" dirty="0"/>
                        <a:t>ELA</a:t>
                      </a:r>
                    </a:p>
                    <a:p>
                      <a:pPr algn="ctr"/>
                      <a:r>
                        <a:rPr lang="en-US" sz="1800" dirty="0"/>
                        <a:t>2018-19</a:t>
                      </a:r>
                    </a:p>
                  </a:txBody>
                  <a:tcPr marL="137378" marR="137378" anchor="ctr"/>
                </a:tc>
                <a:tc>
                  <a:txBody>
                    <a:bodyPr/>
                    <a:lstStyle/>
                    <a:p>
                      <a:pPr algn="ctr"/>
                      <a:r>
                        <a:rPr lang="en-US" sz="1800" dirty="0"/>
                        <a:t>ELA</a:t>
                      </a:r>
                    </a:p>
                    <a:p>
                      <a:pPr algn="ctr"/>
                      <a:r>
                        <a:rPr lang="en-US" sz="1800" dirty="0"/>
                        <a:t>2019-20</a:t>
                      </a:r>
                    </a:p>
                  </a:txBody>
                  <a:tcPr marL="137378" marR="137378" anchor="ctr"/>
                </a:tc>
                <a:tc>
                  <a:txBody>
                    <a:bodyPr/>
                    <a:lstStyle/>
                    <a:p>
                      <a:pPr algn="ctr"/>
                      <a:r>
                        <a:rPr lang="en-US" sz="1800" dirty="0"/>
                        <a:t>ELA</a:t>
                      </a:r>
                    </a:p>
                    <a:p>
                      <a:pPr algn="ctr"/>
                      <a:r>
                        <a:rPr lang="en-US" sz="1800" dirty="0"/>
                        <a:t>2020-21</a:t>
                      </a:r>
                    </a:p>
                  </a:txBody>
                  <a:tcPr marL="137378" marR="137378" anchor="ctr"/>
                </a:tc>
                <a:tc>
                  <a:txBody>
                    <a:bodyPr/>
                    <a:lstStyle/>
                    <a:p>
                      <a:pPr algn="ctr"/>
                      <a:r>
                        <a:rPr lang="en-US" sz="1800" dirty="0"/>
                        <a:t>Math</a:t>
                      </a:r>
                    </a:p>
                    <a:p>
                      <a:pPr algn="ctr"/>
                      <a:r>
                        <a:rPr lang="en-US" sz="1800" dirty="0"/>
                        <a:t>2018-19</a:t>
                      </a:r>
                    </a:p>
                  </a:txBody>
                  <a:tcPr marL="137378" marR="137378" anchor="ctr"/>
                </a:tc>
                <a:tc>
                  <a:txBody>
                    <a:bodyPr/>
                    <a:lstStyle/>
                    <a:p>
                      <a:pPr algn="ctr"/>
                      <a:r>
                        <a:rPr lang="en-US" sz="1800" dirty="0"/>
                        <a:t>Math</a:t>
                      </a:r>
                    </a:p>
                    <a:p>
                      <a:pPr algn="ctr"/>
                      <a:r>
                        <a:rPr lang="en-US" sz="1800" dirty="0"/>
                        <a:t>2019-20</a:t>
                      </a:r>
                    </a:p>
                  </a:txBody>
                  <a:tcPr marL="137378" marR="137378" anchor="ctr"/>
                </a:tc>
                <a:tc>
                  <a:txBody>
                    <a:bodyPr/>
                    <a:lstStyle/>
                    <a:p>
                      <a:pPr algn="ctr"/>
                      <a:r>
                        <a:rPr lang="en-US" sz="1800" dirty="0"/>
                        <a:t>Math</a:t>
                      </a:r>
                    </a:p>
                    <a:p>
                      <a:pPr algn="ctr"/>
                      <a:r>
                        <a:rPr lang="en-US" sz="1800" dirty="0"/>
                        <a:t>2020-21</a:t>
                      </a:r>
                    </a:p>
                  </a:txBody>
                  <a:tcPr marL="137378" marR="137378" anchor="ctr"/>
                </a:tc>
                <a:extLst>
                  <a:ext uri="{0D108BD9-81ED-4DB2-BD59-A6C34878D82A}">
                    <a16:rowId xmlns:a16="http://schemas.microsoft.com/office/drawing/2014/main" val="2974091456"/>
                  </a:ext>
                </a:extLst>
              </a:tr>
              <a:tr h="560073">
                <a:tc>
                  <a:txBody>
                    <a:bodyPr/>
                    <a:lstStyle/>
                    <a:p>
                      <a:r>
                        <a:rPr lang="en-US" sz="1800" dirty="0"/>
                        <a:t>Median Student Growth Percentile</a:t>
                      </a:r>
                    </a:p>
                  </a:txBody>
                  <a:tcPr marL="137378" marR="137378"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lang="en-US" sz="1800" dirty="0">
                        <a:solidFill>
                          <a:srgbClr val="008E40"/>
                        </a:solidFill>
                        <a:effectLst/>
                        <a:latin typeface="+mn-lt"/>
                      </a:endParaRPr>
                    </a:p>
                  </a:txBody>
                  <a:tcPr marL="137378" marR="137378" anchor="ctr"/>
                </a:tc>
                <a:tc>
                  <a:txBody>
                    <a:bodyPr/>
                    <a:lstStyle/>
                    <a:p>
                      <a:pPr algn="ctr"/>
                      <a:endParaRPr lang="en-US" sz="1800" dirty="0">
                        <a:solidFill>
                          <a:sysClr val="windowText" lastClr="000000"/>
                        </a:solidFill>
                        <a:effectLst/>
                        <a:latin typeface="+mn-lt"/>
                      </a:endParaRPr>
                    </a:p>
                  </a:txBody>
                  <a:tcPr marL="137378" marR="137378" anchor="ctr">
                    <a:solidFill>
                      <a:schemeClr val="tx1">
                        <a:lumMod val="50000"/>
                        <a:lumOff val="50000"/>
                      </a:schemeClr>
                    </a:solidFill>
                  </a:tcPr>
                </a:tc>
                <a:tc>
                  <a:txBody>
                    <a:bodyPr/>
                    <a:lstStyle/>
                    <a:p>
                      <a:pPr algn="ctr"/>
                      <a:endParaRPr lang="en-US" sz="1800" dirty="0">
                        <a:solidFill>
                          <a:srgbClr val="008E40"/>
                        </a:solidFill>
                        <a:effectLst/>
                        <a:latin typeface="+mn-lt"/>
                      </a:endParaRPr>
                    </a:p>
                  </a:txBody>
                  <a:tcPr marL="137378" marR="137378" anchor="ctr">
                    <a:solidFill>
                      <a:schemeClr val="tx1">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solidFill>
                      <a:schemeClr val="tx1">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solidFill>
                      <a:schemeClr val="tx1">
                        <a:lumMod val="50000"/>
                        <a:lumOff val="50000"/>
                      </a:schemeClr>
                    </a:solidFill>
                  </a:tcPr>
                </a:tc>
                <a:extLst>
                  <a:ext uri="{0D108BD9-81ED-4DB2-BD59-A6C34878D82A}">
                    <a16:rowId xmlns:a16="http://schemas.microsoft.com/office/drawing/2014/main" val="984811223"/>
                  </a:ext>
                </a:extLst>
              </a:tr>
              <a:tr h="560073">
                <a:tc>
                  <a:txBody>
                    <a:bodyPr/>
                    <a:lstStyle/>
                    <a:p>
                      <a:r>
                        <a:rPr lang="en-US" sz="1800" dirty="0"/>
                        <a:t>Statewide</a:t>
                      </a:r>
                      <a:r>
                        <a:rPr lang="en-US" sz="1800" baseline="0" dirty="0"/>
                        <a:t> Median Student Growth Percentile</a:t>
                      </a:r>
                      <a:endParaRPr lang="en-US" sz="1800" dirty="0"/>
                    </a:p>
                  </a:txBody>
                  <a:tcPr marL="137378" marR="137378" anchor="ctr"/>
                </a:tc>
                <a:tc>
                  <a:txBody>
                    <a:bodyPr/>
                    <a:lstStyle/>
                    <a:p>
                      <a:pPr algn="ctr"/>
                      <a:r>
                        <a:rPr lang="en-US" sz="1800" dirty="0">
                          <a:solidFill>
                            <a:schemeClr val="tx1"/>
                          </a:solidFill>
                        </a:rPr>
                        <a:t>50</a:t>
                      </a:r>
                    </a:p>
                  </a:txBody>
                  <a:tcPr marL="137378" marR="137378" anchor="ctr"/>
                </a:tc>
                <a:tc>
                  <a:txBody>
                    <a:bodyPr/>
                    <a:lstStyle/>
                    <a:p>
                      <a:pPr algn="ctr"/>
                      <a:endParaRPr lang="en-US" sz="1800" dirty="0">
                        <a:solidFill>
                          <a:sysClr val="windowText" lastClr="000000"/>
                        </a:solidFill>
                      </a:endParaRPr>
                    </a:p>
                  </a:txBody>
                  <a:tcPr marL="137378" marR="137378" anchor="ctr">
                    <a:solidFill>
                      <a:schemeClr val="tx1">
                        <a:lumMod val="50000"/>
                        <a:lumOff val="50000"/>
                      </a:schemeClr>
                    </a:solidFill>
                  </a:tcPr>
                </a:tc>
                <a:tc>
                  <a:txBody>
                    <a:bodyPr/>
                    <a:lstStyle/>
                    <a:p>
                      <a:pPr algn="ctr"/>
                      <a:endParaRPr lang="en-US" sz="1800" dirty="0">
                        <a:solidFill>
                          <a:schemeClr val="tx1"/>
                        </a:solidFill>
                      </a:endParaRPr>
                    </a:p>
                  </a:txBody>
                  <a:tcPr marL="137378" marR="137378" anchor="ctr">
                    <a:solidFill>
                      <a:schemeClr val="tx1">
                        <a:lumMod val="50000"/>
                        <a:lumOff val="50000"/>
                      </a:schemeClr>
                    </a:solidFill>
                  </a:tcPr>
                </a:tc>
                <a:tc>
                  <a:txBody>
                    <a:bodyPr/>
                    <a:lstStyle/>
                    <a:p>
                      <a:pPr algn="ctr"/>
                      <a:r>
                        <a:rPr lang="en-US" sz="1800" dirty="0">
                          <a:solidFill>
                            <a:schemeClr val="tx1"/>
                          </a:solidFill>
                        </a:rPr>
                        <a:t>50</a:t>
                      </a:r>
                    </a:p>
                  </a:txBody>
                  <a:tcPr marL="137378" marR="137378" anchor="ctr"/>
                </a:tc>
                <a:tc>
                  <a:txBody>
                    <a:bodyPr/>
                    <a:lstStyle/>
                    <a:p>
                      <a:pPr algn="ctr"/>
                      <a:endParaRPr lang="en-US" sz="1800" dirty="0">
                        <a:solidFill>
                          <a:schemeClr val="tx1"/>
                        </a:solidFill>
                      </a:endParaRPr>
                    </a:p>
                  </a:txBody>
                  <a:tcPr marL="137378" marR="137378" anchor="ctr">
                    <a:solidFill>
                      <a:schemeClr val="tx1">
                        <a:lumMod val="50000"/>
                        <a:lumOff val="50000"/>
                      </a:schemeClr>
                    </a:solidFill>
                  </a:tcPr>
                </a:tc>
                <a:tc>
                  <a:txBody>
                    <a:bodyPr/>
                    <a:lstStyle/>
                    <a:p>
                      <a:pPr algn="ctr"/>
                      <a:endParaRPr lang="en-US" sz="1800" dirty="0">
                        <a:solidFill>
                          <a:schemeClr val="tx1"/>
                        </a:solidFill>
                      </a:endParaRPr>
                    </a:p>
                  </a:txBody>
                  <a:tcPr marL="137378" marR="137378" anchor="ctr">
                    <a:solidFill>
                      <a:schemeClr val="tx1">
                        <a:lumMod val="50000"/>
                        <a:lumOff val="50000"/>
                      </a:schemeClr>
                    </a:solidFill>
                  </a:tcPr>
                </a:tc>
                <a:extLst>
                  <a:ext uri="{0D108BD9-81ED-4DB2-BD59-A6C34878D82A}">
                    <a16:rowId xmlns:a16="http://schemas.microsoft.com/office/drawing/2014/main" val="1175839792"/>
                  </a:ext>
                </a:extLst>
              </a:tr>
            </a:tbl>
          </a:graphicData>
        </a:graphic>
      </p:graphicFrame>
      <p:sp>
        <p:nvSpPr>
          <p:cNvPr id="10" name="TextBox 9">
            <a:extLst>
              <a:ext uri="{FF2B5EF4-FFF2-40B4-BE49-F238E27FC236}">
                <a16:creationId xmlns:a16="http://schemas.microsoft.com/office/drawing/2014/main" id="{A5814D2E-61EB-45AA-A4FD-F9E98F0764A0}"/>
              </a:ext>
            </a:extLst>
          </p:cNvPr>
          <p:cNvSpPr txBox="1"/>
          <p:nvPr/>
        </p:nvSpPr>
        <p:spPr>
          <a:xfrm>
            <a:off x="122790" y="119965"/>
            <a:ext cx="4002709" cy="1815882"/>
          </a:xfrm>
          <a:prstGeom prst="rect">
            <a:avLst/>
          </a:prstGeom>
          <a:solidFill>
            <a:srgbClr val="008E40"/>
          </a:solidFill>
        </p:spPr>
        <p:txBody>
          <a:bodyPr wrap="square" rtlCol="0">
            <a:spAutoFit/>
          </a:bodyPr>
          <a:lstStyle/>
          <a:p>
            <a:r>
              <a:rPr lang="en-US" sz="1400" b="1" dirty="0">
                <a:solidFill>
                  <a:schemeClr val="bg1"/>
                </a:solidFill>
              </a:rPr>
              <a:t>Use the Student Growth Trends and Progress page of the reports to update this slide. Since there is not data for 2019-2020 or 2020-2021, you may want to talk about ways the district is monitoring student growth using local assessments.</a:t>
            </a:r>
          </a:p>
          <a:p>
            <a:r>
              <a:rPr lang="en-US" sz="1400" b="1" dirty="0">
                <a:solidFill>
                  <a:schemeClr val="bg1"/>
                </a:solidFill>
              </a:rPr>
              <a:t>Edit the data in line graphs by right-clicking the graphs and selecting “Edit Data.” Delete this Text Box by clicking it and hitting the “Backspace” key. </a:t>
            </a:r>
          </a:p>
        </p:txBody>
      </p:sp>
      <p:sp>
        <p:nvSpPr>
          <p:cNvPr id="6" name="Slide Number Placeholder 5">
            <a:extLst>
              <a:ext uri="{FF2B5EF4-FFF2-40B4-BE49-F238E27FC236}">
                <a16:creationId xmlns:a16="http://schemas.microsoft.com/office/drawing/2014/main" id="{EFD91C87-0398-4FD7-ADF5-C8D7380E1DA4}"/>
              </a:ext>
            </a:extLst>
          </p:cNvPr>
          <p:cNvSpPr>
            <a:spLocks noGrp="1"/>
          </p:cNvSpPr>
          <p:nvPr>
            <p:ph type="sldNum" sz="quarter" idx="11"/>
          </p:nvPr>
        </p:nvSpPr>
        <p:spPr/>
        <p:txBody>
          <a:bodyPr/>
          <a:lstStyle/>
          <a:p>
            <a:fld id="{08ABAEDF-865C-4247-9503-834917DE0CD1}" type="slidenum">
              <a:rPr lang="en-US" smtClean="0"/>
              <a:pPr/>
              <a:t>13</a:t>
            </a:fld>
            <a:endParaRPr lang="en-US" dirty="0"/>
          </a:p>
        </p:txBody>
      </p:sp>
    </p:spTree>
    <p:extLst>
      <p:ext uri="{BB962C8B-B14F-4D97-AF65-F5344CB8AC3E}">
        <p14:creationId xmlns:p14="http://schemas.microsoft.com/office/powerpoint/2010/main" val="3293263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Statewide Assessment Results</a:t>
            </a:r>
          </a:p>
        </p:txBody>
      </p:sp>
      <p:sp>
        <p:nvSpPr>
          <p:cNvPr id="12" name="Subtitle 2"/>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r>
              <a:rPr lang="en-US" sz="2200" dirty="0"/>
              <a:t>The School Performance Reports contain information about student participation and performance on statewide assessments, including the:</a:t>
            </a:r>
          </a:p>
          <a:p>
            <a:r>
              <a:rPr lang="en-US" sz="2200" dirty="0"/>
              <a:t>New Jersey Student Learning Assessment (NJSLA): Assessment that measures student proficiency with the New Jersey Student Learning Standards for English language arts (ELA), mathematics, and science.</a:t>
            </a:r>
          </a:p>
          <a:p>
            <a:r>
              <a:rPr lang="en-US" sz="2200" dirty="0"/>
              <a:t>Dynamic Learning Maps (DLM): Alternate assessment for students with the most significant intellectual disabilities in English Language Arts, Mathematics, and Science.</a:t>
            </a:r>
          </a:p>
          <a:p>
            <a:r>
              <a:rPr lang="en-US" sz="2200" dirty="0"/>
              <a:t>ACCESS for ELLs: Assessment that measures the English language proficiency of English learners.</a:t>
            </a:r>
          </a:p>
          <a:p>
            <a:pPr marL="0" indent="0">
              <a:buNone/>
            </a:pPr>
            <a:r>
              <a:rPr lang="en-US" sz="2200" dirty="0"/>
              <a:t>All statewide assessments were cancelled in spring 2020 and the NJSLA was cancelled in spring 2021. As a result, </a:t>
            </a:r>
            <a:r>
              <a:rPr lang="en-US" sz="2200" b="1" dirty="0"/>
              <a:t>NJSLA assessment data is not available</a:t>
            </a:r>
            <a:r>
              <a:rPr lang="en-US" sz="2200" dirty="0"/>
              <a:t> in the 2020-2021 School Performance Reports.</a:t>
            </a:r>
            <a:endParaRPr lang="en-US" sz="2200" dirty="0">
              <a:cs typeface="Calibri"/>
            </a:endParaRPr>
          </a:p>
        </p:txBody>
      </p:sp>
      <p:sp>
        <p:nvSpPr>
          <p:cNvPr id="5" name="Slide Number Placeholder 4">
            <a:extLst>
              <a:ext uri="{FF2B5EF4-FFF2-40B4-BE49-F238E27FC236}">
                <a16:creationId xmlns:a16="http://schemas.microsoft.com/office/drawing/2014/main" id="{44DCEF1D-EA27-461C-973A-187FE3A8AB08}"/>
              </a:ext>
            </a:extLst>
          </p:cNvPr>
          <p:cNvSpPr>
            <a:spLocks noGrp="1"/>
          </p:cNvSpPr>
          <p:nvPr>
            <p:ph type="sldNum" sz="quarter" idx="11"/>
          </p:nvPr>
        </p:nvSpPr>
        <p:spPr/>
        <p:txBody>
          <a:bodyPr/>
          <a:lstStyle/>
          <a:p>
            <a:fld id="{08ABAEDF-865C-4247-9503-834917DE0CD1}" type="slidenum">
              <a:rPr lang="en-US" smtClean="0"/>
              <a:pPr/>
              <a:t>14</a:t>
            </a:fld>
            <a:endParaRPr lang="en-US" dirty="0"/>
          </a:p>
        </p:txBody>
      </p:sp>
    </p:spTree>
    <p:extLst>
      <p:ext uri="{BB962C8B-B14F-4D97-AF65-F5344CB8AC3E}">
        <p14:creationId xmlns:p14="http://schemas.microsoft.com/office/powerpoint/2010/main" val="1409270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Statewide Assessment Proficiency</a:t>
            </a:r>
          </a:p>
        </p:txBody>
      </p:sp>
      <p:sp>
        <p:nvSpPr>
          <p:cNvPr id="9" name="Content Placeholder 2">
            <a:extLst>
              <a:ext uri="{FF2B5EF4-FFF2-40B4-BE49-F238E27FC236}">
                <a16:creationId xmlns:a16="http://schemas.microsoft.com/office/drawing/2014/main" id="{FE589EC2-15E1-4933-BE35-72AF510C8E90}"/>
              </a:ext>
            </a:extLst>
          </p:cNvPr>
          <p:cNvSpPr txBox="1">
            <a:spLocks/>
          </p:cNvSpPr>
          <p:nvPr/>
        </p:nvSpPr>
        <p:spPr>
          <a:xfrm>
            <a:off x="631029" y="1437194"/>
            <a:ext cx="10865215" cy="63699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Due to the cancellation of the NJSLA in both spring 2020 and spring 2021, participation and proficiency rates are not available for 2019-2020 or 2020-2021.</a:t>
            </a:r>
            <a:endParaRPr lang="en-US" dirty="0"/>
          </a:p>
        </p:txBody>
      </p:sp>
      <p:graphicFrame>
        <p:nvGraphicFramePr>
          <p:cNvPr id="5" name="Chart 4" descr="ELA Proficiency Rate for Federal Accountability (2017-18, 2018-19 and 2019-20)."/>
          <p:cNvGraphicFramePr/>
          <p:nvPr>
            <p:extLst>
              <p:ext uri="{D42A27DB-BD31-4B8C-83A1-F6EECF244321}">
                <p14:modId xmlns:p14="http://schemas.microsoft.com/office/powerpoint/2010/main" val="2000278825"/>
              </p:ext>
            </p:extLst>
          </p:nvPr>
        </p:nvGraphicFramePr>
        <p:xfrm>
          <a:off x="691473" y="2020578"/>
          <a:ext cx="5390828" cy="23356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descr="Mathematics Proficiency Rate for Federal Accountability (2017-18, 2018-19 and 2019-20)."/>
          <p:cNvGraphicFramePr/>
          <p:nvPr>
            <p:extLst>
              <p:ext uri="{D42A27DB-BD31-4B8C-83A1-F6EECF244321}">
                <p14:modId xmlns:p14="http://schemas.microsoft.com/office/powerpoint/2010/main" val="3414688111"/>
              </p:ext>
            </p:extLst>
          </p:nvPr>
        </p:nvGraphicFramePr>
        <p:xfrm>
          <a:off x="6229028" y="2020578"/>
          <a:ext cx="5271498" cy="23356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4">
            <a:extLst>
              <a:ext uri="{FF2B5EF4-FFF2-40B4-BE49-F238E27FC236}">
                <a16:creationId xmlns:a16="http://schemas.microsoft.com/office/drawing/2014/main" id="{7A8218F2-31BE-4A8F-B95B-767D74FD4990}"/>
              </a:ext>
            </a:extLst>
          </p:cNvPr>
          <p:cNvGraphicFramePr>
            <a:graphicFrameLocks noGrp="1"/>
          </p:cNvGraphicFramePr>
          <p:nvPr>
            <p:ph idx="1"/>
            <p:extLst>
              <p:ext uri="{D42A27DB-BD31-4B8C-83A1-F6EECF244321}">
                <p14:modId xmlns:p14="http://schemas.microsoft.com/office/powerpoint/2010/main" val="2608070130"/>
              </p:ext>
            </p:extLst>
          </p:nvPr>
        </p:nvGraphicFramePr>
        <p:xfrm>
          <a:off x="321974" y="4457184"/>
          <a:ext cx="11500832" cy="1965687"/>
        </p:xfrm>
        <a:graphic>
          <a:graphicData uri="http://schemas.openxmlformats.org/drawingml/2006/table">
            <a:tbl>
              <a:tblPr firstRow="1" firstCol="1" bandRow="1">
                <a:tableStyleId>{8799B23B-EC83-4686-B30A-512413B5E67A}</a:tableStyleId>
              </a:tblPr>
              <a:tblGrid>
                <a:gridCol w="2575772">
                  <a:extLst>
                    <a:ext uri="{9D8B030D-6E8A-4147-A177-3AD203B41FA5}">
                      <a16:colId xmlns:a16="http://schemas.microsoft.com/office/drawing/2014/main" val="2309879999"/>
                    </a:ext>
                  </a:extLst>
                </a:gridCol>
                <a:gridCol w="1487510">
                  <a:extLst>
                    <a:ext uri="{9D8B030D-6E8A-4147-A177-3AD203B41FA5}">
                      <a16:colId xmlns:a16="http://schemas.microsoft.com/office/drawing/2014/main" val="805435900"/>
                    </a:ext>
                  </a:extLst>
                </a:gridCol>
                <a:gridCol w="1487510">
                  <a:extLst>
                    <a:ext uri="{9D8B030D-6E8A-4147-A177-3AD203B41FA5}">
                      <a16:colId xmlns:a16="http://schemas.microsoft.com/office/drawing/2014/main" val="909718324"/>
                    </a:ext>
                  </a:extLst>
                </a:gridCol>
                <a:gridCol w="1487510">
                  <a:extLst>
                    <a:ext uri="{9D8B030D-6E8A-4147-A177-3AD203B41FA5}">
                      <a16:colId xmlns:a16="http://schemas.microsoft.com/office/drawing/2014/main" val="4185240108"/>
                    </a:ext>
                  </a:extLst>
                </a:gridCol>
                <a:gridCol w="1487510">
                  <a:extLst>
                    <a:ext uri="{9D8B030D-6E8A-4147-A177-3AD203B41FA5}">
                      <a16:colId xmlns:a16="http://schemas.microsoft.com/office/drawing/2014/main" val="2624327187"/>
                    </a:ext>
                  </a:extLst>
                </a:gridCol>
                <a:gridCol w="1487510">
                  <a:extLst>
                    <a:ext uri="{9D8B030D-6E8A-4147-A177-3AD203B41FA5}">
                      <a16:colId xmlns:a16="http://schemas.microsoft.com/office/drawing/2014/main" val="863044194"/>
                    </a:ext>
                  </a:extLst>
                </a:gridCol>
                <a:gridCol w="1487510">
                  <a:extLst>
                    <a:ext uri="{9D8B030D-6E8A-4147-A177-3AD203B41FA5}">
                      <a16:colId xmlns:a16="http://schemas.microsoft.com/office/drawing/2014/main" val="4090990522"/>
                    </a:ext>
                  </a:extLst>
                </a:gridCol>
              </a:tblGrid>
              <a:tr h="504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Performance</a:t>
                      </a:r>
                    </a:p>
                  </a:txBody>
                  <a:tcPr marL="137378" marR="137378" anchor="ctr"/>
                </a:tc>
                <a:tc>
                  <a:txBody>
                    <a:bodyPr/>
                    <a:lstStyle/>
                    <a:p>
                      <a:pPr algn="ctr"/>
                      <a:r>
                        <a:rPr lang="en-US" sz="1800" dirty="0"/>
                        <a:t>ELA</a:t>
                      </a:r>
                    </a:p>
                    <a:p>
                      <a:pPr algn="ctr"/>
                      <a:r>
                        <a:rPr lang="en-US" sz="1800" dirty="0"/>
                        <a:t>2018-19</a:t>
                      </a:r>
                    </a:p>
                  </a:txBody>
                  <a:tcPr marL="137378" marR="137378" anchor="ctr"/>
                </a:tc>
                <a:tc>
                  <a:txBody>
                    <a:bodyPr/>
                    <a:lstStyle/>
                    <a:p>
                      <a:pPr algn="ctr"/>
                      <a:r>
                        <a:rPr lang="en-US" sz="1800" dirty="0"/>
                        <a:t>ELA</a:t>
                      </a:r>
                    </a:p>
                    <a:p>
                      <a:pPr algn="ctr"/>
                      <a:r>
                        <a:rPr lang="en-US" sz="1800" dirty="0"/>
                        <a:t>2019-20</a:t>
                      </a:r>
                    </a:p>
                  </a:txBody>
                  <a:tcPr marL="137378" marR="137378" anchor="ctr"/>
                </a:tc>
                <a:tc>
                  <a:txBody>
                    <a:bodyPr/>
                    <a:lstStyle/>
                    <a:p>
                      <a:pPr algn="ctr"/>
                      <a:r>
                        <a:rPr lang="en-US" sz="1800" dirty="0"/>
                        <a:t>ELA</a:t>
                      </a:r>
                    </a:p>
                    <a:p>
                      <a:pPr algn="ctr"/>
                      <a:r>
                        <a:rPr lang="en-US" sz="1800" dirty="0"/>
                        <a:t>2020-21</a:t>
                      </a:r>
                    </a:p>
                  </a:txBody>
                  <a:tcPr marL="137378" marR="137378" anchor="ctr"/>
                </a:tc>
                <a:tc>
                  <a:txBody>
                    <a:bodyPr/>
                    <a:lstStyle/>
                    <a:p>
                      <a:pPr algn="ctr"/>
                      <a:r>
                        <a:rPr lang="en-US" sz="1800" dirty="0"/>
                        <a:t>Math</a:t>
                      </a:r>
                    </a:p>
                    <a:p>
                      <a:pPr algn="ctr"/>
                      <a:r>
                        <a:rPr lang="en-US" sz="1800" dirty="0"/>
                        <a:t>2018-19</a:t>
                      </a:r>
                    </a:p>
                  </a:txBody>
                  <a:tcPr marL="137378" marR="137378" anchor="ctr"/>
                </a:tc>
                <a:tc>
                  <a:txBody>
                    <a:bodyPr/>
                    <a:lstStyle/>
                    <a:p>
                      <a:pPr algn="ctr"/>
                      <a:r>
                        <a:rPr lang="en-US" sz="1800" dirty="0"/>
                        <a:t>Math</a:t>
                      </a:r>
                    </a:p>
                    <a:p>
                      <a:pPr algn="ctr"/>
                      <a:r>
                        <a:rPr lang="en-US" sz="1800" dirty="0"/>
                        <a:t>2019-20</a:t>
                      </a:r>
                    </a:p>
                  </a:txBody>
                  <a:tcPr marL="137378" marR="137378" anchor="ctr"/>
                </a:tc>
                <a:tc>
                  <a:txBody>
                    <a:bodyPr/>
                    <a:lstStyle/>
                    <a:p>
                      <a:pPr algn="ctr"/>
                      <a:r>
                        <a:rPr lang="en-US" sz="1800" dirty="0"/>
                        <a:t>Math</a:t>
                      </a:r>
                    </a:p>
                    <a:p>
                      <a:pPr algn="ctr"/>
                      <a:r>
                        <a:rPr lang="en-US" sz="1800" dirty="0"/>
                        <a:t>2020-21</a:t>
                      </a:r>
                    </a:p>
                  </a:txBody>
                  <a:tcPr marL="137378" marR="137378" anchor="ctr"/>
                </a:tc>
                <a:extLst>
                  <a:ext uri="{0D108BD9-81ED-4DB2-BD59-A6C34878D82A}">
                    <a16:rowId xmlns:a16="http://schemas.microsoft.com/office/drawing/2014/main" val="2974091456"/>
                  </a:ext>
                </a:extLst>
              </a:tr>
              <a:tr h="441869">
                <a:tc>
                  <a:txBody>
                    <a:bodyPr/>
                    <a:lstStyle/>
                    <a:p>
                      <a:r>
                        <a:rPr lang="en-US" sz="1800" dirty="0"/>
                        <a:t>Participation</a:t>
                      </a:r>
                    </a:p>
                  </a:txBody>
                  <a:tcPr marL="137378" marR="137378"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lang="en-US" sz="1800" dirty="0">
                        <a:solidFill>
                          <a:srgbClr val="008E40"/>
                        </a:solidFill>
                        <a:effectLst/>
                        <a:latin typeface="+mn-lt"/>
                      </a:endParaRPr>
                    </a:p>
                  </a:txBody>
                  <a:tcPr marL="137378" marR="137378" anchor="ctr"/>
                </a:tc>
                <a:tc>
                  <a:txBody>
                    <a:bodyPr/>
                    <a:lstStyle/>
                    <a:p>
                      <a:pPr algn="ctr"/>
                      <a:endParaRPr lang="en-US" sz="1800" dirty="0">
                        <a:solidFill>
                          <a:srgbClr val="008E40"/>
                        </a:solidFill>
                        <a:effectLst/>
                        <a:latin typeface="+mn-lt"/>
                      </a:endParaRPr>
                    </a:p>
                  </a:txBody>
                  <a:tcPr marL="137378" marR="137378" anchor="ctr">
                    <a:solidFill>
                      <a:schemeClr val="tx1">
                        <a:lumMod val="50000"/>
                        <a:lumOff val="50000"/>
                      </a:schemeClr>
                    </a:solidFill>
                  </a:tcPr>
                </a:tc>
                <a:tc>
                  <a:txBody>
                    <a:bodyPr/>
                    <a:lstStyle/>
                    <a:p>
                      <a:pPr algn="ctr"/>
                      <a:endParaRPr lang="en-US" sz="1800" dirty="0">
                        <a:solidFill>
                          <a:schemeClr val="tx1">
                            <a:lumMod val="50000"/>
                            <a:lumOff val="50000"/>
                          </a:schemeClr>
                        </a:solidFill>
                        <a:effectLst/>
                        <a:latin typeface="+mn-lt"/>
                      </a:endParaRPr>
                    </a:p>
                  </a:txBody>
                  <a:tcPr marL="137378" marR="137378" anchor="ctr">
                    <a:solidFill>
                      <a:schemeClr val="tx1">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solidFill>
                      <a:schemeClr val="tx1">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solidFill>
                      <a:schemeClr val="tx1">
                        <a:lumMod val="50000"/>
                        <a:lumOff val="50000"/>
                      </a:schemeClr>
                    </a:solidFill>
                  </a:tcPr>
                </a:tc>
                <a:extLst>
                  <a:ext uri="{0D108BD9-81ED-4DB2-BD59-A6C34878D82A}">
                    <a16:rowId xmlns:a16="http://schemas.microsoft.com/office/drawing/2014/main" val="984811223"/>
                  </a:ext>
                </a:extLst>
              </a:tr>
              <a:tr h="441869">
                <a:tc>
                  <a:txBody>
                    <a:bodyPr/>
                    <a:lstStyle/>
                    <a:p>
                      <a:r>
                        <a:rPr lang="en-US" sz="1800" dirty="0"/>
                        <a:t>Proficiency</a:t>
                      </a:r>
                      <a:r>
                        <a:rPr lang="en-US" sz="1800" baseline="0" dirty="0"/>
                        <a:t> Rate</a:t>
                      </a:r>
                      <a:endParaRPr lang="en-US" sz="1800" dirty="0"/>
                    </a:p>
                  </a:txBody>
                  <a:tcPr marL="137378" marR="137378"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lang="en-US" sz="1800" dirty="0">
                        <a:solidFill>
                          <a:srgbClr val="008E40"/>
                        </a:solidFill>
                        <a:effectLst/>
                        <a:latin typeface="+mn-lt"/>
                      </a:endParaRPr>
                    </a:p>
                  </a:txBody>
                  <a:tcPr marL="137378" marR="137378" anchor="ctr"/>
                </a:tc>
                <a:tc>
                  <a:txBody>
                    <a:bodyPr/>
                    <a:lstStyle/>
                    <a:p>
                      <a:pPr algn="ctr"/>
                      <a:endParaRPr lang="en-US" sz="1800" dirty="0">
                        <a:solidFill>
                          <a:srgbClr val="008E40"/>
                        </a:solidFill>
                        <a:effectLst/>
                        <a:latin typeface="+mn-lt"/>
                      </a:endParaRPr>
                    </a:p>
                  </a:txBody>
                  <a:tcPr marL="137378" marR="137378" anchor="ctr">
                    <a:solidFill>
                      <a:schemeClr val="tx1">
                        <a:lumMod val="50000"/>
                        <a:lumOff val="50000"/>
                      </a:schemeClr>
                    </a:solidFill>
                  </a:tcPr>
                </a:tc>
                <a:tc>
                  <a:txBody>
                    <a:bodyPr/>
                    <a:lstStyle/>
                    <a:p>
                      <a:pPr algn="ctr"/>
                      <a:endParaRPr lang="en-US" sz="1800" dirty="0">
                        <a:solidFill>
                          <a:schemeClr val="tx1">
                            <a:lumMod val="50000"/>
                            <a:lumOff val="50000"/>
                          </a:schemeClr>
                        </a:solidFill>
                        <a:effectLst/>
                        <a:latin typeface="+mn-lt"/>
                      </a:endParaRPr>
                    </a:p>
                  </a:txBody>
                  <a:tcPr marL="137378" marR="137378" anchor="ctr">
                    <a:solidFill>
                      <a:schemeClr val="tx1">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solidFill>
                      <a:schemeClr val="tx1">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solidFill>
                      <a:schemeClr val="tx1">
                        <a:lumMod val="50000"/>
                        <a:lumOff val="50000"/>
                      </a:schemeClr>
                    </a:solidFill>
                  </a:tcPr>
                </a:tc>
                <a:extLst>
                  <a:ext uri="{0D108BD9-81ED-4DB2-BD59-A6C34878D82A}">
                    <a16:rowId xmlns:a16="http://schemas.microsoft.com/office/drawing/2014/main" val="279349431"/>
                  </a:ext>
                </a:extLst>
              </a:tr>
              <a:tr h="441869">
                <a:tc>
                  <a:txBody>
                    <a:bodyPr/>
                    <a:lstStyle/>
                    <a:p>
                      <a:r>
                        <a:rPr lang="en-US" sz="1800" dirty="0"/>
                        <a:t>Statewide</a:t>
                      </a:r>
                      <a:r>
                        <a:rPr lang="en-US" sz="1800" baseline="0" dirty="0"/>
                        <a:t> Proficiency</a:t>
                      </a:r>
                      <a:endParaRPr lang="en-US" sz="1800" dirty="0"/>
                    </a:p>
                  </a:txBody>
                  <a:tcPr marL="137378" marR="137378" anchor="ctr"/>
                </a:tc>
                <a:tc>
                  <a:txBody>
                    <a:bodyPr/>
                    <a:lstStyle/>
                    <a:p>
                      <a:pPr algn="ctr"/>
                      <a:r>
                        <a:rPr lang="en-US" sz="1800" dirty="0">
                          <a:solidFill>
                            <a:schemeClr val="tx1"/>
                          </a:solidFill>
                        </a:rPr>
                        <a:t>57.9</a:t>
                      </a:r>
                    </a:p>
                  </a:txBody>
                  <a:tcPr marL="137378" marR="137378" anchor="ctr"/>
                </a:tc>
                <a:tc>
                  <a:txBody>
                    <a:bodyPr/>
                    <a:lstStyle/>
                    <a:p>
                      <a:pPr algn="ctr"/>
                      <a:endParaRPr lang="en-US" sz="1800" dirty="0">
                        <a:solidFill>
                          <a:schemeClr val="tx1"/>
                        </a:solidFill>
                      </a:endParaRPr>
                    </a:p>
                  </a:txBody>
                  <a:tcPr marL="137378" marR="137378" anchor="ctr">
                    <a:solidFill>
                      <a:schemeClr val="tx1">
                        <a:lumMod val="50000"/>
                        <a:lumOff val="50000"/>
                      </a:schemeClr>
                    </a:solidFill>
                  </a:tcPr>
                </a:tc>
                <a:tc>
                  <a:txBody>
                    <a:bodyPr/>
                    <a:lstStyle/>
                    <a:p>
                      <a:endParaRPr lang="en-US" dirty="0">
                        <a:solidFill>
                          <a:schemeClr val="tx1">
                            <a:lumMod val="50000"/>
                            <a:lumOff val="50000"/>
                          </a:schemeClr>
                        </a:solidFill>
                      </a:endParaRPr>
                    </a:p>
                  </a:txBody>
                  <a:tcPr marL="137378" marR="137378" anchor="ctr">
                    <a:solidFill>
                      <a:schemeClr val="tx1">
                        <a:lumMod val="50000"/>
                        <a:lumOff val="50000"/>
                      </a:schemeClr>
                    </a:solidFill>
                  </a:tcPr>
                </a:tc>
                <a:tc>
                  <a:txBody>
                    <a:bodyPr/>
                    <a:lstStyle/>
                    <a:p>
                      <a:pPr algn="ctr"/>
                      <a:r>
                        <a:rPr lang="en-US" sz="1800" dirty="0">
                          <a:solidFill>
                            <a:schemeClr val="tx1"/>
                          </a:solidFill>
                        </a:rPr>
                        <a:t>44.5</a:t>
                      </a:r>
                    </a:p>
                  </a:txBody>
                  <a:tcPr marL="137378" marR="137378" anchor="ctr"/>
                </a:tc>
                <a:tc>
                  <a:txBody>
                    <a:bodyPr/>
                    <a:lstStyle/>
                    <a:p>
                      <a:pPr algn="ctr"/>
                      <a:endParaRPr lang="en-US" sz="1800" dirty="0">
                        <a:solidFill>
                          <a:schemeClr val="tx1"/>
                        </a:solidFill>
                      </a:endParaRPr>
                    </a:p>
                  </a:txBody>
                  <a:tcPr marL="137378" marR="137378" anchor="ctr">
                    <a:solidFill>
                      <a:schemeClr val="tx1">
                        <a:lumMod val="50000"/>
                        <a:lumOff val="50000"/>
                      </a:schemeClr>
                    </a:solidFill>
                  </a:tcPr>
                </a:tc>
                <a:tc>
                  <a:txBody>
                    <a:bodyPr/>
                    <a:lstStyle/>
                    <a:p>
                      <a:endParaRPr lang="en-US" dirty="0"/>
                    </a:p>
                  </a:txBody>
                  <a:tcPr marL="137378" marR="137378" anchor="ctr">
                    <a:solidFill>
                      <a:schemeClr val="tx1">
                        <a:lumMod val="50000"/>
                        <a:lumOff val="50000"/>
                      </a:schemeClr>
                    </a:solidFill>
                  </a:tcPr>
                </a:tc>
                <a:extLst>
                  <a:ext uri="{0D108BD9-81ED-4DB2-BD59-A6C34878D82A}">
                    <a16:rowId xmlns:a16="http://schemas.microsoft.com/office/drawing/2014/main" val="1175839792"/>
                  </a:ext>
                </a:extLst>
              </a:tr>
            </a:tbl>
          </a:graphicData>
        </a:graphic>
      </p:graphicFrame>
      <p:sp>
        <p:nvSpPr>
          <p:cNvPr id="10" name="TextBox 9">
            <a:extLst>
              <a:ext uri="{FF2B5EF4-FFF2-40B4-BE49-F238E27FC236}">
                <a16:creationId xmlns:a16="http://schemas.microsoft.com/office/drawing/2014/main" id="{A5814D2E-61EB-45AA-A4FD-F9E98F0764A0}"/>
              </a:ext>
            </a:extLst>
          </p:cNvPr>
          <p:cNvSpPr txBox="1"/>
          <p:nvPr/>
        </p:nvSpPr>
        <p:spPr>
          <a:xfrm>
            <a:off x="103126" y="154527"/>
            <a:ext cx="4002709" cy="1384995"/>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rPr>
              <a:t>Use the English Language Arts and Mathematics Performance Trends page of the reports to update this slide. </a:t>
            </a:r>
            <a:endParaRPr lang="en-US" dirty="0">
              <a:solidFill>
                <a:schemeClr val="bg1"/>
              </a:solidFill>
            </a:endParaRPr>
          </a:p>
          <a:p>
            <a:r>
              <a:rPr lang="en-US" sz="1400" b="1" dirty="0">
                <a:solidFill>
                  <a:schemeClr val="bg1"/>
                </a:solidFill>
              </a:rPr>
              <a:t>Edit the data in line graphs by right-clicking the graphs and selecting “Edit Data.” Delete this Text Box by clicking it and hitting the “Backspace” key. </a:t>
            </a:r>
            <a:endParaRPr lang="en-US" dirty="0">
              <a:solidFill>
                <a:schemeClr val="bg1"/>
              </a:solidFill>
              <a:cs typeface="Calibri"/>
            </a:endParaRPr>
          </a:p>
        </p:txBody>
      </p:sp>
      <p:sp>
        <p:nvSpPr>
          <p:cNvPr id="6" name="Slide Number Placeholder 5">
            <a:extLst>
              <a:ext uri="{FF2B5EF4-FFF2-40B4-BE49-F238E27FC236}">
                <a16:creationId xmlns:a16="http://schemas.microsoft.com/office/drawing/2014/main" id="{590FDF5D-4571-4028-A2E3-DC204926B274}"/>
              </a:ext>
            </a:extLst>
          </p:cNvPr>
          <p:cNvSpPr>
            <a:spLocks noGrp="1"/>
          </p:cNvSpPr>
          <p:nvPr>
            <p:ph type="sldNum" sz="quarter" idx="11"/>
          </p:nvPr>
        </p:nvSpPr>
        <p:spPr/>
        <p:txBody>
          <a:bodyPr/>
          <a:lstStyle/>
          <a:p>
            <a:fld id="{08ABAEDF-865C-4247-9503-834917DE0CD1}" type="slidenum">
              <a:rPr lang="en-US" smtClean="0"/>
              <a:pPr/>
              <a:t>15</a:t>
            </a:fld>
            <a:endParaRPr lang="en-US" dirty="0"/>
          </a:p>
        </p:txBody>
      </p:sp>
    </p:spTree>
    <p:extLst>
      <p:ext uri="{BB962C8B-B14F-4D97-AF65-F5344CB8AC3E}">
        <p14:creationId xmlns:p14="http://schemas.microsoft.com/office/powerpoint/2010/main" val="2341165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Local Assessment Results</a:t>
            </a:r>
            <a:endParaRPr lang="en-US" dirty="0"/>
          </a:p>
        </p:txBody>
      </p:sp>
      <p:sp>
        <p:nvSpPr>
          <p:cNvPr id="12" name="Subtitle 2"/>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endParaRPr lang="en-US" sz="1100" dirty="0"/>
          </a:p>
        </p:txBody>
      </p:sp>
      <p:sp>
        <p:nvSpPr>
          <p:cNvPr id="3" name="TextBox 2">
            <a:extLst>
              <a:ext uri="{FF2B5EF4-FFF2-40B4-BE49-F238E27FC236}">
                <a16:creationId xmlns:a16="http://schemas.microsoft.com/office/drawing/2014/main" id="{3ADD858C-3710-400E-9BCA-B164C537E639}"/>
              </a:ext>
            </a:extLst>
          </p:cNvPr>
          <p:cNvSpPr txBox="1"/>
          <p:nvPr/>
        </p:nvSpPr>
        <p:spPr>
          <a:xfrm>
            <a:off x="103126" y="154527"/>
            <a:ext cx="4002709" cy="2893100"/>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rPr>
              <a:t>Since there were no 2019-2020 statewide assessments and the NJSLA was cancelled in 2020-2021, you may want to use this slide to discuss local assessments.</a:t>
            </a:r>
          </a:p>
          <a:p>
            <a:r>
              <a:rPr lang="en-US" sz="1400" b="1" dirty="0">
                <a:solidFill>
                  <a:schemeClr val="bg1"/>
                </a:solidFill>
              </a:rPr>
              <a:t>You might want to include:</a:t>
            </a:r>
            <a:endParaRPr lang="en-US" dirty="0">
              <a:solidFill>
                <a:schemeClr val="bg1"/>
              </a:solidFill>
            </a:endParaRPr>
          </a:p>
          <a:p>
            <a:pPr marL="285750" indent="-285750">
              <a:buFont typeface="Arial"/>
              <a:buChar char="•"/>
            </a:pPr>
            <a:r>
              <a:rPr lang="en-US" sz="1400" b="1" dirty="0">
                <a:solidFill>
                  <a:schemeClr val="bg1"/>
                </a:solidFill>
                <a:cs typeface="Calibri"/>
              </a:rPr>
              <a:t>What local assessments are used?</a:t>
            </a:r>
          </a:p>
          <a:p>
            <a:pPr marL="285750" indent="-285750">
              <a:buFont typeface="Arial"/>
              <a:buChar char="•"/>
            </a:pPr>
            <a:r>
              <a:rPr lang="en-US" sz="1400" b="1" dirty="0">
                <a:solidFill>
                  <a:schemeClr val="bg1"/>
                </a:solidFill>
                <a:cs typeface="Calibri"/>
              </a:rPr>
              <a:t>When do those assessments happen?</a:t>
            </a:r>
          </a:p>
          <a:p>
            <a:pPr marL="285750" indent="-285750">
              <a:buFont typeface="Arial"/>
              <a:buChar char="•"/>
            </a:pPr>
            <a:r>
              <a:rPr lang="en-US" sz="1400" b="1" dirty="0">
                <a:solidFill>
                  <a:schemeClr val="bg1"/>
                </a:solidFill>
                <a:cs typeface="Calibri"/>
              </a:rPr>
              <a:t>What did participation look like in 2020-2021?</a:t>
            </a:r>
          </a:p>
          <a:p>
            <a:pPr marL="285750" indent="-285750">
              <a:buFont typeface="Arial"/>
              <a:buChar char="•"/>
            </a:pPr>
            <a:r>
              <a:rPr lang="en-US" sz="1400" b="1" dirty="0">
                <a:solidFill>
                  <a:schemeClr val="bg1"/>
                </a:solidFill>
                <a:cs typeface="Calibri"/>
              </a:rPr>
              <a:t>What did results show?  What percentages of students were below grade level, on grade level, or above grade level?</a:t>
            </a:r>
          </a:p>
          <a:p>
            <a:pPr marL="285750" indent="-285750">
              <a:buFont typeface="Arial"/>
              <a:buChar char="•"/>
            </a:pPr>
            <a:r>
              <a:rPr lang="en-US" sz="1400" b="1" dirty="0">
                <a:solidFill>
                  <a:schemeClr val="bg1"/>
                </a:solidFill>
                <a:cs typeface="Calibri"/>
              </a:rPr>
              <a:t>How were these results used to determine which students needed additional support?</a:t>
            </a:r>
          </a:p>
        </p:txBody>
      </p:sp>
      <p:sp>
        <p:nvSpPr>
          <p:cNvPr id="6" name="Slide Number Placeholder 5">
            <a:extLst>
              <a:ext uri="{FF2B5EF4-FFF2-40B4-BE49-F238E27FC236}">
                <a16:creationId xmlns:a16="http://schemas.microsoft.com/office/drawing/2014/main" id="{C4D8F834-971C-4BB8-B7CE-D469BF5143E0}"/>
              </a:ext>
            </a:extLst>
          </p:cNvPr>
          <p:cNvSpPr>
            <a:spLocks noGrp="1"/>
          </p:cNvSpPr>
          <p:nvPr>
            <p:ph type="sldNum" sz="quarter" idx="11"/>
          </p:nvPr>
        </p:nvSpPr>
        <p:spPr/>
        <p:txBody>
          <a:bodyPr/>
          <a:lstStyle/>
          <a:p>
            <a:fld id="{08ABAEDF-865C-4247-9503-834917DE0CD1}" type="slidenum">
              <a:rPr lang="en-US" smtClean="0"/>
              <a:pPr/>
              <a:t>16</a:t>
            </a:fld>
            <a:endParaRPr lang="en-US" dirty="0"/>
          </a:p>
        </p:txBody>
      </p:sp>
    </p:spTree>
    <p:extLst>
      <p:ext uri="{BB962C8B-B14F-4D97-AF65-F5344CB8AC3E}">
        <p14:creationId xmlns:p14="http://schemas.microsoft.com/office/powerpoint/2010/main" val="3978002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Graduation Rates and Pathways</a:t>
            </a:r>
          </a:p>
        </p:txBody>
      </p:sp>
      <p:sp>
        <p:nvSpPr>
          <p:cNvPr id="12" name="Subtitle 2"/>
          <p:cNvSpPr>
            <a:spLocks noGrp="1"/>
          </p:cNvSpPr>
          <p:nvPr>
            <p:ph idx="1"/>
          </p:nvPr>
        </p:nvSpPr>
        <p:spPr>
          <a:xfrm>
            <a:off x="838200" y="1825625"/>
            <a:ext cx="10515600" cy="4351338"/>
          </a:xfrm>
        </p:spPr>
        <p:txBody>
          <a:bodyPr vert="horz" lIns="91440" tIns="45720" rIns="91440" bIns="45720" rtlCol="0" anchor="t">
            <a:normAutofit/>
          </a:bodyPr>
          <a:lstStyle/>
          <a:p>
            <a:pPr marL="0" indent="0">
              <a:spcAft>
                <a:spcPts val="2200"/>
              </a:spcAft>
              <a:buNone/>
            </a:pPr>
            <a:r>
              <a:rPr lang="en-US" sz="2200" dirty="0"/>
              <a:t>Graduation rates are calculated using the adjusted cohort graduation rate calculation, which all states are required to use.</a:t>
            </a:r>
          </a:p>
          <a:p>
            <a:pPr marL="0" indent="0">
              <a:spcAft>
                <a:spcPts val="2200"/>
              </a:spcAft>
              <a:buNone/>
            </a:pPr>
            <a:r>
              <a:rPr lang="en-US" sz="2200" dirty="0"/>
              <a:t>For state reporting purposes, a student is counted as a graduate in a given school year if they earn a state-endorsed (“regular”) diploma by August 31. A state-endorsed diploma is awarded to students who meet both </a:t>
            </a:r>
            <a:r>
              <a:rPr lang="en-US" sz="2200" dirty="0">
                <a:solidFill>
                  <a:srgbClr val="0000FF"/>
                </a:solidFill>
                <a:hlinkClick r:id="rId2">
                  <a:extLst>
                    <a:ext uri="{A12FA001-AC4F-418D-AE19-62706E023703}">
                      <ahyp:hlinkClr xmlns:ahyp="http://schemas.microsoft.com/office/drawing/2018/hyperlinkcolor" val="tx"/>
                    </a:ext>
                  </a:extLst>
                </a:hlinkClick>
              </a:rPr>
              <a:t>course requirements </a:t>
            </a:r>
            <a:r>
              <a:rPr lang="en-US" sz="2200" dirty="0"/>
              <a:t>and </a:t>
            </a:r>
            <a:r>
              <a:rPr lang="en-US" sz="2200" dirty="0">
                <a:solidFill>
                  <a:srgbClr val="0000FF"/>
                </a:solidFill>
                <a:hlinkClick r:id="rId3">
                  <a:extLst>
                    <a:ext uri="{A12FA001-AC4F-418D-AE19-62706E023703}">
                      <ahyp:hlinkClr xmlns:ahyp="http://schemas.microsoft.com/office/drawing/2018/hyperlinkcolor" val="tx"/>
                    </a:ext>
                  </a:extLst>
                </a:hlinkClick>
              </a:rPr>
              <a:t>graduation assessment requirements</a:t>
            </a:r>
            <a:r>
              <a:rPr lang="en-US" sz="2200" dirty="0"/>
              <a:t>.</a:t>
            </a:r>
          </a:p>
          <a:p>
            <a:pPr marL="0" indent="0">
              <a:buNone/>
            </a:pPr>
            <a:r>
              <a:rPr lang="en-US" sz="2200" dirty="0"/>
              <a:t>Governor Phil Murphy signed </a:t>
            </a:r>
            <a:r>
              <a:rPr lang="en-US" sz="2200" dirty="0">
                <a:solidFill>
                  <a:srgbClr val="0000FF"/>
                </a:solidFill>
                <a:hlinkClick r:id="rId4">
                  <a:extLst>
                    <a:ext uri="{A12FA001-AC4F-418D-AE19-62706E023703}">
                      <ahyp:hlinkClr xmlns:ahyp="http://schemas.microsoft.com/office/drawing/2018/hyperlinkcolor" val="tx"/>
                    </a:ext>
                  </a:extLst>
                </a:hlinkClick>
              </a:rPr>
              <a:t>Executive Order 214 </a:t>
            </a:r>
            <a:r>
              <a:rPr lang="en-US" sz="2200" dirty="0"/>
              <a:t>on January 11, 2021, which waived the graduation assessment requirement for any 12</a:t>
            </a:r>
            <a:r>
              <a:rPr lang="en-US" sz="2200" baseline="30000" dirty="0"/>
              <a:t>th</a:t>
            </a:r>
            <a:r>
              <a:rPr lang="en-US" sz="2200" dirty="0"/>
              <a:t> grade student who had not yet met the graduation assessment requirements, but had met all credit, curriculum, and attendance requirements for graduation.</a:t>
            </a:r>
          </a:p>
        </p:txBody>
      </p:sp>
      <p:sp>
        <p:nvSpPr>
          <p:cNvPr id="5" name="Slide Number Placeholder 4">
            <a:extLst>
              <a:ext uri="{FF2B5EF4-FFF2-40B4-BE49-F238E27FC236}">
                <a16:creationId xmlns:a16="http://schemas.microsoft.com/office/drawing/2014/main" id="{75EA0631-C684-4E9D-977E-9520F15EEA24}"/>
              </a:ext>
            </a:extLst>
          </p:cNvPr>
          <p:cNvSpPr>
            <a:spLocks noGrp="1"/>
          </p:cNvSpPr>
          <p:nvPr>
            <p:ph type="sldNum" sz="quarter" idx="11"/>
          </p:nvPr>
        </p:nvSpPr>
        <p:spPr/>
        <p:txBody>
          <a:bodyPr/>
          <a:lstStyle/>
          <a:p>
            <a:fld id="{08ABAEDF-865C-4247-9503-834917DE0CD1}" type="slidenum">
              <a:rPr lang="en-US" smtClean="0"/>
              <a:pPr/>
              <a:t>17</a:t>
            </a:fld>
            <a:endParaRPr lang="en-US" dirty="0"/>
          </a:p>
        </p:txBody>
      </p:sp>
    </p:spTree>
    <p:extLst>
      <p:ext uri="{BB962C8B-B14F-4D97-AF65-F5344CB8AC3E}">
        <p14:creationId xmlns:p14="http://schemas.microsoft.com/office/powerpoint/2010/main" val="3241493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Graduation Rates for Federal Reporting and Accountability</a:t>
            </a:r>
          </a:p>
        </p:txBody>
      </p:sp>
      <p:sp>
        <p:nvSpPr>
          <p:cNvPr id="12" name="Subtitle 2"/>
          <p:cNvSpPr>
            <a:spLocks noGrp="1"/>
          </p:cNvSpPr>
          <p:nvPr>
            <p:ph idx="1"/>
          </p:nvPr>
        </p:nvSpPr>
        <p:spPr>
          <a:xfrm>
            <a:off x="838200" y="1825625"/>
            <a:ext cx="10515600" cy="4351338"/>
          </a:xfrm>
        </p:spPr>
        <p:txBody>
          <a:bodyPr vert="horz" lIns="91440" tIns="45720" rIns="91440" bIns="45720" rtlCol="0" anchor="t">
            <a:normAutofit fontScale="92500"/>
          </a:bodyPr>
          <a:lstStyle/>
          <a:p>
            <a:pPr marL="0" indent="0">
              <a:spcAft>
                <a:spcPts val="2200"/>
              </a:spcAft>
              <a:buNone/>
            </a:pPr>
            <a:r>
              <a:rPr lang="en-US" sz="2200" dirty="0"/>
              <a:t>Beginning in 2021, the NJDOE is required by the United States Department of Education’s (USED) FY 2019 Federal Performance Review Report to make changes to graduation rate calculations used for federal reporting and accountability.</a:t>
            </a:r>
          </a:p>
          <a:p>
            <a:pPr marL="0" indent="0">
              <a:spcAft>
                <a:spcPts val="2200"/>
              </a:spcAft>
              <a:buNone/>
            </a:pPr>
            <a:r>
              <a:rPr lang="en-US" sz="2200" dirty="0"/>
              <a:t>For 2021, a separate federal version of the graduation rate will be reported in the School Performance Reports, that will not include students with disabilities as graduates (in the numerator) if they have been exempted from meeting either the state course requirements and/or the attendance requirements for graduation per their Individualized Education Program (IEP).</a:t>
            </a:r>
          </a:p>
          <a:p>
            <a:pPr marL="0" indent="0">
              <a:spcAft>
                <a:spcPts val="2200"/>
              </a:spcAft>
              <a:buNone/>
            </a:pPr>
            <a:r>
              <a:rPr lang="en-US" sz="2200" dirty="0"/>
              <a:t>Starting in 2022, students with disabilities who do not meet the state’s graduation assessment requirements by demonstrating proficiency on one of the required graduation assessment or through the portfolio appeals process, but instead meet alternate requirements in their IEPs, will also not be included as graduates (in the numerator) when calculating the federal version of the graduation rate.</a:t>
            </a:r>
          </a:p>
        </p:txBody>
      </p:sp>
      <p:sp>
        <p:nvSpPr>
          <p:cNvPr id="5" name="Slide Number Placeholder 4">
            <a:extLst>
              <a:ext uri="{FF2B5EF4-FFF2-40B4-BE49-F238E27FC236}">
                <a16:creationId xmlns:a16="http://schemas.microsoft.com/office/drawing/2014/main" id="{75EA0631-C684-4E9D-977E-9520F15EEA24}"/>
              </a:ext>
            </a:extLst>
          </p:cNvPr>
          <p:cNvSpPr>
            <a:spLocks noGrp="1"/>
          </p:cNvSpPr>
          <p:nvPr>
            <p:ph type="sldNum" sz="quarter" idx="11"/>
          </p:nvPr>
        </p:nvSpPr>
        <p:spPr/>
        <p:txBody>
          <a:bodyPr/>
          <a:lstStyle/>
          <a:p>
            <a:fld id="{08ABAEDF-865C-4247-9503-834917DE0CD1}" type="slidenum">
              <a:rPr lang="en-US" smtClean="0"/>
              <a:pPr/>
              <a:t>18</a:t>
            </a:fld>
            <a:endParaRPr lang="en-US" dirty="0"/>
          </a:p>
        </p:txBody>
      </p:sp>
    </p:spTree>
    <p:extLst>
      <p:ext uri="{BB962C8B-B14F-4D97-AF65-F5344CB8AC3E}">
        <p14:creationId xmlns:p14="http://schemas.microsoft.com/office/powerpoint/2010/main" val="4249486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Federal Changes Do Not Impact Graduation Requirements</a:t>
            </a:r>
          </a:p>
        </p:txBody>
      </p:sp>
      <p:sp>
        <p:nvSpPr>
          <p:cNvPr id="12" name="Subtitle 2"/>
          <p:cNvSpPr>
            <a:spLocks noGrp="1"/>
          </p:cNvSpPr>
          <p:nvPr>
            <p:ph idx="1"/>
          </p:nvPr>
        </p:nvSpPr>
        <p:spPr>
          <a:xfrm>
            <a:off x="838200" y="1825625"/>
            <a:ext cx="10515600" cy="4351338"/>
          </a:xfrm>
        </p:spPr>
        <p:txBody>
          <a:bodyPr vert="horz" lIns="91440" tIns="45720" rIns="91440" bIns="45720" rtlCol="0" anchor="t">
            <a:normAutofit/>
          </a:bodyPr>
          <a:lstStyle/>
          <a:p>
            <a:pPr marL="0" indent="0">
              <a:spcAft>
                <a:spcPts val="2200"/>
              </a:spcAft>
              <a:buNone/>
            </a:pPr>
            <a:r>
              <a:rPr lang="en-US" sz="2200" dirty="0"/>
              <a:t>It is important to note that these required federal changes only change how graduation rates are calculated for federal reporting and accountability.</a:t>
            </a:r>
          </a:p>
          <a:p>
            <a:pPr marL="0" indent="0">
              <a:spcAft>
                <a:spcPts val="2200"/>
              </a:spcAft>
              <a:buNone/>
            </a:pPr>
            <a:r>
              <a:rPr lang="en-US" sz="2200" dirty="0"/>
              <a:t>These changes do not affect requirements to earn a diploma or the type of diploma that the state awards to students with disabilities.</a:t>
            </a:r>
          </a:p>
        </p:txBody>
      </p:sp>
      <p:sp>
        <p:nvSpPr>
          <p:cNvPr id="5" name="Slide Number Placeholder 4">
            <a:extLst>
              <a:ext uri="{FF2B5EF4-FFF2-40B4-BE49-F238E27FC236}">
                <a16:creationId xmlns:a16="http://schemas.microsoft.com/office/drawing/2014/main" id="{75EA0631-C684-4E9D-977E-9520F15EEA24}"/>
              </a:ext>
            </a:extLst>
          </p:cNvPr>
          <p:cNvSpPr>
            <a:spLocks noGrp="1"/>
          </p:cNvSpPr>
          <p:nvPr>
            <p:ph type="sldNum" sz="quarter" idx="11"/>
          </p:nvPr>
        </p:nvSpPr>
        <p:spPr/>
        <p:txBody>
          <a:bodyPr/>
          <a:lstStyle/>
          <a:p>
            <a:fld id="{08ABAEDF-865C-4247-9503-834917DE0CD1}" type="slidenum">
              <a:rPr lang="en-US" smtClean="0"/>
              <a:pPr/>
              <a:t>19</a:t>
            </a:fld>
            <a:endParaRPr lang="en-US" dirty="0"/>
          </a:p>
        </p:txBody>
      </p:sp>
    </p:spTree>
    <p:extLst>
      <p:ext uri="{BB962C8B-B14F-4D97-AF65-F5344CB8AC3E}">
        <p14:creationId xmlns:p14="http://schemas.microsoft.com/office/powerpoint/2010/main" val="2685113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State Graduation Rates</a:t>
            </a:r>
          </a:p>
        </p:txBody>
      </p:sp>
      <p:graphicFrame>
        <p:nvGraphicFramePr>
          <p:cNvPr id="5" name="Chart 4" descr="Four year graduation rate trends: Cohort 2018, 2019 and 2020."/>
          <p:cNvGraphicFramePr/>
          <p:nvPr>
            <p:extLst>
              <p:ext uri="{D42A27DB-BD31-4B8C-83A1-F6EECF244321}">
                <p14:modId xmlns:p14="http://schemas.microsoft.com/office/powerpoint/2010/main" val="1436000869"/>
              </p:ext>
            </p:extLst>
          </p:nvPr>
        </p:nvGraphicFramePr>
        <p:xfrm>
          <a:off x="691473" y="1476875"/>
          <a:ext cx="5326268" cy="23356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descr="five year graduation rate trends: Cohort 2017, 2018, and 2018."/>
          <p:cNvGraphicFramePr/>
          <p:nvPr>
            <p:extLst>
              <p:ext uri="{D42A27DB-BD31-4B8C-83A1-F6EECF244321}">
                <p14:modId xmlns:p14="http://schemas.microsoft.com/office/powerpoint/2010/main" val="3377923885"/>
              </p:ext>
            </p:extLst>
          </p:nvPr>
        </p:nvGraphicFramePr>
        <p:xfrm>
          <a:off x="6164468" y="1476875"/>
          <a:ext cx="5336058" cy="23356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4">
            <a:extLst>
              <a:ext uri="{FF2B5EF4-FFF2-40B4-BE49-F238E27FC236}">
                <a16:creationId xmlns:a16="http://schemas.microsoft.com/office/drawing/2014/main" id="{7A8218F2-31BE-4A8F-B95B-767D74FD4990}"/>
              </a:ext>
            </a:extLst>
          </p:cNvPr>
          <p:cNvGraphicFramePr>
            <a:graphicFrameLocks noGrp="1"/>
          </p:cNvGraphicFramePr>
          <p:nvPr>
            <p:ph idx="1"/>
            <p:extLst>
              <p:ext uri="{D42A27DB-BD31-4B8C-83A1-F6EECF244321}">
                <p14:modId xmlns:p14="http://schemas.microsoft.com/office/powerpoint/2010/main" val="4219065030"/>
              </p:ext>
            </p:extLst>
          </p:nvPr>
        </p:nvGraphicFramePr>
        <p:xfrm>
          <a:off x="691473" y="4118141"/>
          <a:ext cx="10809053" cy="2105328"/>
        </p:xfrm>
        <a:graphic>
          <a:graphicData uri="http://schemas.openxmlformats.org/drawingml/2006/table">
            <a:tbl>
              <a:tblPr firstRow="1" firstCol="1" bandRow="1">
                <a:tableStyleId>{8799B23B-EC83-4686-B30A-512413B5E67A}</a:tableStyleId>
              </a:tblPr>
              <a:tblGrid>
                <a:gridCol w="1964987">
                  <a:extLst>
                    <a:ext uri="{9D8B030D-6E8A-4147-A177-3AD203B41FA5}">
                      <a16:colId xmlns:a16="http://schemas.microsoft.com/office/drawing/2014/main" val="2309879999"/>
                    </a:ext>
                  </a:extLst>
                </a:gridCol>
                <a:gridCol w="1474011">
                  <a:extLst>
                    <a:ext uri="{9D8B030D-6E8A-4147-A177-3AD203B41FA5}">
                      <a16:colId xmlns:a16="http://schemas.microsoft.com/office/drawing/2014/main" val="805435900"/>
                    </a:ext>
                  </a:extLst>
                </a:gridCol>
                <a:gridCol w="1474011">
                  <a:extLst>
                    <a:ext uri="{9D8B030D-6E8A-4147-A177-3AD203B41FA5}">
                      <a16:colId xmlns:a16="http://schemas.microsoft.com/office/drawing/2014/main" val="909718324"/>
                    </a:ext>
                  </a:extLst>
                </a:gridCol>
                <a:gridCol w="1474011">
                  <a:extLst>
                    <a:ext uri="{9D8B030D-6E8A-4147-A177-3AD203B41FA5}">
                      <a16:colId xmlns:a16="http://schemas.microsoft.com/office/drawing/2014/main" val="4185240108"/>
                    </a:ext>
                  </a:extLst>
                </a:gridCol>
                <a:gridCol w="1474011">
                  <a:extLst>
                    <a:ext uri="{9D8B030D-6E8A-4147-A177-3AD203B41FA5}">
                      <a16:colId xmlns:a16="http://schemas.microsoft.com/office/drawing/2014/main" val="2624327187"/>
                    </a:ext>
                  </a:extLst>
                </a:gridCol>
                <a:gridCol w="1474011">
                  <a:extLst>
                    <a:ext uri="{9D8B030D-6E8A-4147-A177-3AD203B41FA5}">
                      <a16:colId xmlns:a16="http://schemas.microsoft.com/office/drawing/2014/main" val="863044194"/>
                    </a:ext>
                  </a:extLst>
                </a:gridCol>
                <a:gridCol w="1474011">
                  <a:extLst>
                    <a:ext uri="{9D8B030D-6E8A-4147-A177-3AD203B41FA5}">
                      <a16:colId xmlns:a16="http://schemas.microsoft.com/office/drawing/2014/main" val="4090990522"/>
                    </a:ext>
                  </a:extLst>
                </a:gridCol>
              </a:tblGrid>
              <a:tr h="534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Performance</a:t>
                      </a:r>
                    </a:p>
                  </a:txBody>
                  <a:tcPr marL="137378" marR="137378" anchor="ctr"/>
                </a:tc>
                <a:tc>
                  <a:txBody>
                    <a:bodyPr/>
                    <a:lstStyle/>
                    <a:p>
                      <a:pPr algn="ctr"/>
                      <a:r>
                        <a:rPr lang="en-US" sz="1800" dirty="0"/>
                        <a:t>Cohort 2019</a:t>
                      </a:r>
                    </a:p>
                    <a:p>
                      <a:pPr algn="ctr"/>
                      <a:r>
                        <a:rPr lang="en-US" sz="1800" dirty="0"/>
                        <a:t>4-Year</a:t>
                      </a:r>
                      <a:r>
                        <a:rPr lang="en-US" sz="1800" baseline="0" dirty="0"/>
                        <a:t> Rate</a:t>
                      </a:r>
                      <a:endParaRPr lang="en-US" sz="1800" dirty="0"/>
                    </a:p>
                  </a:txBody>
                  <a:tcPr marL="137378" marR="137378" anchor="ctr"/>
                </a:tc>
                <a:tc>
                  <a:txBody>
                    <a:bodyPr/>
                    <a:lstStyle/>
                    <a:p>
                      <a:pPr algn="ctr"/>
                      <a:r>
                        <a:rPr lang="en-US" sz="1800" dirty="0"/>
                        <a:t>Cohort 2020</a:t>
                      </a:r>
                    </a:p>
                    <a:p>
                      <a:pPr algn="ctr"/>
                      <a:r>
                        <a:rPr lang="en-US" sz="1800" dirty="0"/>
                        <a:t>4-Year</a:t>
                      </a:r>
                      <a:r>
                        <a:rPr lang="en-US" sz="1800" baseline="0" dirty="0"/>
                        <a:t> Rate</a:t>
                      </a:r>
                      <a:endParaRPr lang="en-US" sz="1800" dirty="0"/>
                    </a:p>
                  </a:txBody>
                  <a:tcPr marL="137378" marR="137378" anchor="ctr"/>
                </a:tc>
                <a:tc>
                  <a:txBody>
                    <a:bodyPr/>
                    <a:lstStyle/>
                    <a:p>
                      <a:pPr algn="ctr"/>
                      <a:r>
                        <a:rPr lang="en-US" sz="1800" dirty="0"/>
                        <a:t>Cohort 2021</a:t>
                      </a:r>
                    </a:p>
                    <a:p>
                      <a:pPr algn="ctr"/>
                      <a:r>
                        <a:rPr lang="en-US" sz="1800" dirty="0"/>
                        <a:t>4-Year</a:t>
                      </a:r>
                      <a:r>
                        <a:rPr lang="en-US" sz="1800" baseline="0" dirty="0"/>
                        <a:t> Rate</a:t>
                      </a:r>
                      <a:endParaRPr lang="en-US" sz="1800" dirty="0"/>
                    </a:p>
                  </a:txBody>
                  <a:tcPr marL="137378" marR="137378" anchor="ctr"/>
                </a:tc>
                <a:tc>
                  <a:txBody>
                    <a:bodyPr/>
                    <a:lstStyle/>
                    <a:p>
                      <a:pPr algn="ctr"/>
                      <a:r>
                        <a:rPr lang="en-US" sz="1800" dirty="0"/>
                        <a:t>Cohort</a:t>
                      </a:r>
                      <a:r>
                        <a:rPr lang="en-US" sz="1800" baseline="0" dirty="0"/>
                        <a:t> 2018 5-Year Rate</a:t>
                      </a:r>
                      <a:endParaRPr lang="en-US" sz="1800" dirty="0"/>
                    </a:p>
                  </a:txBody>
                  <a:tcPr marL="137378" marR="137378" anchor="ctr"/>
                </a:tc>
                <a:tc>
                  <a:txBody>
                    <a:bodyPr/>
                    <a:lstStyle/>
                    <a:p>
                      <a:pPr algn="ctr"/>
                      <a:r>
                        <a:rPr lang="en-US" sz="1800" dirty="0"/>
                        <a:t>Cohort 2019 5-Year</a:t>
                      </a:r>
                      <a:r>
                        <a:rPr lang="en-US" sz="1800" baseline="0" dirty="0"/>
                        <a:t> Rate</a:t>
                      </a:r>
                      <a:endParaRPr lang="en-US" sz="1800" dirty="0"/>
                    </a:p>
                  </a:txBody>
                  <a:tcPr marL="137378" marR="137378" anchor="ctr"/>
                </a:tc>
                <a:tc>
                  <a:txBody>
                    <a:bodyPr/>
                    <a:lstStyle/>
                    <a:p>
                      <a:pPr algn="ctr"/>
                      <a:r>
                        <a:rPr lang="en-US" sz="1800" dirty="0"/>
                        <a:t>Cohort 2020 5-Year</a:t>
                      </a:r>
                      <a:r>
                        <a:rPr lang="en-US" sz="1800" baseline="0" dirty="0"/>
                        <a:t> Rate</a:t>
                      </a:r>
                      <a:endParaRPr lang="en-US" sz="1800" dirty="0"/>
                    </a:p>
                  </a:txBody>
                  <a:tcPr marL="137378" marR="137378" anchor="ctr"/>
                </a:tc>
                <a:extLst>
                  <a:ext uri="{0D108BD9-81ED-4DB2-BD59-A6C34878D82A}">
                    <a16:rowId xmlns:a16="http://schemas.microsoft.com/office/drawing/2014/main" val="2974091456"/>
                  </a:ext>
                </a:extLst>
              </a:tr>
              <a:tr h="732624">
                <a:tc>
                  <a:txBody>
                    <a:bodyPr/>
                    <a:lstStyle/>
                    <a:p>
                      <a:r>
                        <a:rPr lang="en-US" sz="1800" dirty="0"/>
                        <a:t>Graduation</a:t>
                      </a:r>
                      <a:r>
                        <a:rPr lang="en-US" sz="1800" baseline="0" dirty="0"/>
                        <a:t> Rate</a:t>
                      </a:r>
                      <a:endParaRPr lang="en-US" sz="1800" dirty="0"/>
                    </a:p>
                  </a:txBody>
                  <a:tcPr marL="137378" marR="137378"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lang="en-US" sz="1800" dirty="0">
                        <a:solidFill>
                          <a:srgbClr val="008E40"/>
                        </a:solidFill>
                        <a:effectLst/>
                        <a:latin typeface="+mn-lt"/>
                      </a:endParaRPr>
                    </a:p>
                  </a:txBody>
                  <a:tcPr marL="137378" marR="137378"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lang="en-US" sz="1800" dirty="0">
                        <a:solidFill>
                          <a:srgbClr val="008E40"/>
                        </a:solidFill>
                        <a:effectLst/>
                        <a:latin typeface="+mn-lt"/>
                      </a:endParaRPr>
                    </a:p>
                  </a:txBody>
                  <a:tcPr marL="137378" marR="137378"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lang="en-US" sz="1800" dirty="0">
                        <a:solidFill>
                          <a:srgbClr val="008E40"/>
                        </a:solidFill>
                        <a:effectLst/>
                        <a:latin typeface="+mn-lt"/>
                      </a:endParaRPr>
                    </a:p>
                  </a:txBody>
                  <a:tcPr marL="137378" marR="1373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tc>
                <a:extLst>
                  <a:ext uri="{0D108BD9-81ED-4DB2-BD59-A6C34878D82A}">
                    <a16:rowId xmlns:a16="http://schemas.microsoft.com/office/drawing/2014/main" val="984811223"/>
                  </a:ext>
                </a:extLst>
              </a:tr>
              <a:tr h="732624">
                <a:tc>
                  <a:txBody>
                    <a:bodyPr/>
                    <a:lstStyle/>
                    <a:p>
                      <a:r>
                        <a:rPr lang="en-US" sz="1800" dirty="0"/>
                        <a:t>State</a:t>
                      </a:r>
                    </a:p>
                  </a:txBody>
                  <a:tcPr marL="137378" marR="137378" anchor="ctr"/>
                </a:tc>
                <a:tc>
                  <a:txBody>
                    <a:bodyPr/>
                    <a:lstStyle/>
                    <a:p>
                      <a:pPr algn="ctr"/>
                      <a:r>
                        <a:rPr lang="en-US" sz="1800" dirty="0">
                          <a:solidFill>
                            <a:schemeClr val="tx1"/>
                          </a:solidFill>
                        </a:rPr>
                        <a:t>90.6</a:t>
                      </a:r>
                    </a:p>
                  </a:txBody>
                  <a:tcPr marL="137378" marR="137378" anchor="ctr"/>
                </a:tc>
                <a:tc>
                  <a:txBody>
                    <a:bodyPr/>
                    <a:lstStyle/>
                    <a:p>
                      <a:pPr algn="ctr"/>
                      <a:r>
                        <a:rPr lang="en-US" dirty="0"/>
                        <a:t>91.0</a:t>
                      </a:r>
                    </a:p>
                  </a:txBody>
                  <a:tcPr marL="137378" marR="137378" anchor="ctr"/>
                </a:tc>
                <a:tc>
                  <a:txBody>
                    <a:bodyPr/>
                    <a:lstStyle/>
                    <a:p>
                      <a:pPr algn="ctr"/>
                      <a:r>
                        <a:rPr lang="en-US" dirty="0"/>
                        <a:t>90.6</a:t>
                      </a:r>
                    </a:p>
                  </a:txBody>
                  <a:tcPr marL="137378" marR="137378" anchor="ctr"/>
                </a:tc>
                <a:tc>
                  <a:txBody>
                    <a:bodyPr/>
                    <a:lstStyle/>
                    <a:p>
                      <a:pPr algn="ctr"/>
                      <a:r>
                        <a:rPr lang="en-US" sz="1800" dirty="0">
                          <a:solidFill>
                            <a:schemeClr val="tx1"/>
                          </a:solidFill>
                        </a:rPr>
                        <a:t>92.5</a:t>
                      </a:r>
                    </a:p>
                  </a:txBody>
                  <a:tcPr marL="137378" marR="137378" anchor="ctr"/>
                </a:tc>
                <a:tc>
                  <a:txBody>
                    <a:bodyPr/>
                    <a:lstStyle/>
                    <a:p>
                      <a:pPr algn="ctr"/>
                      <a:r>
                        <a:rPr lang="en-US" sz="1800" dirty="0">
                          <a:solidFill>
                            <a:schemeClr val="tx1"/>
                          </a:solidFill>
                        </a:rPr>
                        <a:t>92.2</a:t>
                      </a:r>
                    </a:p>
                  </a:txBody>
                  <a:tcPr marL="137378" marR="137378" anchor="ctr"/>
                </a:tc>
                <a:tc>
                  <a:txBody>
                    <a:bodyPr/>
                    <a:lstStyle/>
                    <a:p>
                      <a:pPr algn="ctr"/>
                      <a:r>
                        <a:rPr lang="en-US" sz="1800" dirty="0">
                          <a:solidFill>
                            <a:schemeClr val="tx1"/>
                          </a:solidFill>
                        </a:rPr>
                        <a:t>92.6</a:t>
                      </a:r>
                    </a:p>
                  </a:txBody>
                  <a:tcPr marL="137378" marR="137378" anchor="ctr"/>
                </a:tc>
                <a:extLst>
                  <a:ext uri="{0D108BD9-81ED-4DB2-BD59-A6C34878D82A}">
                    <a16:rowId xmlns:a16="http://schemas.microsoft.com/office/drawing/2014/main" val="279349431"/>
                  </a:ext>
                </a:extLst>
              </a:tr>
            </a:tbl>
          </a:graphicData>
        </a:graphic>
      </p:graphicFrame>
      <p:sp>
        <p:nvSpPr>
          <p:cNvPr id="10" name="TextBox 9">
            <a:extLst>
              <a:ext uri="{FF2B5EF4-FFF2-40B4-BE49-F238E27FC236}">
                <a16:creationId xmlns:a16="http://schemas.microsoft.com/office/drawing/2014/main" id="{A5814D2E-61EB-45AA-A4FD-F9E98F0764A0}"/>
              </a:ext>
            </a:extLst>
          </p:cNvPr>
          <p:cNvSpPr txBox="1"/>
          <p:nvPr/>
        </p:nvSpPr>
        <p:spPr>
          <a:xfrm>
            <a:off x="103126" y="154527"/>
            <a:ext cx="4002709" cy="1169551"/>
          </a:xfrm>
          <a:prstGeom prst="rect">
            <a:avLst/>
          </a:prstGeom>
          <a:solidFill>
            <a:srgbClr val="008E40"/>
          </a:solidFill>
        </p:spPr>
        <p:txBody>
          <a:bodyPr wrap="square" rtlCol="0">
            <a:spAutoFit/>
          </a:bodyPr>
          <a:lstStyle/>
          <a:p>
            <a:r>
              <a:rPr lang="en-US" sz="1400" b="1" dirty="0">
                <a:solidFill>
                  <a:schemeClr val="bg1"/>
                </a:solidFill>
              </a:rPr>
              <a:t>Use the Graduation Rates Trends and Progress page of the reports to update this slide. Edit the data in line graphs by right-clicking the graphs and selecting “Edit Data.” Delete this Text Box by clicking it and hitting the “Backspace” key. </a:t>
            </a:r>
          </a:p>
        </p:txBody>
      </p:sp>
      <p:sp>
        <p:nvSpPr>
          <p:cNvPr id="6" name="Slide Number Placeholder 5">
            <a:extLst>
              <a:ext uri="{FF2B5EF4-FFF2-40B4-BE49-F238E27FC236}">
                <a16:creationId xmlns:a16="http://schemas.microsoft.com/office/drawing/2014/main" id="{1FFE78F7-F935-46B9-AF5C-C17AE13566C9}"/>
              </a:ext>
            </a:extLst>
          </p:cNvPr>
          <p:cNvSpPr>
            <a:spLocks noGrp="1"/>
          </p:cNvSpPr>
          <p:nvPr>
            <p:ph type="sldNum" sz="quarter" idx="11"/>
          </p:nvPr>
        </p:nvSpPr>
        <p:spPr/>
        <p:txBody>
          <a:bodyPr/>
          <a:lstStyle/>
          <a:p>
            <a:fld id="{08ABAEDF-865C-4247-9503-834917DE0CD1}" type="slidenum">
              <a:rPr lang="en-US" smtClean="0"/>
              <a:pPr/>
              <a:t>20</a:t>
            </a:fld>
            <a:endParaRPr lang="en-US" dirty="0"/>
          </a:p>
        </p:txBody>
      </p:sp>
    </p:spTree>
    <p:extLst>
      <p:ext uri="{BB962C8B-B14F-4D97-AF65-F5344CB8AC3E}">
        <p14:creationId xmlns:p14="http://schemas.microsoft.com/office/powerpoint/2010/main" val="1076052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p:txBody>
          <a:bodyPr/>
          <a:lstStyle/>
          <a:p>
            <a:pPr algn="ctr"/>
            <a:r>
              <a:rPr lang="en-US" b="1" dirty="0"/>
              <a:t>Federal Graduation Rates</a:t>
            </a:r>
          </a:p>
        </p:txBody>
      </p:sp>
      <p:sp>
        <p:nvSpPr>
          <p:cNvPr id="8" name="Subtitle 2">
            <a:extLst>
              <a:ext uri="{FF2B5EF4-FFF2-40B4-BE49-F238E27FC236}">
                <a16:creationId xmlns:a16="http://schemas.microsoft.com/office/drawing/2014/main" id="{298BBD83-6CA9-415F-B442-9185E5818A4B}"/>
              </a:ext>
            </a:extLst>
          </p:cNvPr>
          <p:cNvSpPr txBox="1">
            <a:spLocks/>
          </p:cNvSpPr>
          <p:nvPr/>
        </p:nvSpPr>
        <p:spPr>
          <a:xfrm>
            <a:off x="838200" y="1825625"/>
            <a:ext cx="10515600" cy="172382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200"/>
              </a:spcAft>
              <a:buFont typeface="Arial" panose="020B0604020202020204" pitchFamily="34" charset="0"/>
              <a:buNone/>
            </a:pPr>
            <a:r>
              <a:rPr lang="en-US" sz="2200" dirty="0"/>
              <a:t>This table shows the federal version of the 2021 four-year and 2020 5-year graduation rates. For 2021, students with disabilities whose IEP includes a modification or exemption from meeting either the state course requirements and/or the attendance requirements for graduation will not be included in the graduates count (the numerator) when calculating the “federal version” of the adjusted cohort graduation rate. </a:t>
            </a:r>
          </a:p>
        </p:txBody>
      </p:sp>
      <p:graphicFrame>
        <p:nvGraphicFramePr>
          <p:cNvPr id="15" name="Content Placeholder 14">
            <a:extLst>
              <a:ext uri="{FF2B5EF4-FFF2-40B4-BE49-F238E27FC236}">
                <a16:creationId xmlns:a16="http://schemas.microsoft.com/office/drawing/2014/main" id="{7A8218F2-31BE-4A8F-B95B-767D74FD4990}"/>
              </a:ext>
            </a:extLst>
          </p:cNvPr>
          <p:cNvGraphicFramePr>
            <a:graphicFrameLocks noGrp="1"/>
          </p:cNvGraphicFramePr>
          <p:nvPr>
            <p:ph idx="1"/>
            <p:extLst>
              <p:ext uri="{D42A27DB-BD31-4B8C-83A1-F6EECF244321}">
                <p14:modId xmlns:p14="http://schemas.microsoft.com/office/powerpoint/2010/main" val="2536724506"/>
              </p:ext>
            </p:extLst>
          </p:nvPr>
        </p:nvGraphicFramePr>
        <p:xfrm>
          <a:off x="2323250" y="3684382"/>
          <a:ext cx="7545501" cy="2105328"/>
        </p:xfrm>
        <a:graphic>
          <a:graphicData uri="http://schemas.openxmlformats.org/drawingml/2006/table">
            <a:tbl>
              <a:tblPr firstRow="1" firstCol="1" bandRow="1">
                <a:tableStyleId>{8799B23B-EC83-4686-B30A-512413B5E67A}</a:tableStyleId>
              </a:tblPr>
              <a:tblGrid>
                <a:gridCol w="3821533">
                  <a:extLst>
                    <a:ext uri="{9D8B030D-6E8A-4147-A177-3AD203B41FA5}">
                      <a16:colId xmlns:a16="http://schemas.microsoft.com/office/drawing/2014/main" val="2309879999"/>
                    </a:ext>
                  </a:extLst>
                </a:gridCol>
                <a:gridCol w="1861984">
                  <a:extLst>
                    <a:ext uri="{9D8B030D-6E8A-4147-A177-3AD203B41FA5}">
                      <a16:colId xmlns:a16="http://schemas.microsoft.com/office/drawing/2014/main" val="4185240108"/>
                    </a:ext>
                  </a:extLst>
                </a:gridCol>
                <a:gridCol w="1861984">
                  <a:extLst>
                    <a:ext uri="{9D8B030D-6E8A-4147-A177-3AD203B41FA5}">
                      <a16:colId xmlns:a16="http://schemas.microsoft.com/office/drawing/2014/main" val="4090990522"/>
                    </a:ext>
                  </a:extLst>
                </a:gridCol>
              </a:tblGrid>
              <a:tr h="534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Performance</a:t>
                      </a:r>
                    </a:p>
                  </a:txBody>
                  <a:tcPr marL="137378" marR="137378" anchor="ctr"/>
                </a:tc>
                <a:tc>
                  <a:txBody>
                    <a:bodyPr/>
                    <a:lstStyle/>
                    <a:p>
                      <a:pPr algn="ctr"/>
                      <a:r>
                        <a:rPr lang="en-US" sz="1800" dirty="0"/>
                        <a:t>Cohort 2021</a:t>
                      </a:r>
                    </a:p>
                    <a:p>
                      <a:pPr algn="ctr"/>
                      <a:r>
                        <a:rPr lang="en-US" sz="1800" dirty="0"/>
                        <a:t>4-Year</a:t>
                      </a:r>
                      <a:r>
                        <a:rPr lang="en-US" sz="1800" baseline="0" dirty="0"/>
                        <a:t> Rate</a:t>
                      </a:r>
                      <a:endParaRPr lang="en-US" sz="1800" dirty="0"/>
                    </a:p>
                  </a:txBody>
                  <a:tcPr marL="137378" marR="137378" anchor="ctr"/>
                </a:tc>
                <a:tc>
                  <a:txBody>
                    <a:bodyPr/>
                    <a:lstStyle/>
                    <a:p>
                      <a:pPr algn="ctr"/>
                      <a:r>
                        <a:rPr lang="en-US" sz="1800" dirty="0"/>
                        <a:t>Cohort 2020 5-Year</a:t>
                      </a:r>
                      <a:r>
                        <a:rPr lang="en-US" sz="1800" baseline="0" dirty="0"/>
                        <a:t> Rate</a:t>
                      </a:r>
                      <a:endParaRPr lang="en-US" sz="1800" dirty="0"/>
                    </a:p>
                  </a:txBody>
                  <a:tcPr marL="137378" marR="137378" anchor="ctr"/>
                </a:tc>
                <a:extLst>
                  <a:ext uri="{0D108BD9-81ED-4DB2-BD59-A6C34878D82A}">
                    <a16:rowId xmlns:a16="http://schemas.microsoft.com/office/drawing/2014/main" val="2974091456"/>
                  </a:ext>
                </a:extLst>
              </a:tr>
              <a:tr h="732624">
                <a:tc>
                  <a:txBody>
                    <a:bodyPr/>
                    <a:lstStyle/>
                    <a:p>
                      <a:r>
                        <a:rPr lang="en-US" sz="1800" dirty="0"/>
                        <a:t>Graduation</a:t>
                      </a:r>
                      <a:r>
                        <a:rPr lang="en-US" sz="1800" baseline="0" dirty="0"/>
                        <a:t> Rate (Federal Version)</a:t>
                      </a:r>
                      <a:endParaRPr lang="en-US" sz="1800" dirty="0"/>
                    </a:p>
                  </a:txBody>
                  <a:tcPr marL="137378" marR="137378"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lang="en-US" sz="1800" dirty="0">
                        <a:solidFill>
                          <a:srgbClr val="008E40"/>
                        </a:solidFill>
                        <a:effectLst/>
                        <a:latin typeface="+mn-lt"/>
                      </a:endParaRPr>
                    </a:p>
                  </a:txBody>
                  <a:tcPr marL="137378" marR="1373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[Enter data] </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marL="137378" marR="137378" anchor="ctr"/>
                </a:tc>
                <a:extLst>
                  <a:ext uri="{0D108BD9-81ED-4DB2-BD59-A6C34878D82A}">
                    <a16:rowId xmlns:a16="http://schemas.microsoft.com/office/drawing/2014/main" val="984811223"/>
                  </a:ext>
                </a:extLst>
              </a:tr>
              <a:tr h="732624">
                <a:tc>
                  <a:txBody>
                    <a:bodyPr/>
                    <a:lstStyle/>
                    <a:p>
                      <a:r>
                        <a:rPr lang="en-US" sz="1800" dirty="0"/>
                        <a:t>State Rate (Federal Version)</a:t>
                      </a:r>
                    </a:p>
                  </a:txBody>
                  <a:tcPr marL="137378" marR="137378" anchor="ctr"/>
                </a:tc>
                <a:tc>
                  <a:txBody>
                    <a:bodyPr/>
                    <a:lstStyle/>
                    <a:p>
                      <a:pPr algn="ctr"/>
                      <a:r>
                        <a:rPr lang="en-US" dirty="0"/>
                        <a:t>88.5</a:t>
                      </a:r>
                    </a:p>
                  </a:txBody>
                  <a:tcPr marL="137378" marR="137378" anchor="ctr"/>
                </a:tc>
                <a:tc>
                  <a:txBody>
                    <a:bodyPr/>
                    <a:lstStyle/>
                    <a:p>
                      <a:pPr algn="ctr"/>
                      <a:r>
                        <a:rPr lang="en-US" sz="1800" dirty="0">
                          <a:solidFill>
                            <a:schemeClr val="tx1"/>
                          </a:solidFill>
                        </a:rPr>
                        <a:t>92.4</a:t>
                      </a:r>
                    </a:p>
                  </a:txBody>
                  <a:tcPr marL="137378" marR="137378" anchor="ctr"/>
                </a:tc>
                <a:extLst>
                  <a:ext uri="{0D108BD9-81ED-4DB2-BD59-A6C34878D82A}">
                    <a16:rowId xmlns:a16="http://schemas.microsoft.com/office/drawing/2014/main" val="279349431"/>
                  </a:ext>
                </a:extLst>
              </a:tr>
            </a:tbl>
          </a:graphicData>
        </a:graphic>
      </p:graphicFrame>
      <p:sp>
        <p:nvSpPr>
          <p:cNvPr id="10" name="TextBox 9">
            <a:extLst>
              <a:ext uri="{FF2B5EF4-FFF2-40B4-BE49-F238E27FC236}">
                <a16:creationId xmlns:a16="http://schemas.microsoft.com/office/drawing/2014/main" id="{A5814D2E-61EB-45AA-A4FD-F9E98F0764A0}"/>
              </a:ext>
            </a:extLst>
          </p:cNvPr>
          <p:cNvSpPr txBox="1"/>
          <p:nvPr/>
        </p:nvSpPr>
        <p:spPr>
          <a:xfrm>
            <a:off x="103126" y="154527"/>
            <a:ext cx="4002709" cy="2246769"/>
          </a:xfrm>
          <a:prstGeom prst="rect">
            <a:avLst/>
          </a:prstGeom>
          <a:solidFill>
            <a:srgbClr val="008E40"/>
          </a:solidFill>
        </p:spPr>
        <p:txBody>
          <a:bodyPr wrap="square" rtlCol="0">
            <a:spAutoFit/>
          </a:bodyPr>
          <a:lstStyle/>
          <a:p>
            <a:r>
              <a:rPr lang="en-US" sz="1400" b="1" dirty="0">
                <a:solidFill>
                  <a:schemeClr val="bg1"/>
                </a:solidFill>
              </a:rPr>
              <a:t>The School Performance Reports will now include both a state and federal version of the graduation rates. The previous slide should use the state version, but you may want to present on the federal rate as well, since that is what will be used for ESSA school accountability and what will be used for federal reporting. Use the Federal Graduation Rates table to update this slide. Delete this Text Box by clicking it and hitting the “Backspace” key. </a:t>
            </a:r>
          </a:p>
        </p:txBody>
      </p:sp>
      <p:sp>
        <p:nvSpPr>
          <p:cNvPr id="6" name="Slide Number Placeholder 5">
            <a:extLst>
              <a:ext uri="{FF2B5EF4-FFF2-40B4-BE49-F238E27FC236}">
                <a16:creationId xmlns:a16="http://schemas.microsoft.com/office/drawing/2014/main" id="{1FFE78F7-F935-46B9-AF5C-C17AE13566C9}"/>
              </a:ext>
            </a:extLst>
          </p:cNvPr>
          <p:cNvSpPr>
            <a:spLocks noGrp="1"/>
          </p:cNvSpPr>
          <p:nvPr>
            <p:ph type="sldNum" sz="quarter" idx="11"/>
          </p:nvPr>
        </p:nvSpPr>
        <p:spPr/>
        <p:txBody>
          <a:bodyPr/>
          <a:lstStyle/>
          <a:p>
            <a:fld id="{08ABAEDF-865C-4247-9503-834917DE0CD1}" type="slidenum">
              <a:rPr lang="en-US" smtClean="0"/>
              <a:pPr/>
              <a:t>21</a:t>
            </a:fld>
            <a:endParaRPr lang="en-US" dirty="0"/>
          </a:p>
        </p:txBody>
      </p:sp>
    </p:spTree>
    <p:extLst>
      <p:ext uri="{BB962C8B-B14F-4D97-AF65-F5344CB8AC3E}">
        <p14:creationId xmlns:p14="http://schemas.microsoft.com/office/powerpoint/2010/main" val="994829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865408" y="406566"/>
            <a:ext cx="10515600" cy="798139"/>
          </a:xfrm>
        </p:spPr>
        <p:txBody>
          <a:bodyPr/>
          <a:lstStyle/>
          <a:p>
            <a:pPr algn="ctr"/>
            <a:r>
              <a:rPr lang="en-US" b="1" dirty="0"/>
              <a:t>Graduation Pathways</a:t>
            </a:r>
          </a:p>
        </p:txBody>
      </p:sp>
      <p:sp>
        <p:nvSpPr>
          <p:cNvPr id="11" name="TextBox 10">
            <a:extLst>
              <a:ext uri="{FF2B5EF4-FFF2-40B4-BE49-F238E27FC236}">
                <a16:creationId xmlns:a16="http://schemas.microsoft.com/office/drawing/2014/main" id="{10D6940E-6CB1-4719-A274-E57A83700387}"/>
              </a:ext>
            </a:extLst>
          </p:cNvPr>
          <p:cNvSpPr txBox="1"/>
          <p:nvPr/>
        </p:nvSpPr>
        <p:spPr>
          <a:xfrm>
            <a:off x="680001" y="1323483"/>
            <a:ext cx="10831997" cy="369332"/>
          </a:xfrm>
          <a:prstGeom prst="rect">
            <a:avLst/>
          </a:prstGeom>
          <a:noFill/>
        </p:spPr>
        <p:txBody>
          <a:bodyPr wrap="square" rtlCol="0">
            <a:spAutoFit/>
          </a:bodyPr>
          <a:lstStyle/>
          <a:p>
            <a:pPr algn="ctr"/>
            <a:r>
              <a:rPr lang="en-US" dirty="0"/>
              <a:t>How did students meet the graduation assessment requirement? </a:t>
            </a:r>
          </a:p>
        </p:txBody>
      </p:sp>
      <p:graphicFrame>
        <p:nvGraphicFramePr>
          <p:cNvPr id="12" name="Content Placeholder 11">
            <a:extLst>
              <a:ext uri="{FF2B5EF4-FFF2-40B4-BE49-F238E27FC236}">
                <a16:creationId xmlns:a16="http://schemas.microsoft.com/office/drawing/2014/main" id="{7DF05C28-C63C-4584-A799-2A514108CF08}"/>
              </a:ext>
            </a:extLst>
          </p:cNvPr>
          <p:cNvGraphicFramePr>
            <a:graphicFrameLocks noGrp="1"/>
          </p:cNvGraphicFramePr>
          <p:nvPr>
            <p:ph idx="1"/>
            <p:extLst>
              <p:ext uri="{D42A27DB-BD31-4B8C-83A1-F6EECF244321}">
                <p14:modId xmlns:p14="http://schemas.microsoft.com/office/powerpoint/2010/main" val="1790569599"/>
              </p:ext>
            </p:extLst>
          </p:nvPr>
        </p:nvGraphicFramePr>
        <p:xfrm>
          <a:off x="866859" y="2012902"/>
          <a:ext cx="10514149" cy="4023360"/>
        </p:xfrm>
        <a:graphic>
          <a:graphicData uri="http://schemas.openxmlformats.org/drawingml/2006/table">
            <a:tbl>
              <a:tblPr firstRow="1" firstCol="1" bandRow="1">
                <a:tableStyleId>{8799B23B-EC83-4686-B30A-512413B5E67A}</a:tableStyleId>
              </a:tblPr>
              <a:tblGrid>
                <a:gridCol w="1371487">
                  <a:extLst>
                    <a:ext uri="{9D8B030D-6E8A-4147-A177-3AD203B41FA5}">
                      <a16:colId xmlns:a16="http://schemas.microsoft.com/office/drawing/2014/main" val="2054878432"/>
                    </a:ext>
                  </a:extLst>
                </a:gridCol>
                <a:gridCol w="5465652">
                  <a:extLst>
                    <a:ext uri="{9D8B030D-6E8A-4147-A177-3AD203B41FA5}">
                      <a16:colId xmlns:a16="http://schemas.microsoft.com/office/drawing/2014/main" val="345343771"/>
                    </a:ext>
                  </a:extLst>
                </a:gridCol>
                <a:gridCol w="1348291">
                  <a:extLst>
                    <a:ext uri="{9D8B030D-6E8A-4147-A177-3AD203B41FA5}">
                      <a16:colId xmlns:a16="http://schemas.microsoft.com/office/drawing/2014/main" val="3085105833"/>
                    </a:ext>
                  </a:extLst>
                </a:gridCol>
                <a:gridCol w="1261303">
                  <a:extLst>
                    <a:ext uri="{9D8B030D-6E8A-4147-A177-3AD203B41FA5}">
                      <a16:colId xmlns:a16="http://schemas.microsoft.com/office/drawing/2014/main" val="2544488949"/>
                    </a:ext>
                  </a:extLst>
                </a:gridCol>
                <a:gridCol w="1067416">
                  <a:extLst>
                    <a:ext uri="{9D8B030D-6E8A-4147-A177-3AD203B41FA5}">
                      <a16:colId xmlns:a16="http://schemas.microsoft.com/office/drawing/2014/main" val="3283873603"/>
                    </a:ext>
                  </a:extLst>
                </a:gridCol>
              </a:tblGrid>
              <a:tr h="323386">
                <a:tc>
                  <a:txBody>
                    <a:bodyPr/>
                    <a:lstStyle/>
                    <a:p>
                      <a:r>
                        <a:rPr lang="en-US" dirty="0"/>
                        <a:t>Subject</a:t>
                      </a:r>
                    </a:p>
                  </a:txBody>
                  <a:tcPr marL="124681" marR="124681"/>
                </a:tc>
                <a:tc>
                  <a:txBody>
                    <a:bodyPr/>
                    <a:lstStyle/>
                    <a:p>
                      <a:r>
                        <a:rPr lang="en-US" dirty="0"/>
                        <a:t>Pathways for Class of 2021</a:t>
                      </a:r>
                    </a:p>
                  </a:txBody>
                  <a:tcPr marL="124681" marR="124681"/>
                </a:tc>
                <a:tc>
                  <a:txBody>
                    <a:bodyPr/>
                    <a:lstStyle/>
                    <a:p>
                      <a:pPr algn="ctr"/>
                      <a:r>
                        <a:rPr lang="en-US" dirty="0"/>
                        <a:t>School</a:t>
                      </a:r>
                    </a:p>
                  </a:txBody>
                  <a:tcPr marL="124681" marR="124681"/>
                </a:tc>
                <a:tc>
                  <a:txBody>
                    <a:bodyPr/>
                    <a:lstStyle/>
                    <a:p>
                      <a:pPr algn="ctr"/>
                      <a:r>
                        <a:rPr lang="en-US" dirty="0"/>
                        <a:t>District</a:t>
                      </a:r>
                    </a:p>
                  </a:txBody>
                  <a:tcPr marL="124681" marR="124681"/>
                </a:tc>
                <a:tc>
                  <a:txBody>
                    <a:bodyPr/>
                    <a:lstStyle/>
                    <a:p>
                      <a:pPr algn="ctr"/>
                      <a:r>
                        <a:rPr lang="en-US" dirty="0"/>
                        <a:t>State</a:t>
                      </a:r>
                    </a:p>
                  </a:txBody>
                  <a:tcPr marL="124681" marR="124681"/>
                </a:tc>
                <a:extLst>
                  <a:ext uri="{0D108BD9-81ED-4DB2-BD59-A6C34878D82A}">
                    <a16:rowId xmlns:a16="http://schemas.microsoft.com/office/drawing/2014/main" val="3580449415"/>
                  </a:ext>
                </a:extLst>
              </a:tr>
              <a:tr h="323386">
                <a:tc>
                  <a:txBody>
                    <a:bodyPr/>
                    <a:lstStyle/>
                    <a:p>
                      <a:r>
                        <a:rPr lang="en-US" b="0" dirty="0"/>
                        <a:t>ELA</a:t>
                      </a:r>
                    </a:p>
                  </a:txBody>
                  <a:tcPr marL="124681" marR="124681"/>
                </a:tc>
                <a:tc>
                  <a:txBody>
                    <a:bodyPr/>
                    <a:lstStyle/>
                    <a:p>
                      <a:r>
                        <a:rPr lang="en-US" dirty="0"/>
                        <a:t>Statewide Assessment</a:t>
                      </a:r>
                    </a:p>
                  </a:txBody>
                  <a:tcPr marL="124681" marR="124681"/>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59.8</a:t>
                      </a:r>
                    </a:p>
                  </a:txBody>
                  <a:tcPr marL="124681" marR="124681"/>
                </a:tc>
                <a:extLst>
                  <a:ext uri="{0D108BD9-81ED-4DB2-BD59-A6C34878D82A}">
                    <a16:rowId xmlns:a16="http://schemas.microsoft.com/office/drawing/2014/main" val="806525700"/>
                  </a:ext>
                </a:extLst>
              </a:tr>
              <a:tr h="3233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ELA</a:t>
                      </a:r>
                    </a:p>
                  </a:txBody>
                  <a:tcPr marL="124681" marR="124681"/>
                </a:tc>
                <a:tc>
                  <a:txBody>
                    <a:bodyPr/>
                    <a:lstStyle/>
                    <a:p>
                      <a:r>
                        <a:rPr lang="en-US" dirty="0"/>
                        <a:t>Substitute Competency Assessment</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17.1</a:t>
                      </a:r>
                    </a:p>
                  </a:txBody>
                  <a:tcPr marL="124681" marR="124681"/>
                </a:tc>
                <a:extLst>
                  <a:ext uri="{0D108BD9-81ED-4DB2-BD59-A6C34878D82A}">
                    <a16:rowId xmlns:a16="http://schemas.microsoft.com/office/drawing/2014/main" val="3131493369"/>
                  </a:ext>
                </a:extLst>
              </a:tr>
              <a:tr h="3233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ELA</a:t>
                      </a:r>
                    </a:p>
                  </a:txBody>
                  <a:tcPr marL="124681" marR="124681"/>
                </a:tc>
                <a:tc>
                  <a:txBody>
                    <a:bodyPr/>
                    <a:lstStyle/>
                    <a:p>
                      <a:r>
                        <a:rPr lang="en-US" dirty="0"/>
                        <a:t>Portfolio Appeals</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0.6</a:t>
                      </a:r>
                    </a:p>
                  </a:txBody>
                  <a:tcPr marL="124681" marR="124681"/>
                </a:tc>
                <a:extLst>
                  <a:ext uri="{0D108BD9-81ED-4DB2-BD59-A6C34878D82A}">
                    <a16:rowId xmlns:a16="http://schemas.microsoft.com/office/drawing/2014/main" val="1273456017"/>
                  </a:ext>
                </a:extLst>
              </a:tr>
              <a:tr h="3233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ELA</a:t>
                      </a:r>
                    </a:p>
                  </a:txBody>
                  <a:tcPr marL="124681" marR="124681"/>
                </a:tc>
                <a:tc>
                  <a:txBody>
                    <a:bodyPr/>
                    <a:lstStyle/>
                    <a:p>
                      <a:r>
                        <a:rPr lang="en-US" dirty="0"/>
                        <a:t>Alternate Requirements specified in IEP</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algn="ctr"/>
                      <a:r>
                        <a:rPr lang="en-US" dirty="0">
                          <a:solidFill>
                            <a:schemeClr val="tx1"/>
                          </a:solidFill>
                        </a:rPr>
                        <a:t>3.9</a:t>
                      </a:r>
                    </a:p>
                  </a:txBody>
                  <a:tcPr marL="124681" marR="124681"/>
                </a:tc>
                <a:extLst>
                  <a:ext uri="{0D108BD9-81ED-4DB2-BD59-A6C34878D82A}">
                    <a16:rowId xmlns:a16="http://schemas.microsoft.com/office/drawing/2014/main" val="3153938625"/>
                  </a:ext>
                </a:extLst>
              </a:tr>
              <a:tr h="3233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ELA</a:t>
                      </a:r>
                    </a:p>
                  </a:txBody>
                  <a:tcPr marL="124681" marR="124681">
                    <a:lnB w="28575" cap="flat" cmpd="sng" algn="ctr">
                      <a:solidFill>
                        <a:schemeClr val="tx1">
                          <a:lumMod val="50000"/>
                          <a:lumOff val="50000"/>
                        </a:schemeClr>
                      </a:solidFill>
                      <a:prstDash val="solid"/>
                      <a:round/>
                      <a:headEnd type="none" w="med" len="med"/>
                      <a:tailEnd type="none" w="med" len="med"/>
                    </a:lnB>
                  </a:tcPr>
                </a:tc>
                <a:tc>
                  <a:txBody>
                    <a:bodyPr/>
                    <a:lstStyle/>
                    <a:p>
                      <a:r>
                        <a:rPr lang="en-US" dirty="0"/>
                        <a:t>Requirements</a:t>
                      </a:r>
                      <a:r>
                        <a:rPr lang="en-US" baseline="0" dirty="0"/>
                        <a:t> waived under Executive Order 214</a:t>
                      </a:r>
                      <a:endParaRPr lang="en-US" dirty="0"/>
                    </a:p>
                  </a:txBody>
                  <a:tcPr marL="124681" marR="124681">
                    <a:lnB w="285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lnB w="285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lnB w="28575" cap="flat" cmpd="sng" algn="ctr">
                      <a:solidFill>
                        <a:schemeClr val="tx1">
                          <a:lumMod val="50000"/>
                          <a:lumOff val="50000"/>
                        </a:schemeClr>
                      </a:solidFill>
                      <a:prstDash val="solid"/>
                      <a:round/>
                      <a:headEnd type="none" w="med" len="med"/>
                      <a:tailEnd type="none" w="med" len="med"/>
                    </a:lnB>
                  </a:tcPr>
                </a:tc>
                <a:tc>
                  <a:txBody>
                    <a:bodyPr/>
                    <a:lstStyle/>
                    <a:p>
                      <a:pPr algn="ctr"/>
                      <a:r>
                        <a:rPr lang="en-US" dirty="0">
                          <a:solidFill>
                            <a:schemeClr val="tx1"/>
                          </a:solidFill>
                        </a:rPr>
                        <a:t>18.6</a:t>
                      </a:r>
                    </a:p>
                  </a:txBody>
                  <a:tcPr marL="124681" marR="124681">
                    <a:lnB w="285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457231169"/>
                  </a:ext>
                </a:extLst>
              </a:tr>
              <a:tr h="323386">
                <a:tc>
                  <a:txBody>
                    <a:bodyPr/>
                    <a:lstStyle/>
                    <a:p>
                      <a:r>
                        <a:rPr lang="en-US" b="0" dirty="0"/>
                        <a:t>Math</a:t>
                      </a:r>
                    </a:p>
                  </a:txBody>
                  <a:tcPr marL="124681" marR="124681">
                    <a:lnT w="28575" cap="flat" cmpd="sng" algn="ctr">
                      <a:solidFill>
                        <a:schemeClr val="tx1">
                          <a:lumMod val="50000"/>
                          <a:lumOff val="50000"/>
                        </a:schemeClr>
                      </a:solidFill>
                      <a:prstDash val="solid"/>
                      <a:round/>
                      <a:headEnd type="none" w="med" len="med"/>
                      <a:tailEnd type="none" w="med" len="med"/>
                    </a:lnT>
                  </a:tcPr>
                </a:tc>
                <a:tc>
                  <a:txBody>
                    <a:bodyPr/>
                    <a:lstStyle/>
                    <a:p>
                      <a:r>
                        <a:rPr lang="en-US" dirty="0"/>
                        <a:t>Statewide Assessment</a:t>
                      </a:r>
                    </a:p>
                  </a:txBody>
                  <a:tcPr marL="124681" marR="124681">
                    <a:lnT w="28575" cap="flat" cmpd="sng" algn="ctr">
                      <a:solidFill>
                        <a:schemeClr val="tx1">
                          <a:lumMod val="50000"/>
                          <a:lumOff val="50000"/>
                        </a:schemeClr>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lnT w="28575" cap="flat" cmpd="sng" algn="ctr">
                      <a:solidFill>
                        <a:schemeClr val="tx1">
                          <a:lumMod val="50000"/>
                          <a:lumOff val="50000"/>
                        </a:schemeClr>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lnT w="28575" cap="flat" cmpd="sng" algn="ctr">
                      <a:solidFill>
                        <a:schemeClr val="tx1">
                          <a:lumMod val="50000"/>
                          <a:lumOff val="50000"/>
                        </a:schemeClr>
                      </a:solidFill>
                      <a:prstDash val="solid"/>
                      <a:round/>
                      <a:headEnd type="none" w="med" len="med"/>
                      <a:tailEnd type="none" w="med" len="med"/>
                    </a:lnT>
                  </a:tcPr>
                </a:tc>
                <a:tc>
                  <a:txBody>
                    <a:bodyPr/>
                    <a:lstStyle/>
                    <a:p>
                      <a:pPr algn="ctr"/>
                      <a:r>
                        <a:rPr lang="en-US" dirty="0">
                          <a:solidFill>
                            <a:schemeClr val="tx1"/>
                          </a:solidFill>
                        </a:rPr>
                        <a:t>59.0</a:t>
                      </a:r>
                    </a:p>
                  </a:txBody>
                  <a:tcPr marL="124681" marR="124681">
                    <a:lnT w="28575" cap="flat" cmpd="sng" algn="ctr">
                      <a:solidFill>
                        <a:schemeClr val="tx1">
                          <a:lumMod val="50000"/>
                          <a:lumOff val="50000"/>
                        </a:schemeClr>
                      </a:solidFill>
                      <a:prstDash val="solid"/>
                      <a:round/>
                      <a:headEnd type="none" w="med" len="med"/>
                      <a:tailEnd type="none" w="med" len="med"/>
                    </a:lnT>
                  </a:tcPr>
                </a:tc>
                <a:extLst>
                  <a:ext uri="{0D108BD9-81ED-4DB2-BD59-A6C34878D82A}">
                    <a16:rowId xmlns:a16="http://schemas.microsoft.com/office/drawing/2014/main" val="4106794273"/>
                  </a:ext>
                </a:extLst>
              </a:tr>
              <a:tr h="323386">
                <a:tc>
                  <a:txBody>
                    <a:bodyPr/>
                    <a:lstStyle/>
                    <a:p>
                      <a:r>
                        <a:rPr lang="en-US" b="0" dirty="0"/>
                        <a:t>Math</a:t>
                      </a:r>
                    </a:p>
                  </a:txBody>
                  <a:tcPr marL="124681" marR="124681"/>
                </a:tc>
                <a:tc>
                  <a:txBody>
                    <a:bodyPr/>
                    <a:lstStyle/>
                    <a:p>
                      <a:r>
                        <a:rPr lang="en-US" dirty="0"/>
                        <a:t>Substitute Competency Assessment</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16.5</a:t>
                      </a:r>
                    </a:p>
                  </a:txBody>
                  <a:tcPr marL="124681" marR="124681"/>
                </a:tc>
                <a:extLst>
                  <a:ext uri="{0D108BD9-81ED-4DB2-BD59-A6C34878D82A}">
                    <a16:rowId xmlns:a16="http://schemas.microsoft.com/office/drawing/2014/main" val="3159990563"/>
                  </a:ext>
                </a:extLst>
              </a:tr>
              <a:tr h="323386">
                <a:tc>
                  <a:txBody>
                    <a:bodyPr/>
                    <a:lstStyle/>
                    <a:p>
                      <a:r>
                        <a:rPr lang="en-US" b="0" dirty="0"/>
                        <a:t>Math</a:t>
                      </a:r>
                    </a:p>
                  </a:txBody>
                  <a:tcPr marL="124681" marR="124681"/>
                </a:tc>
                <a:tc>
                  <a:txBody>
                    <a:bodyPr/>
                    <a:lstStyle/>
                    <a:p>
                      <a:r>
                        <a:rPr lang="en-US" dirty="0"/>
                        <a:t>Portfolio Appeals</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algn="ctr"/>
                      <a:r>
                        <a:rPr lang="en-US" dirty="0">
                          <a:solidFill>
                            <a:schemeClr val="tx1"/>
                          </a:solidFill>
                        </a:rPr>
                        <a:t>0.5</a:t>
                      </a:r>
                    </a:p>
                  </a:txBody>
                  <a:tcPr marL="124681" marR="124681"/>
                </a:tc>
                <a:extLst>
                  <a:ext uri="{0D108BD9-81ED-4DB2-BD59-A6C34878D82A}">
                    <a16:rowId xmlns:a16="http://schemas.microsoft.com/office/drawing/2014/main" val="3078025245"/>
                  </a:ext>
                </a:extLst>
              </a:tr>
              <a:tr h="323386">
                <a:tc>
                  <a:txBody>
                    <a:bodyPr/>
                    <a:lstStyle/>
                    <a:p>
                      <a:r>
                        <a:rPr lang="en-US" b="0" dirty="0"/>
                        <a:t>Math</a:t>
                      </a:r>
                    </a:p>
                  </a:txBody>
                  <a:tcPr marL="124681" marR="124681"/>
                </a:tc>
                <a:tc>
                  <a:txBody>
                    <a:bodyPr/>
                    <a:lstStyle/>
                    <a:p>
                      <a:r>
                        <a:rPr lang="en-US" dirty="0"/>
                        <a:t>Alternate Requirements specified in IEP</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algn="ctr"/>
                      <a:r>
                        <a:rPr lang="en-US" dirty="0">
                          <a:solidFill>
                            <a:schemeClr val="tx1"/>
                          </a:solidFill>
                        </a:rPr>
                        <a:t>4.1</a:t>
                      </a:r>
                    </a:p>
                  </a:txBody>
                  <a:tcPr marL="124681" marR="124681"/>
                </a:tc>
                <a:extLst>
                  <a:ext uri="{0D108BD9-81ED-4DB2-BD59-A6C34878D82A}">
                    <a16:rowId xmlns:a16="http://schemas.microsoft.com/office/drawing/2014/main" val="86711035"/>
                  </a:ext>
                </a:extLst>
              </a:tr>
              <a:tr h="323386">
                <a:tc>
                  <a:txBody>
                    <a:bodyPr/>
                    <a:lstStyle/>
                    <a:p>
                      <a:r>
                        <a:rPr lang="en-US" b="0" dirty="0"/>
                        <a:t>Math</a:t>
                      </a:r>
                    </a:p>
                  </a:txBody>
                  <a:tcPr marL="124681" marR="12468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Requirements</a:t>
                      </a:r>
                      <a:r>
                        <a:rPr lang="en-US" baseline="0" dirty="0"/>
                        <a:t> waived under Executive Order 214</a:t>
                      </a:r>
                      <a:endParaRPr lang="en-US" dirty="0"/>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tc>
                <a:tc>
                  <a:txBody>
                    <a:bodyPr/>
                    <a:lstStyle/>
                    <a:p>
                      <a:pPr algn="ctr"/>
                      <a:r>
                        <a:rPr lang="en-US" dirty="0">
                          <a:solidFill>
                            <a:schemeClr val="tx1"/>
                          </a:solidFill>
                        </a:rPr>
                        <a:t>19.9</a:t>
                      </a:r>
                    </a:p>
                  </a:txBody>
                  <a:tcPr marL="124681" marR="124681"/>
                </a:tc>
                <a:extLst>
                  <a:ext uri="{0D108BD9-81ED-4DB2-BD59-A6C34878D82A}">
                    <a16:rowId xmlns:a16="http://schemas.microsoft.com/office/drawing/2014/main" val="1916369034"/>
                  </a:ext>
                </a:extLst>
              </a:tr>
            </a:tbl>
          </a:graphicData>
        </a:graphic>
      </p:graphicFrame>
      <p:sp>
        <p:nvSpPr>
          <p:cNvPr id="5" name="Slide Number Placeholder 4">
            <a:extLst>
              <a:ext uri="{FF2B5EF4-FFF2-40B4-BE49-F238E27FC236}">
                <a16:creationId xmlns:a16="http://schemas.microsoft.com/office/drawing/2014/main" id="{7B8032A0-6C68-4AC8-AF25-E804D954F77A}"/>
              </a:ext>
            </a:extLst>
          </p:cNvPr>
          <p:cNvSpPr>
            <a:spLocks noGrp="1"/>
          </p:cNvSpPr>
          <p:nvPr>
            <p:ph type="sldNum" sz="quarter" idx="11"/>
          </p:nvPr>
        </p:nvSpPr>
        <p:spPr/>
        <p:txBody>
          <a:bodyPr/>
          <a:lstStyle/>
          <a:p>
            <a:fld id="{08ABAEDF-865C-4247-9503-834917DE0CD1}" type="slidenum">
              <a:rPr lang="en-US" smtClean="0"/>
              <a:pPr/>
              <a:t>22</a:t>
            </a:fld>
            <a:endParaRPr lang="en-US" dirty="0"/>
          </a:p>
        </p:txBody>
      </p:sp>
    </p:spTree>
    <p:extLst>
      <p:ext uri="{BB962C8B-B14F-4D97-AF65-F5344CB8AC3E}">
        <p14:creationId xmlns:p14="http://schemas.microsoft.com/office/powerpoint/2010/main" val="2964716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838200" y="155005"/>
            <a:ext cx="10515600" cy="1325563"/>
          </a:xfrm>
        </p:spPr>
        <p:txBody>
          <a:bodyPr/>
          <a:lstStyle/>
          <a:p>
            <a:pPr algn="ctr"/>
            <a:r>
              <a:rPr lang="en-US" b="1" dirty="0"/>
              <a:t>Chronic Absenteeism and Attendance</a:t>
            </a:r>
          </a:p>
        </p:txBody>
      </p:sp>
      <p:sp>
        <p:nvSpPr>
          <p:cNvPr id="4" name="Content Placeholder 3">
            <a:extLst>
              <a:ext uri="{FF2B5EF4-FFF2-40B4-BE49-F238E27FC236}">
                <a16:creationId xmlns:a16="http://schemas.microsoft.com/office/drawing/2014/main" id="{60E16BF8-1113-4A73-8A6C-13B5D01B4005}"/>
              </a:ext>
            </a:extLst>
          </p:cNvPr>
          <p:cNvSpPr>
            <a:spLocks noGrp="1"/>
          </p:cNvSpPr>
          <p:nvPr>
            <p:ph idx="1"/>
          </p:nvPr>
        </p:nvSpPr>
        <p:spPr>
          <a:xfrm>
            <a:off x="682923" y="1253331"/>
            <a:ext cx="11135265" cy="4351338"/>
          </a:xfrm>
        </p:spPr>
        <p:txBody>
          <a:bodyPr>
            <a:noAutofit/>
          </a:bodyPr>
          <a:lstStyle/>
          <a:p>
            <a:pPr marL="0" indent="0">
              <a:spcBef>
                <a:spcPts val="0"/>
              </a:spcBef>
              <a:spcAft>
                <a:spcPts val="1200"/>
              </a:spcAft>
              <a:buNone/>
            </a:pPr>
            <a:r>
              <a:rPr lang="en-US" sz="2400" dirty="0"/>
              <a:t>The School Performance Reports include information on chronic absenteeism and attendance for students.</a:t>
            </a:r>
          </a:p>
          <a:p>
            <a:pPr marL="0" indent="0">
              <a:spcBef>
                <a:spcPts val="0"/>
              </a:spcBef>
              <a:spcAft>
                <a:spcPts val="1200"/>
              </a:spcAft>
              <a:buNone/>
            </a:pPr>
            <a:r>
              <a:rPr lang="en-US" sz="2400" dirty="0"/>
              <a:t>Chronic absenteeism is defined as being absent for 10% or more of the days enrolled during the school year. A student who is not present for any reason, whether excused, unexcused, or for disciplinary action, is considered absent unless permitted by state statute or regulations.</a:t>
            </a:r>
          </a:p>
          <a:p>
            <a:pPr marL="0" indent="0">
              <a:spcBef>
                <a:spcPts val="0"/>
              </a:spcBef>
              <a:spcAft>
                <a:spcPts val="1200"/>
              </a:spcAft>
              <a:buNone/>
            </a:pPr>
            <a:r>
              <a:rPr lang="en-US" sz="2400" dirty="0"/>
              <a:t>Due to a federal waiver, the NJDOE did not report chronic absenteeism in the 2019-2020 reports, but this data will be added back in the 2020-2021 reports. </a:t>
            </a:r>
          </a:p>
          <a:p>
            <a:pPr marL="0" indent="0">
              <a:spcBef>
                <a:spcPts val="0"/>
              </a:spcBef>
              <a:spcAft>
                <a:spcPts val="1200"/>
              </a:spcAft>
              <a:buNone/>
            </a:pPr>
            <a:r>
              <a:rPr lang="en-US" sz="2400" dirty="0"/>
              <a:t>Because the number of days students spent in in-person and remote learning environments during the school year differed, the NJDOE recommends caution in comparing 2020-2021 attendance data between schools and districts and to prior or future school years.</a:t>
            </a:r>
          </a:p>
        </p:txBody>
      </p:sp>
      <p:sp>
        <p:nvSpPr>
          <p:cNvPr id="6" name="Slide Number Placeholder 5">
            <a:extLst>
              <a:ext uri="{FF2B5EF4-FFF2-40B4-BE49-F238E27FC236}">
                <a16:creationId xmlns:a16="http://schemas.microsoft.com/office/drawing/2014/main" id="{4CEDE967-27F6-45C9-9198-C48077600A02}"/>
              </a:ext>
            </a:extLst>
          </p:cNvPr>
          <p:cNvSpPr>
            <a:spLocks noGrp="1"/>
          </p:cNvSpPr>
          <p:nvPr>
            <p:ph type="sldNum" sz="quarter" idx="11"/>
          </p:nvPr>
        </p:nvSpPr>
        <p:spPr/>
        <p:txBody>
          <a:bodyPr/>
          <a:lstStyle/>
          <a:p>
            <a:fld id="{08ABAEDF-865C-4247-9503-834917DE0CD1}" type="slidenum">
              <a:rPr lang="en-US" smtClean="0"/>
              <a:pPr/>
              <a:t>23</a:t>
            </a:fld>
            <a:endParaRPr lang="en-US" dirty="0"/>
          </a:p>
        </p:txBody>
      </p:sp>
    </p:spTree>
    <p:extLst>
      <p:ext uri="{BB962C8B-B14F-4D97-AF65-F5344CB8AC3E}">
        <p14:creationId xmlns:p14="http://schemas.microsoft.com/office/powerpoint/2010/main" val="3572066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839788" y="365126"/>
            <a:ext cx="10515600" cy="1060768"/>
          </a:xfrm>
        </p:spPr>
        <p:txBody>
          <a:bodyPr>
            <a:normAutofit/>
          </a:bodyPr>
          <a:lstStyle/>
          <a:p>
            <a:pPr algn="ctr"/>
            <a:r>
              <a:rPr lang="en-US" b="1" dirty="0"/>
              <a:t>Chronic Absenteeism</a:t>
            </a:r>
          </a:p>
        </p:txBody>
      </p:sp>
      <p:sp>
        <p:nvSpPr>
          <p:cNvPr id="11" name="TextBox 10">
            <a:extLst>
              <a:ext uri="{FF2B5EF4-FFF2-40B4-BE49-F238E27FC236}">
                <a16:creationId xmlns:a16="http://schemas.microsoft.com/office/drawing/2014/main" id="{10D6940E-6CB1-4719-A274-E57A83700387}"/>
              </a:ext>
            </a:extLst>
          </p:cNvPr>
          <p:cNvSpPr txBox="1"/>
          <p:nvPr/>
        </p:nvSpPr>
        <p:spPr>
          <a:xfrm>
            <a:off x="640069" y="1292811"/>
            <a:ext cx="10930983" cy="1200329"/>
          </a:xfrm>
          <a:prstGeom prst="rect">
            <a:avLst/>
          </a:prstGeom>
          <a:noFill/>
        </p:spPr>
        <p:txBody>
          <a:bodyPr wrap="square" rtlCol="0">
            <a:spAutoFit/>
          </a:bodyPr>
          <a:lstStyle/>
          <a:p>
            <a:pPr algn="ctr"/>
            <a:r>
              <a:rPr lang="en-US" dirty="0"/>
              <a:t>Student absences provide important information about a school’s culture and climate. Research shows that absences impact a student’s ability to succeed in school. Chronic absenteeism is defined as being absent for 10% or more of the days enrolled during the school year. A student who is not present for any reason, whether excused, unexcused, or for disciplinary action, is considered absent unless permitted by state statute or regulations.</a:t>
            </a:r>
          </a:p>
        </p:txBody>
      </p:sp>
      <p:graphicFrame>
        <p:nvGraphicFramePr>
          <p:cNvPr id="16" name="Chart 15" descr="Column graph of chronic absenteeism by grade level."/>
          <p:cNvGraphicFramePr/>
          <p:nvPr>
            <p:extLst>
              <p:ext uri="{D42A27DB-BD31-4B8C-83A1-F6EECF244321}">
                <p14:modId xmlns:p14="http://schemas.microsoft.com/office/powerpoint/2010/main" val="150851165"/>
              </p:ext>
            </p:extLst>
          </p:nvPr>
        </p:nvGraphicFramePr>
        <p:xfrm>
          <a:off x="839789" y="2601532"/>
          <a:ext cx="10390588" cy="3536801"/>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a:extLst>
              <a:ext uri="{FF2B5EF4-FFF2-40B4-BE49-F238E27FC236}">
                <a16:creationId xmlns:a16="http://schemas.microsoft.com/office/drawing/2014/main" id="{A5814D2E-61EB-45AA-A4FD-F9E98F0764A0}"/>
              </a:ext>
            </a:extLst>
          </p:cNvPr>
          <p:cNvSpPr txBox="1"/>
          <p:nvPr/>
        </p:nvSpPr>
        <p:spPr>
          <a:xfrm>
            <a:off x="181784" y="136471"/>
            <a:ext cx="3502959" cy="1384995"/>
          </a:xfrm>
          <a:prstGeom prst="rect">
            <a:avLst/>
          </a:prstGeom>
          <a:solidFill>
            <a:srgbClr val="008E40"/>
          </a:solidFill>
        </p:spPr>
        <p:txBody>
          <a:bodyPr wrap="square" rtlCol="0">
            <a:spAutoFit/>
          </a:bodyPr>
          <a:lstStyle/>
          <a:p>
            <a:r>
              <a:rPr lang="en-US" sz="1400" b="1" dirty="0">
                <a:solidFill>
                  <a:schemeClr val="bg1"/>
                </a:solidFill>
              </a:rPr>
              <a:t>Use the Chronic Absenteeism by Grade page of the reports to update this slide. Edit the data by right-clicking on the graph and selecting “Edit Data.”  Delete rows that don’t apply to your school. Delete this Text Box by clicking it and hitting the “Backspace” key. </a:t>
            </a:r>
          </a:p>
        </p:txBody>
      </p:sp>
      <p:sp>
        <p:nvSpPr>
          <p:cNvPr id="7" name="Slide Number Placeholder 6">
            <a:extLst>
              <a:ext uri="{FF2B5EF4-FFF2-40B4-BE49-F238E27FC236}">
                <a16:creationId xmlns:a16="http://schemas.microsoft.com/office/drawing/2014/main" id="{2CDDEB16-D82E-408E-AC42-0F280DF03725}"/>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24B939F-090C-4A9A-A019-EF15F909C371}" type="slidenum">
              <a:rPr lang="en-US" smtClean="0"/>
              <a:pPr/>
              <a:t>24</a:t>
            </a:fld>
            <a:endParaRPr lang="en-US" dirty="0"/>
          </a:p>
        </p:txBody>
      </p:sp>
    </p:spTree>
    <p:extLst>
      <p:ext uri="{BB962C8B-B14F-4D97-AF65-F5344CB8AC3E}">
        <p14:creationId xmlns:p14="http://schemas.microsoft.com/office/powerpoint/2010/main" val="1961502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838200" y="303083"/>
            <a:ext cx="10515600" cy="798139"/>
          </a:xfrm>
        </p:spPr>
        <p:txBody>
          <a:bodyPr>
            <a:normAutofit/>
          </a:bodyPr>
          <a:lstStyle/>
          <a:p>
            <a:pPr algn="ctr"/>
            <a:r>
              <a:rPr lang="en-US" b="1" dirty="0"/>
              <a:t>Statewide Teacher Demographic Information</a:t>
            </a:r>
          </a:p>
        </p:txBody>
      </p:sp>
      <p:sp>
        <p:nvSpPr>
          <p:cNvPr id="11" name="TextBox 10">
            <a:extLst>
              <a:ext uri="{FF2B5EF4-FFF2-40B4-BE49-F238E27FC236}">
                <a16:creationId xmlns:a16="http://schemas.microsoft.com/office/drawing/2014/main" id="{10D6940E-6CB1-4719-A274-E57A83700387}"/>
              </a:ext>
            </a:extLst>
          </p:cNvPr>
          <p:cNvSpPr txBox="1"/>
          <p:nvPr/>
        </p:nvSpPr>
        <p:spPr>
          <a:xfrm>
            <a:off x="838200" y="1242562"/>
            <a:ext cx="10831997" cy="646331"/>
          </a:xfrm>
          <a:prstGeom prst="rect">
            <a:avLst/>
          </a:prstGeom>
          <a:noFill/>
        </p:spPr>
        <p:txBody>
          <a:bodyPr wrap="square" rtlCol="0">
            <a:spAutoFit/>
          </a:bodyPr>
          <a:lstStyle/>
          <a:p>
            <a:pPr algn="ctr"/>
            <a:r>
              <a:rPr lang="en-US" dirty="0"/>
              <a:t>Do the students in our classrooms have the opportunity to be led by diverse teachers? </a:t>
            </a:r>
          </a:p>
          <a:p>
            <a:pPr algn="ctr"/>
            <a:r>
              <a:rPr lang="en-US" dirty="0"/>
              <a:t>Teacher diversity improves outcomes for all students.</a:t>
            </a:r>
          </a:p>
        </p:txBody>
      </p:sp>
      <p:graphicFrame>
        <p:nvGraphicFramePr>
          <p:cNvPr id="22" name="Content Placeholder 21" descr="Graph: Teachers and Students by Demographic Information - State Level. Data included in table.">
            <a:extLst>
              <a:ext uri="{FF2B5EF4-FFF2-40B4-BE49-F238E27FC236}">
                <a16:creationId xmlns:a16="http://schemas.microsoft.com/office/drawing/2014/main" id="{F017EEFB-4306-42C9-B580-3D97409B4336}"/>
              </a:ext>
            </a:extLst>
          </p:cNvPr>
          <p:cNvGraphicFramePr>
            <a:graphicFrameLocks noGrp="1"/>
          </p:cNvGraphicFramePr>
          <p:nvPr>
            <p:ph idx="1"/>
            <p:extLst>
              <p:ext uri="{D42A27DB-BD31-4B8C-83A1-F6EECF244321}">
                <p14:modId xmlns:p14="http://schemas.microsoft.com/office/powerpoint/2010/main" val="2641873404"/>
              </p:ext>
            </p:extLst>
          </p:nvPr>
        </p:nvGraphicFramePr>
        <p:xfrm>
          <a:off x="344424" y="2030233"/>
          <a:ext cx="11503152" cy="4352544"/>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A5814D2E-61EB-45AA-A4FD-F9E98F0764A0}"/>
              </a:ext>
            </a:extLst>
          </p:cNvPr>
          <p:cNvSpPr txBox="1"/>
          <p:nvPr/>
        </p:nvSpPr>
        <p:spPr>
          <a:xfrm>
            <a:off x="156915" y="260518"/>
            <a:ext cx="1877158" cy="1169551"/>
          </a:xfrm>
          <a:prstGeom prst="rect">
            <a:avLst/>
          </a:prstGeom>
          <a:solidFill>
            <a:srgbClr val="008E40"/>
          </a:solidFill>
        </p:spPr>
        <p:txBody>
          <a:bodyPr wrap="square" rtlCol="0">
            <a:spAutoFit/>
          </a:bodyPr>
          <a:lstStyle/>
          <a:p>
            <a:r>
              <a:rPr lang="en-US" sz="1400" b="1" dirty="0">
                <a:solidFill>
                  <a:schemeClr val="bg1"/>
                </a:solidFill>
              </a:rPr>
              <a:t>Do not edit this slide, this is already updated with statewide demographic information.</a:t>
            </a:r>
          </a:p>
        </p:txBody>
      </p:sp>
      <p:sp>
        <p:nvSpPr>
          <p:cNvPr id="5" name="Slide Number Placeholder 4">
            <a:extLst>
              <a:ext uri="{FF2B5EF4-FFF2-40B4-BE49-F238E27FC236}">
                <a16:creationId xmlns:a16="http://schemas.microsoft.com/office/drawing/2014/main" id="{083F606B-29C4-49A3-8945-A02DB28F9508}"/>
              </a:ext>
            </a:extLst>
          </p:cNvPr>
          <p:cNvSpPr>
            <a:spLocks noGrp="1"/>
          </p:cNvSpPr>
          <p:nvPr>
            <p:ph type="sldNum" sz="quarter" idx="11"/>
          </p:nvPr>
        </p:nvSpPr>
        <p:spPr/>
        <p:txBody>
          <a:bodyPr/>
          <a:lstStyle/>
          <a:p>
            <a:fld id="{08ABAEDF-865C-4247-9503-834917DE0CD1}" type="slidenum">
              <a:rPr lang="en-US" smtClean="0"/>
              <a:pPr/>
              <a:t>25</a:t>
            </a:fld>
            <a:endParaRPr lang="en-US" dirty="0"/>
          </a:p>
        </p:txBody>
      </p:sp>
    </p:spTree>
    <p:extLst>
      <p:ext uri="{BB962C8B-B14F-4D97-AF65-F5344CB8AC3E}">
        <p14:creationId xmlns:p14="http://schemas.microsoft.com/office/powerpoint/2010/main" val="3411207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1332722" y="423141"/>
            <a:ext cx="10515600" cy="798139"/>
          </a:xfrm>
        </p:spPr>
        <p:txBody>
          <a:bodyPr>
            <a:normAutofit/>
          </a:bodyPr>
          <a:lstStyle/>
          <a:p>
            <a:pPr algn="ctr"/>
            <a:r>
              <a:rPr lang="en-US" b="1" dirty="0"/>
              <a:t>District Teacher Demographic Information</a:t>
            </a:r>
          </a:p>
        </p:txBody>
      </p:sp>
      <p:sp>
        <p:nvSpPr>
          <p:cNvPr id="11" name="TextBox 10">
            <a:extLst>
              <a:ext uri="{FF2B5EF4-FFF2-40B4-BE49-F238E27FC236}">
                <a16:creationId xmlns:a16="http://schemas.microsoft.com/office/drawing/2014/main" id="{10D6940E-6CB1-4719-A274-E57A83700387}"/>
              </a:ext>
            </a:extLst>
          </p:cNvPr>
          <p:cNvSpPr txBox="1"/>
          <p:nvPr/>
        </p:nvSpPr>
        <p:spPr>
          <a:xfrm>
            <a:off x="733533" y="1383903"/>
            <a:ext cx="10831997" cy="646331"/>
          </a:xfrm>
          <a:prstGeom prst="rect">
            <a:avLst/>
          </a:prstGeom>
          <a:noFill/>
        </p:spPr>
        <p:txBody>
          <a:bodyPr wrap="square" rtlCol="0">
            <a:spAutoFit/>
          </a:bodyPr>
          <a:lstStyle/>
          <a:p>
            <a:pPr algn="ctr"/>
            <a:r>
              <a:rPr lang="en-US" dirty="0"/>
              <a:t>Do the students in our classrooms have the opportunity to be led by diverse teachers? </a:t>
            </a:r>
          </a:p>
          <a:p>
            <a:pPr algn="ctr"/>
            <a:r>
              <a:rPr lang="en-US" dirty="0"/>
              <a:t>Teacher diversity improves outcomes for all students.</a:t>
            </a:r>
          </a:p>
        </p:txBody>
      </p:sp>
      <p:sp>
        <p:nvSpPr>
          <p:cNvPr id="23" name="TextBox 22">
            <a:extLst>
              <a:ext uri="{FF2B5EF4-FFF2-40B4-BE49-F238E27FC236}">
                <a16:creationId xmlns:a16="http://schemas.microsoft.com/office/drawing/2014/main" id="{A5814D2E-61EB-45AA-A4FD-F9E98F0764A0}"/>
              </a:ext>
            </a:extLst>
          </p:cNvPr>
          <p:cNvSpPr txBox="1"/>
          <p:nvPr/>
        </p:nvSpPr>
        <p:spPr>
          <a:xfrm>
            <a:off x="156915" y="260518"/>
            <a:ext cx="1877158" cy="2031325"/>
          </a:xfrm>
          <a:prstGeom prst="rect">
            <a:avLst/>
          </a:prstGeom>
          <a:solidFill>
            <a:srgbClr val="008E40"/>
          </a:solidFill>
        </p:spPr>
        <p:txBody>
          <a:bodyPr wrap="square" rtlCol="0">
            <a:spAutoFit/>
          </a:bodyPr>
          <a:lstStyle/>
          <a:p>
            <a:r>
              <a:rPr lang="en-US" sz="1400" b="1" dirty="0">
                <a:solidFill>
                  <a:schemeClr val="bg1"/>
                </a:solidFill>
              </a:rPr>
              <a:t>Edit the data by right-clicking the graph and selecting “Edit Data.” </a:t>
            </a:r>
          </a:p>
          <a:p>
            <a:r>
              <a:rPr lang="en-US" sz="1400" b="1" dirty="0">
                <a:solidFill>
                  <a:schemeClr val="bg1"/>
                </a:solidFill>
              </a:rPr>
              <a:t>Populate this data from the Staff section of the reports.</a:t>
            </a:r>
          </a:p>
          <a:p>
            <a:r>
              <a:rPr lang="en-US" sz="1400" b="1" dirty="0">
                <a:solidFill>
                  <a:schemeClr val="bg1"/>
                </a:solidFill>
              </a:rPr>
              <a:t>Delete this Text Box by clicking it and hitting the “Backspace” key. </a:t>
            </a:r>
          </a:p>
        </p:txBody>
      </p:sp>
      <p:graphicFrame>
        <p:nvGraphicFramePr>
          <p:cNvPr id="22" name="Content Placeholder 21" descr="Bar graph: Teachers and Students by Demographic Information - Our School. Current value for each race is 20.0%.">
            <a:extLst>
              <a:ext uri="{FF2B5EF4-FFF2-40B4-BE49-F238E27FC236}">
                <a16:creationId xmlns:a16="http://schemas.microsoft.com/office/drawing/2014/main" id="{F017EEFB-4306-42C9-B580-3D97409B4336}"/>
              </a:ext>
            </a:extLst>
          </p:cNvPr>
          <p:cNvGraphicFramePr>
            <a:graphicFrameLocks noGrp="1"/>
          </p:cNvGraphicFramePr>
          <p:nvPr>
            <p:ph idx="1"/>
            <p:extLst>
              <p:ext uri="{D42A27DB-BD31-4B8C-83A1-F6EECF244321}">
                <p14:modId xmlns:p14="http://schemas.microsoft.com/office/powerpoint/2010/main" val="3236886440"/>
              </p:ext>
            </p:extLst>
          </p:nvPr>
        </p:nvGraphicFramePr>
        <p:xfrm>
          <a:off x="343677" y="2187575"/>
          <a:ext cx="11504645"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AAE4B94E-0383-4E5D-858E-6C5D8A472D8E}"/>
              </a:ext>
            </a:extLst>
          </p:cNvPr>
          <p:cNvSpPr>
            <a:spLocks noGrp="1"/>
          </p:cNvSpPr>
          <p:nvPr>
            <p:ph type="sldNum" sz="quarter" idx="11"/>
          </p:nvPr>
        </p:nvSpPr>
        <p:spPr/>
        <p:txBody>
          <a:bodyPr/>
          <a:lstStyle/>
          <a:p>
            <a:fld id="{08ABAEDF-865C-4247-9503-834917DE0CD1}" type="slidenum">
              <a:rPr lang="en-US" smtClean="0"/>
              <a:pPr/>
              <a:t>26</a:t>
            </a:fld>
            <a:endParaRPr lang="en-US" dirty="0"/>
          </a:p>
        </p:txBody>
      </p:sp>
    </p:spTree>
    <p:extLst>
      <p:ext uri="{BB962C8B-B14F-4D97-AF65-F5344CB8AC3E}">
        <p14:creationId xmlns:p14="http://schemas.microsoft.com/office/powerpoint/2010/main" val="234804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838200" y="479057"/>
            <a:ext cx="10515600" cy="798139"/>
          </a:xfrm>
        </p:spPr>
        <p:txBody>
          <a:bodyPr>
            <a:normAutofit/>
          </a:bodyPr>
          <a:lstStyle/>
          <a:p>
            <a:pPr algn="ctr"/>
            <a:r>
              <a:rPr lang="en-US" b="1" dirty="0"/>
              <a:t>College and Career Readiness</a:t>
            </a:r>
          </a:p>
        </p:txBody>
      </p:sp>
      <p:sp>
        <p:nvSpPr>
          <p:cNvPr id="13" name="TextBox 12">
            <a:extLst>
              <a:ext uri="{FF2B5EF4-FFF2-40B4-BE49-F238E27FC236}">
                <a16:creationId xmlns:a16="http://schemas.microsoft.com/office/drawing/2014/main" id="{10D6940E-6CB1-4719-A274-E57A83700387}"/>
              </a:ext>
            </a:extLst>
          </p:cNvPr>
          <p:cNvSpPr txBox="1"/>
          <p:nvPr/>
        </p:nvSpPr>
        <p:spPr>
          <a:xfrm>
            <a:off x="838200" y="1242562"/>
            <a:ext cx="10831997" cy="923330"/>
          </a:xfrm>
          <a:prstGeom prst="rect">
            <a:avLst/>
          </a:prstGeom>
          <a:noFill/>
        </p:spPr>
        <p:txBody>
          <a:bodyPr wrap="square" rtlCol="0">
            <a:spAutoFit/>
          </a:bodyPr>
          <a:lstStyle/>
          <a:p>
            <a:pPr algn="ctr"/>
            <a:r>
              <a:rPr lang="en-US" dirty="0"/>
              <a:t>The College and Career Readiness section of the reports shows information about college entrance exams, advanced coursework, career and technical education (CTE) programs, and participation in coursework across subject areas.</a:t>
            </a:r>
          </a:p>
        </p:txBody>
      </p:sp>
      <p:graphicFrame>
        <p:nvGraphicFramePr>
          <p:cNvPr id="10" name="Content Placeholder 11">
            <a:extLst>
              <a:ext uri="{FF2B5EF4-FFF2-40B4-BE49-F238E27FC236}">
                <a16:creationId xmlns:a16="http://schemas.microsoft.com/office/drawing/2014/main" id="{7DF05C28-C63C-4584-A799-2A514108CF08}"/>
              </a:ext>
            </a:extLst>
          </p:cNvPr>
          <p:cNvGraphicFramePr>
            <a:graphicFrameLocks noGrp="1"/>
          </p:cNvGraphicFramePr>
          <p:nvPr>
            <p:ph idx="1"/>
            <p:extLst>
              <p:ext uri="{D42A27DB-BD31-4B8C-83A1-F6EECF244321}">
                <p14:modId xmlns:p14="http://schemas.microsoft.com/office/powerpoint/2010/main" val="1351391550"/>
              </p:ext>
            </p:extLst>
          </p:nvPr>
        </p:nvGraphicFramePr>
        <p:xfrm>
          <a:off x="938579" y="2270864"/>
          <a:ext cx="10210422" cy="3853668"/>
        </p:xfrm>
        <a:graphic>
          <a:graphicData uri="http://schemas.openxmlformats.org/drawingml/2006/table">
            <a:tbl>
              <a:tblPr firstRow="1" firstCol="1" bandRow="1">
                <a:tableStyleId>{8799B23B-EC83-4686-B30A-512413B5E67A}</a:tableStyleId>
              </a:tblPr>
              <a:tblGrid>
                <a:gridCol w="6127820">
                  <a:extLst>
                    <a:ext uri="{9D8B030D-6E8A-4147-A177-3AD203B41FA5}">
                      <a16:colId xmlns:a16="http://schemas.microsoft.com/office/drawing/2014/main" val="345343771"/>
                    </a:ext>
                  </a:extLst>
                </a:gridCol>
                <a:gridCol w="1481915">
                  <a:extLst>
                    <a:ext uri="{9D8B030D-6E8A-4147-A177-3AD203B41FA5}">
                      <a16:colId xmlns:a16="http://schemas.microsoft.com/office/drawing/2014/main" val="3085105833"/>
                    </a:ext>
                  </a:extLst>
                </a:gridCol>
                <a:gridCol w="1408609">
                  <a:extLst>
                    <a:ext uri="{9D8B030D-6E8A-4147-A177-3AD203B41FA5}">
                      <a16:colId xmlns:a16="http://schemas.microsoft.com/office/drawing/2014/main" val="2544488949"/>
                    </a:ext>
                  </a:extLst>
                </a:gridCol>
                <a:gridCol w="1192078">
                  <a:extLst>
                    <a:ext uri="{9D8B030D-6E8A-4147-A177-3AD203B41FA5}">
                      <a16:colId xmlns:a16="http://schemas.microsoft.com/office/drawing/2014/main" val="3283873603"/>
                    </a:ext>
                  </a:extLst>
                </a:gridCol>
              </a:tblGrid>
              <a:tr h="428918">
                <a:tc>
                  <a:txBody>
                    <a:bodyPr/>
                    <a:lstStyle/>
                    <a:p>
                      <a:r>
                        <a:rPr lang="en-US" dirty="0"/>
                        <a:t>College and Career Readiness</a:t>
                      </a:r>
                      <a:r>
                        <a:rPr lang="en-US" baseline="0" dirty="0"/>
                        <a:t> Measures</a:t>
                      </a:r>
                      <a:endParaRPr lang="en-US" dirty="0"/>
                    </a:p>
                  </a:txBody>
                  <a:tcPr marL="124681" marR="124681"/>
                </a:tc>
                <a:tc>
                  <a:txBody>
                    <a:bodyPr/>
                    <a:lstStyle/>
                    <a:p>
                      <a:pPr algn="ctr"/>
                      <a:r>
                        <a:rPr lang="en-US" dirty="0"/>
                        <a:t>School</a:t>
                      </a:r>
                    </a:p>
                  </a:txBody>
                  <a:tcPr marL="124681" marR="124681"/>
                </a:tc>
                <a:tc>
                  <a:txBody>
                    <a:bodyPr/>
                    <a:lstStyle/>
                    <a:p>
                      <a:pPr algn="ctr"/>
                      <a:r>
                        <a:rPr lang="en-US" dirty="0"/>
                        <a:t>District</a:t>
                      </a:r>
                    </a:p>
                  </a:txBody>
                  <a:tcPr marL="124681" marR="124681"/>
                </a:tc>
                <a:tc>
                  <a:txBody>
                    <a:bodyPr/>
                    <a:lstStyle/>
                    <a:p>
                      <a:pPr algn="ctr"/>
                      <a:r>
                        <a:rPr lang="en-US" dirty="0"/>
                        <a:t>State</a:t>
                      </a:r>
                    </a:p>
                  </a:txBody>
                  <a:tcPr marL="124681" marR="124681"/>
                </a:tc>
                <a:extLst>
                  <a:ext uri="{0D108BD9-81ED-4DB2-BD59-A6C34878D82A}">
                    <a16:rowId xmlns:a16="http://schemas.microsoft.com/office/drawing/2014/main" val="3580449415"/>
                  </a:ext>
                </a:extLst>
              </a:tr>
              <a:tr h="428918">
                <a:tc>
                  <a:txBody>
                    <a:bodyPr/>
                    <a:lstStyle/>
                    <a:p>
                      <a:r>
                        <a:rPr lang="en-US" dirty="0"/>
                        <a:t>%</a:t>
                      </a:r>
                      <a:r>
                        <a:rPr lang="en-US" baseline="0" dirty="0"/>
                        <a:t> of 12</a:t>
                      </a:r>
                      <a:r>
                        <a:rPr lang="en-US" baseline="30000" dirty="0"/>
                        <a:t>th</a:t>
                      </a:r>
                      <a:r>
                        <a:rPr lang="en-US" baseline="0" dirty="0"/>
                        <a:t> graders that took SAT in high school</a:t>
                      </a:r>
                      <a:endParaRPr lang="en-US" dirty="0"/>
                    </a:p>
                  </a:txBody>
                  <a:tcPr marL="124681" marR="124681"/>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45.4%</a:t>
                      </a:r>
                    </a:p>
                  </a:txBody>
                  <a:tcPr marL="124681" marR="124681" anchor="ctr"/>
                </a:tc>
                <a:extLst>
                  <a:ext uri="{0D108BD9-81ED-4DB2-BD59-A6C34878D82A}">
                    <a16:rowId xmlns:a16="http://schemas.microsoft.com/office/drawing/2014/main" val="806525700"/>
                  </a:ext>
                </a:extLst>
              </a:tr>
              <a:tr h="428918">
                <a:tc>
                  <a:txBody>
                    <a:bodyPr/>
                    <a:lstStyle/>
                    <a:p>
                      <a:r>
                        <a:rPr lang="en-US" dirty="0"/>
                        <a:t>% of 12</a:t>
                      </a:r>
                      <a:r>
                        <a:rPr lang="en-US" baseline="30000" dirty="0"/>
                        <a:t>th</a:t>
                      </a:r>
                      <a:r>
                        <a:rPr lang="en-US" dirty="0"/>
                        <a:t> graders that took ACT in high school</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8.8%</a:t>
                      </a:r>
                    </a:p>
                  </a:txBody>
                  <a:tcPr marL="124681" marR="124681" anchor="ctr"/>
                </a:tc>
                <a:extLst>
                  <a:ext uri="{0D108BD9-81ED-4DB2-BD59-A6C34878D82A}">
                    <a16:rowId xmlns:a16="http://schemas.microsoft.com/office/drawing/2014/main" val="3131493369"/>
                  </a:ext>
                </a:extLst>
              </a:tr>
              <a:tr h="428918">
                <a:tc>
                  <a:txBody>
                    <a:bodyPr/>
                    <a:lstStyle/>
                    <a:p>
                      <a:r>
                        <a:rPr lang="en-US" dirty="0"/>
                        <a:t>% of 11</a:t>
                      </a:r>
                      <a:r>
                        <a:rPr lang="en-US" baseline="30000" dirty="0"/>
                        <a:t>th</a:t>
                      </a:r>
                      <a:r>
                        <a:rPr lang="en-US" dirty="0"/>
                        <a:t> and 12</a:t>
                      </a:r>
                      <a:r>
                        <a:rPr lang="en-US" baseline="30000" dirty="0"/>
                        <a:t>th</a:t>
                      </a:r>
                      <a:r>
                        <a:rPr lang="en-US" dirty="0"/>
                        <a:t> graders enrolled in one or more Advanced</a:t>
                      </a:r>
                      <a:r>
                        <a:rPr lang="en-US" baseline="0" dirty="0"/>
                        <a:t> Placement (AP) or International Baccalaureate (IB) course</a:t>
                      </a:r>
                      <a:endParaRPr lang="en-US" dirty="0"/>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35.7%</a:t>
                      </a:r>
                    </a:p>
                  </a:txBody>
                  <a:tcPr marL="124681" marR="124681" anchor="ctr"/>
                </a:tc>
                <a:extLst>
                  <a:ext uri="{0D108BD9-81ED-4DB2-BD59-A6C34878D82A}">
                    <a16:rowId xmlns:a16="http://schemas.microsoft.com/office/drawing/2014/main" val="1273456017"/>
                  </a:ext>
                </a:extLst>
              </a:tr>
              <a:tr h="428918">
                <a:tc>
                  <a:txBody>
                    <a:bodyPr/>
                    <a:lstStyle/>
                    <a:p>
                      <a:r>
                        <a:rPr lang="en-US" dirty="0"/>
                        <a:t>% of 11</a:t>
                      </a:r>
                      <a:r>
                        <a:rPr lang="en-US" baseline="30000" dirty="0"/>
                        <a:t>th</a:t>
                      </a:r>
                      <a:r>
                        <a:rPr lang="en-US" dirty="0"/>
                        <a:t> and 12</a:t>
                      </a:r>
                      <a:r>
                        <a:rPr lang="en-US" baseline="30000" dirty="0"/>
                        <a:t>th</a:t>
                      </a:r>
                      <a:r>
                        <a:rPr lang="en-US" dirty="0"/>
                        <a:t> graders enrolled in dual enrollment coursework</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22.3%</a:t>
                      </a:r>
                    </a:p>
                  </a:txBody>
                  <a:tcPr marL="124681" marR="124681" anchor="ctr"/>
                </a:tc>
                <a:extLst>
                  <a:ext uri="{0D108BD9-81ED-4DB2-BD59-A6C34878D82A}">
                    <a16:rowId xmlns:a16="http://schemas.microsoft.com/office/drawing/2014/main" val="3153938625"/>
                  </a:ext>
                </a:extLst>
              </a:tr>
              <a:tr h="428918">
                <a:tc>
                  <a:txBody>
                    <a:bodyPr/>
                    <a:lstStyle/>
                    <a:p>
                      <a:r>
                        <a:rPr lang="en-US" dirty="0"/>
                        <a:t>% CTE</a:t>
                      </a:r>
                      <a:r>
                        <a:rPr lang="en-US" baseline="0" dirty="0"/>
                        <a:t> concentrators</a:t>
                      </a:r>
                      <a:endParaRPr lang="en-US" dirty="0"/>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11.0%</a:t>
                      </a:r>
                    </a:p>
                  </a:txBody>
                  <a:tcPr marL="124681" marR="124681" anchor="ctr"/>
                </a:tc>
                <a:extLst>
                  <a:ext uri="{0D108BD9-81ED-4DB2-BD59-A6C34878D82A}">
                    <a16:rowId xmlns:a16="http://schemas.microsoft.com/office/drawing/2014/main" val="4106794273"/>
                  </a:ext>
                </a:extLst>
              </a:tr>
              <a:tr h="428918">
                <a:tc>
                  <a:txBody>
                    <a:bodyPr/>
                    <a:lstStyle/>
                    <a:p>
                      <a:r>
                        <a:rPr lang="en-US" dirty="0"/>
                        <a:t>% of students earning industry-valued credentials</a:t>
                      </a:r>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0.9%</a:t>
                      </a:r>
                    </a:p>
                  </a:txBody>
                  <a:tcPr marL="124681" marR="124681" anchor="ctr"/>
                </a:tc>
                <a:extLst>
                  <a:ext uri="{0D108BD9-81ED-4DB2-BD59-A6C34878D82A}">
                    <a16:rowId xmlns:a16="http://schemas.microsoft.com/office/drawing/2014/main" val="3159990563"/>
                  </a:ext>
                </a:extLst>
              </a:tr>
              <a:tr h="428918">
                <a:tc>
                  <a:txBody>
                    <a:bodyPr/>
                    <a:lstStyle/>
                    <a:p>
                      <a:r>
                        <a:rPr lang="en-US" dirty="0"/>
                        <a:t>Number of students earning</a:t>
                      </a:r>
                      <a:r>
                        <a:rPr lang="en-US" baseline="0" dirty="0"/>
                        <a:t> a Seal of Biliteracy</a:t>
                      </a:r>
                      <a:endParaRPr lang="en-US" dirty="0"/>
                    </a:p>
                  </a:txBody>
                  <a:tcPr marL="124681" marR="12468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lang="en-US" sz="1200" dirty="0">
                        <a:solidFill>
                          <a:srgbClr val="008E40"/>
                        </a:solidFill>
                        <a:effectLst/>
                        <a:latin typeface="+mn-lt"/>
                      </a:endParaRPr>
                    </a:p>
                  </a:txBody>
                  <a:tcPr marL="124681" marR="124681" anchor="ctr"/>
                </a:tc>
                <a:tc>
                  <a:txBody>
                    <a:bodyPr/>
                    <a:lstStyle/>
                    <a:p>
                      <a:pPr algn="ctr"/>
                      <a:r>
                        <a:rPr lang="en-US" dirty="0">
                          <a:solidFill>
                            <a:schemeClr val="tx1"/>
                          </a:solidFill>
                        </a:rPr>
                        <a:t>4,953</a:t>
                      </a:r>
                    </a:p>
                  </a:txBody>
                  <a:tcPr marL="124681" marR="124681" anchor="ctr"/>
                </a:tc>
                <a:extLst>
                  <a:ext uri="{0D108BD9-81ED-4DB2-BD59-A6C34878D82A}">
                    <a16:rowId xmlns:a16="http://schemas.microsoft.com/office/drawing/2014/main" val="3078025245"/>
                  </a:ext>
                </a:extLst>
              </a:tr>
            </a:tbl>
          </a:graphicData>
        </a:graphic>
      </p:graphicFrame>
      <p:sp>
        <p:nvSpPr>
          <p:cNvPr id="12" name="TextBox 11">
            <a:extLst>
              <a:ext uri="{FF2B5EF4-FFF2-40B4-BE49-F238E27FC236}">
                <a16:creationId xmlns:a16="http://schemas.microsoft.com/office/drawing/2014/main" id="{A5814D2E-61EB-45AA-A4FD-F9E98F0764A0}"/>
              </a:ext>
            </a:extLst>
          </p:cNvPr>
          <p:cNvSpPr txBox="1"/>
          <p:nvPr/>
        </p:nvSpPr>
        <p:spPr>
          <a:xfrm>
            <a:off x="0" y="73817"/>
            <a:ext cx="2743200" cy="2246769"/>
          </a:xfrm>
          <a:prstGeom prst="rect">
            <a:avLst/>
          </a:prstGeom>
          <a:solidFill>
            <a:srgbClr val="008E40"/>
          </a:solidFill>
        </p:spPr>
        <p:txBody>
          <a:bodyPr wrap="square" rtlCol="0">
            <a:spAutoFit/>
          </a:bodyPr>
          <a:lstStyle/>
          <a:p>
            <a:r>
              <a:rPr lang="en-US" sz="1400" b="1" dirty="0">
                <a:solidFill>
                  <a:schemeClr val="bg1"/>
                </a:solidFill>
              </a:rPr>
              <a:t>Populate this data from the College and Career Readiness section of the reports. Delete this Text Box by clicking it and hitting the “Backspace” key.</a:t>
            </a:r>
          </a:p>
          <a:p>
            <a:endParaRPr lang="en-US" sz="1400" b="1" dirty="0">
              <a:solidFill>
                <a:schemeClr val="bg1"/>
              </a:solidFill>
            </a:endParaRPr>
          </a:p>
          <a:p>
            <a:r>
              <a:rPr lang="en-US" sz="1400" b="1" dirty="0">
                <a:solidFill>
                  <a:schemeClr val="bg1"/>
                </a:solidFill>
              </a:rPr>
              <a:t>If any of these values were impacted by COVID-19 in your district, explain on this slide or add additional slides. </a:t>
            </a:r>
          </a:p>
        </p:txBody>
      </p:sp>
      <p:sp>
        <p:nvSpPr>
          <p:cNvPr id="5" name="Slide Number Placeholder 4">
            <a:extLst>
              <a:ext uri="{FF2B5EF4-FFF2-40B4-BE49-F238E27FC236}">
                <a16:creationId xmlns:a16="http://schemas.microsoft.com/office/drawing/2014/main" id="{7FDC41E0-885A-4173-86E1-84FE8E66FCD6}"/>
              </a:ext>
            </a:extLst>
          </p:cNvPr>
          <p:cNvSpPr>
            <a:spLocks noGrp="1"/>
          </p:cNvSpPr>
          <p:nvPr>
            <p:ph type="sldNum" sz="quarter" idx="11"/>
          </p:nvPr>
        </p:nvSpPr>
        <p:spPr/>
        <p:txBody>
          <a:bodyPr/>
          <a:lstStyle/>
          <a:p>
            <a:fld id="{08ABAEDF-865C-4247-9503-834917DE0CD1}" type="slidenum">
              <a:rPr lang="en-US" smtClean="0"/>
              <a:pPr/>
              <a:t>27</a:t>
            </a:fld>
            <a:endParaRPr lang="en-US" dirty="0"/>
          </a:p>
        </p:txBody>
      </p:sp>
    </p:spTree>
    <p:extLst>
      <p:ext uri="{BB962C8B-B14F-4D97-AF65-F5344CB8AC3E}">
        <p14:creationId xmlns:p14="http://schemas.microsoft.com/office/powerpoint/2010/main" val="2105960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BF2A-29AD-4EAF-A7A2-1B6EC3F3F624}"/>
              </a:ext>
            </a:extLst>
          </p:cNvPr>
          <p:cNvSpPr>
            <a:spLocks noGrp="1"/>
          </p:cNvSpPr>
          <p:nvPr>
            <p:ph type="title"/>
          </p:nvPr>
        </p:nvSpPr>
        <p:spPr>
          <a:xfrm>
            <a:off x="876300" y="232311"/>
            <a:ext cx="10515600" cy="1325563"/>
          </a:xfrm>
        </p:spPr>
        <p:txBody>
          <a:bodyPr/>
          <a:lstStyle/>
          <a:p>
            <a:pPr algn="ctr"/>
            <a:r>
              <a:rPr lang="en-US" b="1" dirty="0"/>
              <a:t>Visual and Performing Arts</a:t>
            </a:r>
          </a:p>
        </p:txBody>
      </p:sp>
      <p:sp>
        <p:nvSpPr>
          <p:cNvPr id="15" name="TextBox 14">
            <a:extLst>
              <a:ext uri="{FF2B5EF4-FFF2-40B4-BE49-F238E27FC236}">
                <a16:creationId xmlns:a16="http://schemas.microsoft.com/office/drawing/2014/main" id="{10D6940E-6CB1-4719-A274-E57A83700387}"/>
              </a:ext>
            </a:extLst>
          </p:cNvPr>
          <p:cNvSpPr txBox="1"/>
          <p:nvPr/>
        </p:nvSpPr>
        <p:spPr>
          <a:xfrm>
            <a:off x="838200" y="1242562"/>
            <a:ext cx="10831997" cy="646331"/>
          </a:xfrm>
          <a:prstGeom prst="rect">
            <a:avLst/>
          </a:prstGeom>
          <a:noFill/>
        </p:spPr>
        <p:txBody>
          <a:bodyPr wrap="square" rtlCol="0">
            <a:spAutoFit/>
          </a:bodyPr>
          <a:lstStyle/>
          <a:p>
            <a:pPr algn="ctr"/>
            <a:r>
              <a:rPr lang="en-US" dirty="0"/>
              <a:t>The College and Career Readiness section includes participation in visual and performing arts coursework for students in grades 6 through 12.</a:t>
            </a:r>
          </a:p>
        </p:txBody>
      </p:sp>
      <p:sp>
        <p:nvSpPr>
          <p:cNvPr id="3" name="TextBox 2">
            <a:extLst>
              <a:ext uri="{FF2B5EF4-FFF2-40B4-BE49-F238E27FC236}">
                <a16:creationId xmlns:a16="http://schemas.microsoft.com/office/drawing/2014/main" id="{77DC6CF1-C2C6-4EFF-8E2B-8B856F5041F5}"/>
              </a:ext>
            </a:extLst>
          </p:cNvPr>
          <p:cNvSpPr txBox="1"/>
          <p:nvPr/>
        </p:nvSpPr>
        <p:spPr>
          <a:xfrm>
            <a:off x="0" y="73817"/>
            <a:ext cx="1877158" cy="1600438"/>
          </a:xfrm>
          <a:prstGeom prst="rect">
            <a:avLst/>
          </a:prstGeom>
          <a:solidFill>
            <a:srgbClr val="008E40"/>
          </a:solidFill>
        </p:spPr>
        <p:txBody>
          <a:bodyPr wrap="square" rtlCol="0">
            <a:spAutoFit/>
          </a:bodyPr>
          <a:lstStyle/>
          <a:p>
            <a:r>
              <a:rPr lang="en-US" sz="1400" b="1" dirty="0">
                <a:solidFill>
                  <a:schemeClr val="bg1"/>
                </a:solidFill>
              </a:rPr>
              <a:t>Populate this data from the College and Career Readiness section of the reports. Delete this Text Box by clicking it and hitting the “Backspace” key. </a:t>
            </a:r>
          </a:p>
        </p:txBody>
      </p:sp>
      <p:sp>
        <p:nvSpPr>
          <p:cNvPr id="13" name="Content Placeholder 2">
            <a:extLst>
              <a:ext uri="{FF2B5EF4-FFF2-40B4-BE49-F238E27FC236}">
                <a16:creationId xmlns:a16="http://schemas.microsoft.com/office/drawing/2014/main" id="{1089410E-E4E7-BD47-96DF-4812C1363972}"/>
              </a:ext>
            </a:extLst>
          </p:cNvPr>
          <p:cNvSpPr>
            <a:spLocks noGrp="1"/>
          </p:cNvSpPr>
          <p:nvPr>
            <p:ph idx="1"/>
          </p:nvPr>
        </p:nvSpPr>
        <p:spPr>
          <a:xfrm>
            <a:off x="876300" y="2203000"/>
            <a:ext cx="10515600" cy="3608838"/>
          </a:xfrm>
        </p:spPr>
        <p:txBody>
          <a:bodyPr>
            <a:normAutofit/>
          </a:bodyPr>
          <a:lstStyle/>
          <a:p>
            <a:pPr lvl="0">
              <a:spcBef>
                <a:spcPts val="0"/>
              </a:spcBef>
              <a:defRPr/>
            </a:pPr>
            <a:r>
              <a:rPr lang="en-US" dirty="0">
                <a:solidFill>
                  <a:srgbClr val="008E40"/>
                </a:solidFill>
                <a:latin typeface="Calibri" panose="020F0502020204030204" pitchFamily="34" charset="0"/>
              </a:rPr>
              <a:t>[0.0%] </a:t>
            </a:r>
            <a:r>
              <a:rPr lang="en-US" b="0" dirty="0">
                <a:solidFill>
                  <a:srgbClr val="000000"/>
                </a:solidFill>
                <a:latin typeface="Calibri" panose="020F0502020204030204" pitchFamily="34" charset="0"/>
              </a:rPr>
              <a:t>of students in grades 6 through 8 enrolled in an arts course (State = 87.5%)</a:t>
            </a:r>
          </a:p>
          <a:p>
            <a:pPr marL="800100" lvl="1" indent="-342900">
              <a:spcBef>
                <a:spcPts val="0"/>
              </a:spcBef>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Music courses (State = 60.7%) </a:t>
            </a:r>
          </a:p>
          <a:p>
            <a:pPr marL="800100" lvl="1" indent="-342900">
              <a:spcBef>
                <a:spcPts val="0"/>
              </a:spcBef>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Dance courses (State = 3.2%)</a:t>
            </a:r>
          </a:p>
          <a:p>
            <a:pPr marL="800100" lvl="1" indent="-342900">
              <a:spcBef>
                <a:spcPts val="0"/>
              </a:spcBef>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Drama courses (State = 6.7%)</a:t>
            </a:r>
          </a:p>
          <a:p>
            <a:pPr marL="800100" lvl="1" indent="-342900">
              <a:spcBef>
                <a:spcPts val="0"/>
              </a:spcBef>
              <a:spcAft>
                <a:spcPts val="3000"/>
              </a:spcAft>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Visual Arts courses (State = 68.6%)</a:t>
            </a:r>
          </a:p>
          <a:p>
            <a:pPr lvl="0">
              <a:spcBef>
                <a:spcPts val="0"/>
              </a:spcBef>
              <a:defRPr/>
            </a:pPr>
            <a:r>
              <a:rPr lang="en-US" dirty="0">
                <a:solidFill>
                  <a:srgbClr val="008E40"/>
                </a:solidFill>
                <a:latin typeface="Calibri" panose="020F0502020204030204" pitchFamily="34" charset="0"/>
              </a:rPr>
              <a:t>[0.0%] </a:t>
            </a:r>
            <a:r>
              <a:rPr lang="en-US" b="0" dirty="0">
                <a:solidFill>
                  <a:srgbClr val="000000"/>
                </a:solidFill>
                <a:latin typeface="Calibri" panose="020F0502020204030204" pitchFamily="34" charset="0"/>
              </a:rPr>
              <a:t>of students in grades 9 through 12 enrolled in an arts course (State = 49.9%)</a:t>
            </a:r>
          </a:p>
          <a:p>
            <a:pPr marL="800100" lvl="1" indent="-342900">
              <a:spcBef>
                <a:spcPts val="0"/>
              </a:spcBef>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Music courses (State = 16.1%)</a:t>
            </a:r>
          </a:p>
          <a:p>
            <a:pPr marL="800100" lvl="1" indent="-342900">
              <a:spcBef>
                <a:spcPts val="0"/>
              </a:spcBef>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Dance courses (State = 2.3%)</a:t>
            </a:r>
          </a:p>
          <a:p>
            <a:pPr marL="800100" lvl="1" indent="-342900">
              <a:spcBef>
                <a:spcPts val="0"/>
              </a:spcBef>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Drama courses (State = 3.4%)</a:t>
            </a:r>
          </a:p>
          <a:p>
            <a:pPr marL="800100" lvl="1" indent="-342900">
              <a:spcBef>
                <a:spcPts val="0"/>
              </a:spcBef>
              <a:buFont typeface="Arial" panose="020B0604020202020204" pitchFamily="34" charset="0"/>
              <a:buChar char="•"/>
              <a:defRPr/>
            </a:pPr>
            <a:r>
              <a:rPr lang="en-US" dirty="0">
                <a:solidFill>
                  <a:srgbClr val="008E40"/>
                </a:solidFill>
                <a:latin typeface="Calibri" panose="020F0502020204030204" pitchFamily="34" charset="0"/>
              </a:rPr>
              <a:t> [0.0%] </a:t>
            </a:r>
            <a:r>
              <a:rPr lang="en-US" b="0" dirty="0">
                <a:latin typeface="Calibri" panose="020F0502020204030204" pitchFamily="34" charset="0"/>
              </a:rPr>
              <a:t>enrolled in Visual Arts courses (State = 33.2%)</a:t>
            </a:r>
          </a:p>
        </p:txBody>
      </p:sp>
      <p:sp>
        <p:nvSpPr>
          <p:cNvPr id="6" name="Slide Number Placeholder 5">
            <a:extLst>
              <a:ext uri="{FF2B5EF4-FFF2-40B4-BE49-F238E27FC236}">
                <a16:creationId xmlns:a16="http://schemas.microsoft.com/office/drawing/2014/main" id="{5CDE42DA-305C-4BB3-BD24-A2604B3E8FF2}"/>
              </a:ext>
            </a:extLst>
          </p:cNvPr>
          <p:cNvSpPr>
            <a:spLocks noGrp="1"/>
          </p:cNvSpPr>
          <p:nvPr>
            <p:ph type="sldNum" sz="quarter" idx="11"/>
          </p:nvPr>
        </p:nvSpPr>
        <p:spPr/>
        <p:txBody>
          <a:bodyPr/>
          <a:lstStyle/>
          <a:p>
            <a:fld id="{08ABAEDF-865C-4247-9503-834917DE0CD1}" type="slidenum">
              <a:rPr lang="en-US" smtClean="0"/>
              <a:pPr/>
              <a:t>28</a:t>
            </a:fld>
            <a:endParaRPr lang="en-US" dirty="0"/>
          </a:p>
        </p:txBody>
      </p:sp>
    </p:spTree>
    <p:extLst>
      <p:ext uri="{BB962C8B-B14F-4D97-AF65-F5344CB8AC3E}">
        <p14:creationId xmlns:p14="http://schemas.microsoft.com/office/powerpoint/2010/main" val="3429656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7D69-A3EC-4862-ACBD-532FA7E1FAB2}"/>
              </a:ext>
            </a:extLst>
          </p:cNvPr>
          <p:cNvSpPr>
            <a:spLocks noGrp="1"/>
          </p:cNvSpPr>
          <p:nvPr>
            <p:ph type="title"/>
          </p:nvPr>
        </p:nvSpPr>
        <p:spPr/>
        <p:txBody>
          <a:bodyPr/>
          <a:lstStyle/>
          <a:p>
            <a:pPr algn="ctr"/>
            <a:r>
              <a:rPr lang="en-US" b="1" dirty="0"/>
              <a:t>Student Safety in the District</a:t>
            </a:r>
          </a:p>
        </p:txBody>
      </p:sp>
      <p:sp>
        <p:nvSpPr>
          <p:cNvPr id="3" name="Text Placeholder 2">
            <a:extLst>
              <a:ext uri="{FF2B5EF4-FFF2-40B4-BE49-F238E27FC236}">
                <a16:creationId xmlns:a16="http://schemas.microsoft.com/office/drawing/2014/main" id="{80195504-4DE5-4FB5-8667-34D9B808D57E}"/>
              </a:ext>
            </a:extLst>
          </p:cNvPr>
          <p:cNvSpPr>
            <a:spLocks noGrp="1"/>
          </p:cNvSpPr>
          <p:nvPr>
            <p:ph type="body" idx="1"/>
          </p:nvPr>
        </p:nvSpPr>
        <p:spPr>
          <a:xfrm>
            <a:off x="839788" y="1681163"/>
            <a:ext cx="4198925" cy="823912"/>
          </a:xfrm>
        </p:spPr>
        <p:txBody>
          <a:bodyPr/>
          <a:lstStyle/>
          <a:p>
            <a:r>
              <a:rPr lang="en-US" dirty="0"/>
              <a:t>Narrative Information on Student Safety</a:t>
            </a:r>
          </a:p>
        </p:txBody>
      </p:sp>
      <p:sp>
        <p:nvSpPr>
          <p:cNvPr id="4" name="Content Placeholder 3">
            <a:extLst>
              <a:ext uri="{FF2B5EF4-FFF2-40B4-BE49-F238E27FC236}">
                <a16:creationId xmlns:a16="http://schemas.microsoft.com/office/drawing/2014/main" id="{63F8B1AD-8C9E-4A82-9746-D6C9CF2D7D3A}"/>
              </a:ext>
            </a:extLst>
          </p:cNvPr>
          <p:cNvSpPr>
            <a:spLocks noGrp="1"/>
          </p:cNvSpPr>
          <p:nvPr>
            <p:ph sz="half" idx="2"/>
          </p:nvPr>
        </p:nvSpPr>
        <p:spPr>
          <a:xfrm>
            <a:off x="839789" y="2505075"/>
            <a:ext cx="3998912" cy="3684588"/>
          </a:xfrm>
        </p:spPr>
        <p:txBody>
          <a:bodyPr/>
          <a:lstStyle/>
          <a:p>
            <a:r>
              <a:rPr lang="en-US" dirty="0">
                <a:solidFill>
                  <a:srgbClr val="008E40"/>
                </a:solidFill>
              </a:rPr>
              <a:t>[Enter student safety narrative information from School Performance Reports]</a:t>
            </a:r>
          </a:p>
        </p:txBody>
      </p:sp>
      <p:sp>
        <p:nvSpPr>
          <p:cNvPr id="5" name="Text Placeholder 4">
            <a:extLst>
              <a:ext uri="{FF2B5EF4-FFF2-40B4-BE49-F238E27FC236}">
                <a16:creationId xmlns:a16="http://schemas.microsoft.com/office/drawing/2014/main" id="{5ED54573-30D4-4021-B610-43840EECFBAE}"/>
              </a:ext>
            </a:extLst>
          </p:cNvPr>
          <p:cNvSpPr>
            <a:spLocks noGrp="1"/>
          </p:cNvSpPr>
          <p:nvPr>
            <p:ph type="body" sz="quarter" idx="3"/>
          </p:nvPr>
        </p:nvSpPr>
        <p:spPr>
          <a:xfrm>
            <a:off x="5562599" y="1681163"/>
            <a:ext cx="6316675" cy="823912"/>
          </a:xfrm>
        </p:spPr>
        <p:txBody>
          <a:bodyPr>
            <a:normAutofit/>
          </a:bodyPr>
          <a:lstStyle/>
          <a:p>
            <a:r>
              <a:rPr lang="en-US" dirty="0">
                <a:cs typeface="Arial" panose="020B0604020202020204" pitchFamily="34" charset="0"/>
              </a:rPr>
              <a:t>Violence, Vandalism, HIB, and Substance Offenses</a:t>
            </a:r>
          </a:p>
        </p:txBody>
      </p:sp>
      <p:graphicFrame>
        <p:nvGraphicFramePr>
          <p:cNvPr id="9" name="Content Placeholder 8">
            <a:extLst>
              <a:ext uri="{FF2B5EF4-FFF2-40B4-BE49-F238E27FC236}">
                <a16:creationId xmlns:a16="http://schemas.microsoft.com/office/drawing/2014/main" id="{7C7AEB8B-A204-4EC2-A31B-16AA697D28AF}"/>
              </a:ext>
            </a:extLst>
          </p:cNvPr>
          <p:cNvGraphicFramePr>
            <a:graphicFrameLocks noGrp="1"/>
          </p:cNvGraphicFramePr>
          <p:nvPr>
            <p:ph sz="quarter" idx="4"/>
            <p:extLst>
              <p:ext uri="{D42A27DB-BD31-4B8C-83A1-F6EECF244321}">
                <p14:modId xmlns:p14="http://schemas.microsoft.com/office/powerpoint/2010/main" val="3208367616"/>
              </p:ext>
            </p:extLst>
          </p:nvPr>
        </p:nvGraphicFramePr>
        <p:xfrm>
          <a:off x="5562600" y="2505075"/>
          <a:ext cx="6316675" cy="3418840"/>
        </p:xfrm>
        <a:graphic>
          <a:graphicData uri="http://schemas.openxmlformats.org/drawingml/2006/table">
            <a:tbl>
              <a:tblPr firstRow="1" firstCol="1" bandRow="1">
                <a:tableStyleId>{C083E6E3-FA7D-4D7B-A595-EF9225AFEA82}</a:tableStyleId>
              </a:tblPr>
              <a:tblGrid>
                <a:gridCol w="3482875">
                  <a:extLst>
                    <a:ext uri="{9D8B030D-6E8A-4147-A177-3AD203B41FA5}">
                      <a16:colId xmlns:a16="http://schemas.microsoft.com/office/drawing/2014/main" val="310602175"/>
                    </a:ext>
                  </a:extLst>
                </a:gridCol>
                <a:gridCol w="1416900">
                  <a:extLst>
                    <a:ext uri="{9D8B030D-6E8A-4147-A177-3AD203B41FA5}">
                      <a16:colId xmlns:a16="http://schemas.microsoft.com/office/drawing/2014/main" val="171739615"/>
                    </a:ext>
                  </a:extLst>
                </a:gridCol>
                <a:gridCol w="1416900">
                  <a:extLst>
                    <a:ext uri="{9D8B030D-6E8A-4147-A177-3AD203B41FA5}">
                      <a16:colId xmlns:a16="http://schemas.microsoft.com/office/drawing/2014/main" val="2488601226"/>
                    </a:ext>
                  </a:extLst>
                </a:gridCol>
              </a:tblGrid>
              <a:tr h="370840">
                <a:tc>
                  <a:txBody>
                    <a:bodyPr/>
                    <a:lstStyle/>
                    <a:p>
                      <a:pPr algn="ctr"/>
                      <a:r>
                        <a:rPr lang="en-US" sz="1600" dirty="0"/>
                        <a:t>Incident Type</a:t>
                      </a:r>
                    </a:p>
                  </a:txBody>
                  <a:tcPr anchor="ctr">
                    <a:lnR w="12700" cap="flat" cmpd="sng" algn="ctr">
                      <a:solidFill>
                        <a:schemeClr val="accent3"/>
                      </a:solidFill>
                      <a:prstDash val="solid"/>
                      <a:round/>
                      <a:headEnd type="none" w="med" len="med"/>
                      <a:tailEnd type="none" w="med" len="med"/>
                    </a:lnR>
                  </a:tcPr>
                </a:tc>
                <a:tc>
                  <a:txBody>
                    <a:bodyPr/>
                    <a:lstStyle/>
                    <a:p>
                      <a:pPr algn="ctr"/>
                      <a:r>
                        <a:rPr lang="en-US" sz="1600" dirty="0"/>
                        <a:t>Number of Incidents: District</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r>
                        <a:rPr lang="en-US" sz="1600" dirty="0">
                          <a:solidFill>
                            <a:schemeClr val="tx1"/>
                          </a:solidFill>
                        </a:rPr>
                        <a:t>Number of Incidents: State</a:t>
                      </a:r>
                    </a:p>
                  </a:txBody>
                  <a:tcPr>
                    <a:lnL w="12700"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1583207228"/>
                  </a:ext>
                </a:extLst>
              </a:tr>
              <a:tr h="370840">
                <a:tc>
                  <a:txBody>
                    <a:bodyPr/>
                    <a:lstStyle/>
                    <a:p>
                      <a:r>
                        <a:rPr lang="en-US" sz="1600" b="0" dirty="0"/>
                        <a:t>Violence</a:t>
                      </a:r>
                    </a:p>
                  </a:txBody>
                  <a:tcPr>
                    <a:lnR w="12700" cap="flat" cmpd="sng" algn="ctr">
                      <a:solidFill>
                        <a:schemeClr val="accent3"/>
                      </a:solidFill>
                      <a:prstDash val="solid"/>
                      <a:round/>
                      <a:headEnd type="none" w="med" len="med"/>
                      <a:tailEnd type="none" w="med" len="med"/>
                    </a:lnR>
                  </a:tcPr>
                </a:tc>
                <a:tc>
                  <a:txBody>
                    <a:bodyPr/>
                    <a:lstStyle/>
                    <a:p>
                      <a:pPr algn="ctr"/>
                      <a:r>
                        <a:rPr lang="en-US" sz="1600" dirty="0">
                          <a:solidFill>
                            <a:srgbClr val="008E40"/>
                          </a:solidFill>
                          <a:effectLst/>
                          <a:latin typeface="+mn-lt"/>
                        </a:rPr>
                        <a:t>[#]</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r>
                        <a:rPr lang="en-US" sz="1600" dirty="0">
                          <a:solidFill>
                            <a:schemeClr val="tx1"/>
                          </a:solidFill>
                        </a:rPr>
                        <a:t>728</a:t>
                      </a:r>
                    </a:p>
                  </a:txBody>
                  <a:tcPr>
                    <a:lnL w="12700"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9553006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Vandalism</a:t>
                      </a:r>
                    </a:p>
                  </a:txBody>
                  <a:tcPr>
                    <a:lnR w="12700" cap="flat" cmpd="sng" algn="ctr">
                      <a:solidFill>
                        <a:schemeClr val="accent3"/>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rPr>
                        <a:t>[#]</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r>
                        <a:rPr lang="en-US" sz="1600" dirty="0">
                          <a:solidFill>
                            <a:schemeClr val="tx1"/>
                          </a:solidFill>
                        </a:rPr>
                        <a:t>193</a:t>
                      </a:r>
                    </a:p>
                  </a:txBody>
                  <a:tcPr>
                    <a:lnL w="12700"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8405677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Weapons</a:t>
                      </a:r>
                    </a:p>
                  </a:txBody>
                  <a:tcPr>
                    <a:lnR w="12700" cap="flat" cmpd="sng" algn="ctr">
                      <a:solidFill>
                        <a:schemeClr val="accent3"/>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rPr>
                        <a:t>[#]</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r>
                        <a:rPr lang="en-US" sz="1600" dirty="0">
                          <a:solidFill>
                            <a:schemeClr val="tx1"/>
                          </a:solidFill>
                        </a:rPr>
                        <a:t>138</a:t>
                      </a:r>
                    </a:p>
                  </a:txBody>
                  <a:tcPr>
                    <a:lnL w="12700"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13029322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Substances</a:t>
                      </a:r>
                    </a:p>
                  </a:txBody>
                  <a:tcPr>
                    <a:lnR w="12700" cap="flat" cmpd="sng" algn="ctr">
                      <a:solidFill>
                        <a:schemeClr val="accent3"/>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rPr>
                        <a:t>[#]</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r>
                        <a:rPr lang="en-US" sz="1600" dirty="0">
                          <a:solidFill>
                            <a:schemeClr val="tx1"/>
                          </a:solidFill>
                        </a:rPr>
                        <a:t>681</a:t>
                      </a:r>
                    </a:p>
                  </a:txBody>
                  <a:tcPr>
                    <a:lnL w="12700"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42086142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Harassment, Intimidation, Bullying (HIB)</a:t>
                      </a:r>
                    </a:p>
                  </a:txBody>
                  <a:tcPr>
                    <a:lnR w="12700" cap="flat" cmpd="sng" algn="ctr">
                      <a:solidFill>
                        <a:schemeClr val="accent3"/>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rPr>
                        <a:t>[#]</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tx1"/>
                          </a:solidFill>
                        </a:rPr>
                        <a:t>1,467</a:t>
                      </a:r>
                    </a:p>
                  </a:txBody>
                  <a:tcPr>
                    <a:lnL w="12700" cap="flat" cmpd="sng" algn="ctr">
                      <a:solidFill>
                        <a:schemeClr val="accent3"/>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5149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Total Unique Incidents</a:t>
                      </a:r>
                    </a:p>
                  </a:txBody>
                  <a:tcPr>
                    <a:lnR w="12700" cap="flat" cmpd="sng" algn="ctr">
                      <a:solidFill>
                        <a:schemeClr val="accent3"/>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rPr>
                        <a:t>[#]</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600" dirty="0">
                          <a:solidFill>
                            <a:schemeClr val="tx1"/>
                          </a:solidFill>
                        </a:rPr>
                        <a:t>3,151</a:t>
                      </a:r>
                    </a:p>
                  </a:txBody>
                  <a:tcPr>
                    <a:lnL w="12700" cap="flat" cmpd="sng" algn="ctr">
                      <a:solidFill>
                        <a:schemeClr val="accent3"/>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619427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Incidents Per 100 Students Enrolled</a:t>
                      </a:r>
                    </a:p>
                  </a:txBody>
                  <a:tcPr>
                    <a:lnR w="12700" cap="flat" cmpd="sng" algn="ctr">
                      <a:solidFill>
                        <a:schemeClr val="accent3"/>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rPr>
                        <a:t>[#]</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r>
                        <a:rPr lang="en-US" sz="1600" dirty="0">
                          <a:solidFill>
                            <a:schemeClr val="tx1"/>
                          </a:solidFill>
                        </a:rPr>
                        <a:t>0.23</a:t>
                      </a:r>
                    </a:p>
                  </a:txBody>
                  <a:tcPr>
                    <a:lnL w="12700"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878768251"/>
                  </a:ext>
                </a:extLst>
              </a:tr>
            </a:tbl>
          </a:graphicData>
        </a:graphic>
      </p:graphicFrame>
      <p:sp>
        <p:nvSpPr>
          <p:cNvPr id="10" name="TextBox 9">
            <a:extLst>
              <a:ext uri="{FF2B5EF4-FFF2-40B4-BE49-F238E27FC236}">
                <a16:creationId xmlns:a16="http://schemas.microsoft.com/office/drawing/2014/main" id="{A5814D2E-61EB-45AA-A4FD-F9E98F0764A0}"/>
              </a:ext>
            </a:extLst>
          </p:cNvPr>
          <p:cNvSpPr txBox="1"/>
          <p:nvPr/>
        </p:nvSpPr>
        <p:spPr>
          <a:xfrm>
            <a:off x="-1" y="73817"/>
            <a:ext cx="2841523" cy="1815882"/>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ea typeface="+mn-lt"/>
                <a:cs typeface="+mn-lt"/>
              </a:rPr>
              <a:t>Populate this data from the Climate and Environment and Narrative sections of the reports.</a:t>
            </a:r>
            <a:endParaRPr lang="en-US" dirty="0">
              <a:solidFill>
                <a:schemeClr val="bg1"/>
              </a:solidFill>
            </a:endParaRPr>
          </a:p>
          <a:p>
            <a:endParaRPr lang="en-US" sz="1400" b="1" dirty="0">
              <a:solidFill>
                <a:schemeClr val="bg1"/>
              </a:solidFill>
            </a:endParaRPr>
          </a:p>
          <a:p>
            <a:r>
              <a:rPr lang="en-US" sz="1400" b="1" dirty="0">
                <a:solidFill>
                  <a:schemeClr val="bg1"/>
                </a:solidFill>
              </a:rPr>
              <a:t>If the discipline numbers in your district were impacted by school closures, you may want to mention that on in this slide.</a:t>
            </a:r>
            <a:endParaRPr lang="en-US" dirty="0">
              <a:solidFill>
                <a:schemeClr val="bg1"/>
              </a:solidFill>
              <a:cs typeface="Calibri"/>
            </a:endParaRPr>
          </a:p>
        </p:txBody>
      </p:sp>
      <p:sp>
        <p:nvSpPr>
          <p:cNvPr id="11" name="Slide Number Placeholder 10">
            <a:extLst>
              <a:ext uri="{FF2B5EF4-FFF2-40B4-BE49-F238E27FC236}">
                <a16:creationId xmlns:a16="http://schemas.microsoft.com/office/drawing/2014/main" id="{1BEAEB29-01BE-4433-B691-2EFDBCE6145D}"/>
              </a:ext>
            </a:extLst>
          </p:cNvPr>
          <p:cNvSpPr>
            <a:spLocks noGrp="1"/>
          </p:cNvSpPr>
          <p:nvPr>
            <p:ph type="sldNum" sz="quarter" idx="11"/>
          </p:nvPr>
        </p:nvSpPr>
        <p:spPr/>
        <p:txBody>
          <a:bodyPr/>
          <a:lstStyle/>
          <a:p>
            <a:fld id="{08ABAEDF-865C-4247-9503-834917DE0CD1}" type="slidenum">
              <a:rPr lang="en-US" smtClean="0"/>
              <a:pPr/>
              <a:t>29</a:t>
            </a:fld>
            <a:endParaRPr lang="en-US" dirty="0"/>
          </a:p>
        </p:txBody>
      </p:sp>
    </p:spTree>
    <p:extLst>
      <p:ext uri="{BB962C8B-B14F-4D97-AF65-F5344CB8AC3E}">
        <p14:creationId xmlns:p14="http://schemas.microsoft.com/office/powerpoint/2010/main" val="1459216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7D69-A3EC-4862-ACBD-532FA7E1FAB2}"/>
              </a:ext>
            </a:extLst>
          </p:cNvPr>
          <p:cNvSpPr>
            <a:spLocks noGrp="1"/>
          </p:cNvSpPr>
          <p:nvPr>
            <p:ph type="title"/>
          </p:nvPr>
        </p:nvSpPr>
        <p:spPr/>
        <p:txBody>
          <a:bodyPr/>
          <a:lstStyle/>
          <a:p>
            <a:pPr algn="ctr"/>
            <a:r>
              <a:rPr lang="en-US" b="1" dirty="0"/>
              <a:t>Early Childhood Education in the District</a:t>
            </a:r>
          </a:p>
        </p:txBody>
      </p:sp>
      <p:sp>
        <p:nvSpPr>
          <p:cNvPr id="3" name="Text Placeholder 2">
            <a:extLst>
              <a:ext uri="{FF2B5EF4-FFF2-40B4-BE49-F238E27FC236}">
                <a16:creationId xmlns:a16="http://schemas.microsoft.com/office/drawing/2014/main" id="{80195504-4DE5-4FB5-8667-34D9B808D57E}"/>
              </a:ext>
            </a:extLst>
          </p:cNvPr>
          <p:cNvSpPr>
            <a:spLocks noGrp="1"/>
          </p:cNvSpPr>
          <p:nvPr>
            <p:ph type="body" idx="1"/>
          </p:nvPr>
        </p:nvSpPr>
        <p:spPr>
          <a:xfrm>
            <a:off x="839788" y="1681163"/>
            <a:ext cx="4198925" cy="823912"/>
          </a:xfrm>
        </p:spPr>
        <p:txBody>
          <a:bodyPr/>
          <a:lstStyle/>
          <a:p>
            <a:r>
              <a:rPr lang="en-US" dirty="0"/>
              <a:t>Narrative Information on Early Childhood Education</a:t>
            </a:r>
          </a:p>
        </p:txBody>
      </p:sp>
      <p:sp>
        <p:nvSpPr>
          <p:cNvPr id="4" name="Content Placeholder 3">
            <a:extLst>
              <a:ext uri="{FF2B5EF4-FFF2-40B4-BE49-F238E27FC236}">
                <a16:creationId xmlns:a16="http://schemas.microsoft.com/office/drawing/2014/main" id="{63F8B1AD-8C9E-4A82-9746-D6C9CF2D7D3A}"/>
              </a:ext>
            </a:extLst>
          </p:cNvPr>
          <p:cNvSpPr>
            <a:spLocks noGrp="1"/>
          </p:cNvSpPr>
          <p:nvPr>
            <p:ph sz="half" idx="2"/>
          </p:nvPr>
        </p:nvSpPr>
        <p:spPr>
          <a:xfrm>
            <a:off x="839789" y="2505075"/>
            <a:ext cx="3998912" cy="3684588"/>
          </a:xfrm>
        </p:spPr>
        <p:txBody>
          <a:bodyPr/>
          <a:lstStyle/>
          <a:p>
            <a:r>
              <a:rPr lang="en-US" dirty="0">
                <a:solidFill>
                  <a:srgbClr val="008E40"/>
                </a:solidFill>
              </a:rPr>
              <a:t>[Enter Early Childhood Education narrative information from School Performance Reports]</a:t>
            </a:r>
          </a:p>
        </p:txBody>
      </p:sp>
      <p:sp>
        <p:nvSpPr>
          <p:cNvPr id="5" name="Text Placeholder 4">
            <a:extLst>
              <a:ext uri="{FF2B5EF4-FFF2-40B4-BE49-F238E27FC236}">
                <a16:creationId xmlns:a16="http://schemas.microsoft.com/office/drawing/2014/main" id="{5ED54573-30D4-4021-B610-43840EECFBAE}"/>
              </a:ext>
            </a:extLst>
          </p:cNvPr>
          <p:cNvSpPr>
            <a:spLocks noGrp="1"/>
          </p:cNvSpPr>
          <p:nvPr>
            <p:ph type="body" sz="quarter" idx="3"/>
          </p:nvPr>
        </p:nvSpPr>
        <p:spPr>
          <a:xfrm>
            <a:off x="5562599" y="1681163"/>
            <a:ext cx="6316675" cy="823912"/>
          </a:xfrm>
        </p:spPr>
        <p:txBody>
          <a:bodyPr>
            <a:normAutofit/>
          </a:bodyPr>
          <a:lstStyle/>
          <a:p>
            <a:r>
              <a:rPr lang="en-US" dirty="0">
                <a:cs typeface="Arial" panose="020B0604020202020204" pitchFamily="34" charset="0"/>
              </a:rPr>
              <a:t>Enrollment Trends by Full/Half Day PK and KG in our District</a:t>
            </a:r>
          </a:p>
        </p:txBody>
      </p:sp>
      <p:graphicFrame>
        <p:nvGraphicFramePr>
          <p:cNvPr id="9" name="Content Placeholder 8">
            <a:extLst>
              <a:ext uri="{FF2B5EF4-FFF2-40B4-BE49-F238E27FC236}">
                <a16:creationId xmlns:a16="http://schemas.microsoft.com/office/drawing/2014/main" id="{7C7AEB8B-A204-4EC2-A31B-16AA697D28AF}"/>
              </a:ext>
            </a:extLst>
          </p:cNvPr>
          <p:cNvGraphicFramePr>
            <a:graphicFrameLocks noGrp="1"/>
          </p:cNvGraphicFramePr>
          <p:nvPr>
            <p:ph sz="quarter" idx="4"/>
            <p:extLst>
              <p:ext uri="{D42A27DB-BD31-4B8C-83A1-F6EECF244321}">
                <p14:modId xmlns:p14="http://schemas.microsoft.com/office/powerpoint/2010/main" val="2120327351"/>
              </p:ext>
            </p:extLst>
          </p:nvPr>
        </p:nvGraphicFramePr>
        <p:xfrm>
          <a:off x="5562600" y="2505075"/>
          <a:ext cx="6316674" cy="1854200"/>
        </p:xfrm>
        <a:graphic>
          <a:graphicData uri="http://schemas.openxmlformats.org/drawingml/2006/table">
            <a:tbl>
              <a:tblPr firstRow="1" bandRow="1">
                <a:tableStyleId>{C083E6E3-FA7D-4D7B-A595-EF9225AFEA82}</a:tableStyleId>
              </a:tblPr>
              <a:tblGrid>
                <a:gridCol w="1727433">
                  <a:extLst>
                    <a:ext uri="{9D8B030D-6E8A-4147-A177-3AD203B41FA5}">
                      <a16:colId xmlns:a16="http://schemas.microsoft.com/office/drawing/2014/main" val="310602175"/>
                    </a:ext>
                  </a:extLst>
                </a:gridCol>
                <a:gridCol w="1529747">
                  <a:extLst>
                    <a:ext uri="{9D8B030D-6E8A-4147-A177-3AD203B41FA5}">
                      <a16:colId xmlns:a16="http://schemas.microsoft.com/office/drawing/2014/main" val="171739615"/>
                    </a:ext>
                  </a:extLst>
                </a:gridCol>
                <a:gridCol w="1529747">
                  <a:extLst>
                    <a:ext uri="{9D8B030D-6E8A-4147-A177-3AD203B41FA5}">
                      <a16:colId xmlns:a16="http://schemas.microsoft.com/office/drawing/2014/main" val="2488601226"/>
                    </a:ext>
                  </a:extLst>
                </a:gridCol>
                <a:gridCol w="1529747">
                  <a:extLst>
                    <a:ext uri="{9D8B030D-6E8A-4147-A177-3AD203B41FA5}">
                      <a16:colId xmlns:a16="http://schemas.microsoft.com/office/drawing/2014/main" val="3968514443"/>
                    </a:ext>
                  </a:extLst>
                </a:gridCol>
              </a:tblGrid>
              <a:tr h="370840">
                <a:tc>
                  <a:txBody>
                    <a:bodyPr/>
                    <a:lstStyle/>
                    <a:p>
                      <a:r>
                        <a:rPr lang="en-US" dirty="0"/>
                        <a:t>Type of Pre-K</a:t>
                      </a:r>
                      <a:endParaRPr lang="en-US"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2018-2019</a:t>
                      </a:r>
                      <a:endParaRPr lang="en-US" sz="1800" dirty="0">
                        <a:solidFill>
                          <a:schemeClr val="tx1"/>
                        </a:solidFill>
                        <a:effectLst/>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2019-2020</a:t>
                      </a:r>
                      <a:endParaRPr lang="en-US" sz="1800" dirty="0">
                        <a:solidFill>
                          <a:schemeClr val="tx1"/>
                        </a:solidFill>
                        <a:effectLst/>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2020-2021</a:t>
                      </a:r>
                      <a:endParaRPr lang="en-US" sz="1800" dirty="0">
                        <a:solidFill>
                          <a:schemeClr val="tx1"/>
                        </a:solidFill>
                        <a:effectLst/>
                        <a:latin typeface="+mn-lt"/>
                      </a:endParaRPr>
                    </a:p>
                  </a:txBody>
                  <a:tcPr/>
                </a:tc>
                <a:extLst>
                  <a:ext uri="{0D108BD9-81ED-4DB2-BD59-A6C34878D82A}">
                    <a16:rowId xmlns:a16="http://schemas.microsoft.com/office/drawing/2014/main" val="1583207228"/>
                  </a:ext>
                </a:extLst>
              </a:tr>
              <a:tr h="370840">
                <a:tc>
                  <a:txBody>
                    <a:bodyPr/>
                    <a:lstStyle/>
                    <a:p>
                      <a:r>
                        <a:rPr lang="en-US" dirty="0"/>
                        <a:t>PK  - Half Day</a:t>
                      </a:r>
                      <a:endParaRPr lang="en-US"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8E40"/>
                          </a:solidFill>
                          <a:effectLst/>
                        </a:rPr>
                        <a:t>[Enter info]</a:t>
                      </a:r>
                      <a:endParaRPr lang="en-US" sz="1800" dirty="0">
                        <a:solidFill>
                          <a:srgbClr val="008E40"/>
                        </a:solidFill>
                        <a:effectLst/>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8E40"/>
                          </a:solidFill>
                          <a:effectLst/>
                        </a:rPr>
                        <a:t>[Enter info]</a:t>
                      </a:r>
                      <a:endParaRPr lang="en-US" sz="1800" dirty="0">
                        <a:solidFill>
                          <a:srgbClr val="008E40"/>
                        </a:solidFill>
                        <a:effectLst/>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8E40"/>
                          </a:solidFill>
                          <a:effectLst/>
                        </a:rPr>
                        <a:t>[Enter info]</a:t>
                      </a:r>
                      <a:endParaRPr lang="en-US" sz="1800" dirty="0">
                        <a:solidFill>
                          <a:srgbClr val="008E40"/>
                        </a:solidFill>
                        <a:effectLst/>
                        <a:latin typeface="+mn-lt"/>
                      </a:endParaRPr>
                    </a:p>
                  </a:txBody>
                  <a:tcPr/>
                </a:tc>
                <a:extLst>
                  <a:ext uri="{0D108BD9-81ED-4DB2-BD59-A6C34878D82A}">
                    <a16:rowId xmlns:a16="http://schemas.microsoft.com/office/drawing/2014/main" val="9553006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effectLst/>
                          <a:uLnTx/>
                          <a:uFillTx/>
                        </a:rPr>
                        <a:t>PK  - Full Day</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extLst>
                  <a:ext uri="{0D108BD9-81ED-4DB2-BD59-A6C34878D82A}">
                    <a16:rowId xmlns:a16="http://schemas.microsoft.com/office/drawing/2014/main" val="8405677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effectLst/>
                          <a:uLnTx/>
                          <a:uFillTx/>
                        </a:rPr>
                        <a:t>KG  - Half Day</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extLst>
                  <a:ext uri="{0D108BD9-81ED-4DB2-BD59-A6C34878D82A}">
                    <a16:rowId xmlns:a16="http://schemas.microsoft.com/office/drawing/2014/main" val="13029322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effectLst/>
                          <a:uLnTx/>
                          <a:uFillTx/>
                        </a:rPr>
                        <a:t>KG  - Full Day</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8E40"/>
                          </a:solidFill>
                          <a:effectLst/>
                          <a:uLnTx/>
                          <a:uFillTx/>
                        </a:rPr>
                        <a:t>[Enter info]</a:t>
                      </a:r>
                      <a:endPar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tc>
                <a:extLst>
                  <a:ext uri="{0D108BD9-81ED-4DB2-BD59-A6C34878D82A}">
                    <a16:rowId xmlns:a16="http://schemas.microsoft.com/office/drawing/2014/main" val="4208614235"/>
                  </a:ext>
                </a:extLst>
              </a:tr>
            </a:tbl>
          </a:graphicData>
        </a:graphic>
      </p:graphicFrame>
      <p:sp>
        <p:nvSpPr>
          <p:cNvPr id="6" name="TextBox 5">
            <a:extLst>
              <a:ext uri="{FF2B5EF4-FFF2-40B4-BE49-F238E27FC236}">
                <a16:creationId xmlns:a16="http://schemas.microsoft.com/office/drawing/2014/main" id="{3CD7E965-0B6E-4FF5-8793-EA0E7C450EF6}"/>
              </a:ext>
            </a:extLst>
          </p:cNvPr>
          <p:cNvSpPr txBox="1"/>
          <p:nvPr/>
        </p:nvSpPr>
        <p:spPr>
          <a:xfrm>
            <a:off x="0" y="73817"/>
            <a:ext cx="2244386" cy="954107"/>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ea typeface="+mn-lt"/>
                <a:cs typeface="+mn-lt"/>
              </a:rPr>
              <a:t>Populate this data from the Demographics and Narrative sections of the reports.</a:t>
            </a:r>
            <a:endParaRPr lang="en-US" dirty="0">
              <a:solidFill>
                <a:schemeClr val="bg1"/>
              </a:solidFill>
              <a:cs typeface="Calibri" panose="020F0502020204030204"/>
            </a:endParaRPr>
          </a:p>
        </p:txBody>
      </p:sp>
      <p:sp>
        <p:nvSpPr>
          <p:cNvPr id="10" name="Slide Number Placeholder 9">
            <a:extLst>
              <a:ext uri="{FF2B5EF4-FFF2-40B4-BE49-F238E27FC236}">
                <a16:creationId xmlns:a16="http://schemas.microsoft.com/office/drawing/2014/main" id="{CFDAEBE2-E310-46B2-AE65-195C7DAFFFE7}"/>
              </a:ext>
            </a:extLst>
          </p:cNvPr>
          <p:cNvSpPr>
            <a:spLocks noGrp="1"/>
          </p:cNvSpPr>
          <p:nvPr>
            <p:ph type="sldNum" sz="quarter" idx="11"/>
          </p:nvPr>
        </p:nvSpPr>
        <p:spPr/>
        <p:txBody>
          <a:bodyPr/>
          <a:lstStyle/>
          <a:p>
            <a:fld id="{08ABAEDF-865C-4247-9503-834917DE0CD1}" type="slidenum">
              <a:rPr lang="en-US" smtClean="0"/>
              <a:pPr/>
              <a:t>30</a:t>
            </a:fld>
            <a:endParaRPr lang="en-US" dirty="0"/>
          </a:p>
        </p:txBody>
      </p:sp>
    </p:spTree>
    <p:extLst>
      <p:ext uri="{BB962C8B-B14F-4D97-AF65-F5344CB8AC3E}">
        <p14:creationId xmlns:p14="http://schemas.microsoft.com/office/powerpoint/2010/main" val="3429862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7D69-A3EC-4862-ACBD-532FA7E1FAB2}"/>
              </a:ext>
            </a:extLst>
          </p:cNvPr>
          <p:cNvSpPr>
            <a:spLocks noGrp="1"/>
          </p:cNvSpPr>
          <p:nvPr>
            <p:ph type="title"/>
          </p:nvPr>
        </p:nvSpPr>
        <p:spPr/>
        <p:txBody>
          <a:bodyPr/>
          <a:lstStyle/>
          <a:p>
            <a:pPr algn="ctr"/>
            <a:r>
              <a:rPr lang="en-US" b="1" dirty="0"/>
              <a:t>Student Supports and Services</a:t>
            </a:r>
          </a:p>
        </p:txBody>
      </p:sp>
      <p:sp>
        <p:nvSpPr>
          <p:cNvPr id="3" name="Text Placeholder 2">
            <a:extLst>
              <a:ext uri="{FF2B5EF4-FFF2-40B4-BE49-F238E27FC236}">
                <a16:creationId xmlns:a16="http://schemas.microsoft.com/office/drawing/2014/main" id="{80195504-4DE5-4FB5-8667-34D9B808D57E}"/>
              </a:ext>
            </a:extLst>
          </p:cNvPr>
          <p:cNvSpPr>
            <a:spLocks noGrp="1"/>
          </p:cNvSpPr>
          <p:nvPr>
            <p:ph type="body" idx="1"/>
          </p:nvPr>
        </p:nvSpPr>
        <p:spPr>
          <a:xfrm>
            <a:off x="839788" y="1681163"/>
            <a:ext cx="4198925" cy="823912"/>
          </a:xfrm>
        </p:spPr>
        <p:txBody>
          <a:bodyPr/>
          <a:lstStyle/>
          <a:p>
            <a:r>
              <a:rPr lang="en-US" dirty="0"/>
              <a:t>Narrative Information on Student Supports and Services</a:t>
            </a:r>
          </a:p>
        </p:txBody>
      </p:sp>
      <p:sp>
        <p:nvSpPr>
          <p:cNvPr id="4" name="Content Placeholder 3">
            <a:extLst>
              <a:ext uri="{FF2B5EF4-FFF2-40B4-BE49-F238E27FC236}">
                <a16:creationId xmlns:a16="http://schemas.microsoft.com/office/drawing/2014/main" id="{63F8B1AD-8C9E-4A82-9746-D6C9CF2D7D3A}"/>
              </a:ext>
            </a:extLst>
          </p:cNvPr>
          <p:cNvSpPr>
            <a:spLocks noGrp="1"/>
          </p:cNvSpPr>
          <p:nvPr>
            <p:ph sz="half" idx="2"/>
          </p:nvPr>
        </p:nvSpPr>
        <p:spPr>
          <a:xfrm>
            <a:off x="839789" y="2505075"/>
            <a:ext cx="3998912" cy="3684588"/>
          </a:xfrm>
        </p:spPr>
        <p:txBody>
          <a:bodyPr/>
          <a:lstStyle/>
          <a:p>
            <a:r>
              <a:rPr lang="en-US" dirty="0">
                <a:solidFill>
                  <a:srgbClr val="008E40"/>
                </a:solidFill>
              </a:rPr>
              <a:t>[Enter Student Supports and Services narrative information from School Performance Reports]</a:t>
            </a:r>
          </a:p>
        </p:txBody>
      </p:sp>
      <p:sp>
        <p:nvSpPr>
          <p:cNvPr id="5" name="Text Placeholder 4">
            <a:extLst>
              <a:ext uri="{FF2B5EF4-FFF2-40B4-BE49-F238E27FC236}">
                <a16:creationId xmlns:a16="http://schemas.microsoft.com/office/drawing/2014/main" id="{5ED54573-30D4-4021-B610-43840EECFBAE}"/>
              </a:ext>
            </a:extLst>
          </p:cNvPr>
          <p:cNvSpPr>
            <a:spLocks noGrp="1"/>
          </p:cNvSpPr>
          <p:nvPr>
            <p:ph type="body" sz="quarter" idx="3"/>
          </p:nvPr>
        </p:nvSpPr>
        <p:spPr>
          <a:xfrm>
            <a:off x="6426747" y="1681163"/>
            <a:ext cx="5452527" cy="823912"/>
          </a:xfrm>
        </p:spPr>
        <p:txBody>
          <a:bodyPr>
            <a:normAutofit/>
          </a:bodyPr>
          <a:lstStyle/>
          <a:p>
            <a:r>
              <a:rPr lang="en-US" dirty="0"/>
              <a:t>Student and Staff Ratios </a:t>
            </a:r>
            <a:endParaRPr lang="en-US" dirty="0">
              <a:latin typeface="+mj-lt"/>
              <a:cs typeface="Arial" panose="020B0604020202020204" pitchFamily="34" charset="0"/>
            </a:endParaRPr>
          </a:p>
        </p:txBody>
      </p:sp>
      <p:graphicFrame>
        <p:nvGraphicFramePr>
          <p:cNvPr id="9" name="Content Placeholder 8">
            <a:extLst>
              <a:ext uri="{FF2B5EF4-FFF2-40B4-BE49-F238E27FC236}">
                <a16:creationId xmlns:a16="http://schemas.microsoft.com/office/drawing/2014/main" id="{7C7AEB8B-A204-4EC2-A31B-16AA697D28AF}"/>
              </a:ext>
            </a:extLst>
          </p:cNvPr>
          <p:cNvGraphicFramePr>
            <a:graphicFrameLocks noGrp="1"/>
          </p:cNvGraphicFramePr>
          <p:nvPr>
            <p:ph sz="quarter" idx="4"/>
            <p:extLst>
              <p:ext uri="{D42A27DB-BD31-4B8C-83A1-F6EECF244321}">
                <p14:modId xmlns:p14="http://schemas.microsoft.com/office/powerpoint/2010/main" val="3281266949"/>
              </p:ext>
            </p:extLst>
          </p:nvPr>
        </p:nvGraphicFramePr>
        <p:xfrm>
          <a:off x="6426747" y="2505075"/>
          <a:ext cx="4588378" cy="3150870"/>
        </p:xfrm>
        <a:graphic>
          <a:graphicData uri="http://schemas.openxmlformats.org/drawingml/2006/table">
            <a:tbl>
              <a:tblPr firstRow="1" firstCol="1" bandRow="1">
                <a:tableStyleId>{C083E6E3-FA7D-4D7B-A595-EF9225AFEA82}</a:tableStyleId>
              </a:tblPr>
              <a:tblGrid>
                <a:gridCol w="3026073">
                  <a:extLst>
                    <a:ext uri="{9D8B030D-6E8A-4147-A177-3AD203B41FA5}">
                      <a16:colId xmlns:a16="http://schemas.microsoft.com/office/drawing/2014/main" val="310602175"/>
                    </a:ext>
                  </a:extLst>
                </a:gridCol>
                <a:gridCol w="1562305">
                  <a:extLst>
                    <a:ext uri="{9D8B030D-6E8A-4147-A177-3AD203B41FA5}">
                      <a16:colId xmlns:a16="http://schemas.microsoft.com/office/drawing/2014/main" val="248860122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Category</a:t>
                      </a:r>
                      <a:endParaRPr lang="en-US" sz="1800" dirty="0">
                        <a:solidFill>
                          <a:schemeClr val="tx1"/>
                        </a:solidFill>
                        <a:effectLst/>
                        <a:latin typeface="+mn-lt"/>
                      </a:endParaRPr>
                    </a:p>
                  </a:txBody>
                  <a:tcPr/>
                </a:tc>
                <a:tc>
                  <a:txBody>
                    <a:bodyPr/>
                    <a:lstStyle/>
                    <a:p>
                      <a:pPr algn="ctr"/>
                      <a:r>
                        <a:rPr lang="en-US" dirty="0">
                          <a:solidFill>
                            <a:schemeClr val="tx1"/>
                          </a:solidFill>
                        </a:rPr>
                        <a:t>District</a:t>
                      </a:r>
                    </a:p>
                  </a:txBody>
                  <a:tcPr/>
                </a:tc>
                <a:extLst>
                  <a:ext uri="{0D108BD9-81ED-4DB2-BD59-A6C34878D82A}">
                    <a16:rowId xmlns:a16="http://schemas.microsoft.com/office/drawing/2014/main" val="1583207228"/>
                  </a:ext>
                </a:extLst>
              </a:tr>
              <a:tr h="370840">
                <a:tc>
                  <a:txBody>
                    <a:bodyPr/>
                    <a:lstStyle/>
                    <a:p>
                      <a:pPr algn="l" rtl="0" fontAlgn="ctr"/>
                      <a:r>
                        <a:rPr lang="en-US" sz="1800" b="0" i="0" u="none" strike="noStrike" dirty="0">
                          <a:solidFill>
                            <a:srgbClr val="000000"/>
                          </a:solidFill>
                          <a:effectLst/>
                          <a:latin typeface="+mn-lt"/>
                        </a:rPr>
                        <a:t>Students to Teachers</a:t>
                      </a: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rPr>
                        <a:t>[0:0]</a:t>
                      </a:r>
                    </a:p>
                  </a:txBody>
                  <a:tcPr/>
                </a:tc>
                <a:extLst>
                  <a:ext uri="{0D108BD9-81ED-4DB2-BD59-A6C34878D82A}">
                    <a16:rowId xmlns:a16="http://schemas.microsoft.com/office/drawing/2014/main" val="955300697"/>
                  </a:ext>
                </a:extLst>
              </a:tr>
              <a:tr h="370840">
                <a:tc>
                  <a:txBody>
                    <a:bodyPr/>
                    <a:lstStyle/>
                    <a:p>
                      <a:pPr algn="l" rtl="0" fontAlgn="ctr"/>
                      <a:r>
                        <a:rPr lang="en-US" sz="1800" b="0" i="0" u="none" strike="noStrike" dirty="0">
                          <a:solidFill>
                            <a:srgbClr val="000000"/>
                          </a:solidFill>
                          <a:effectLst/>
                          <a:latin typeface="+mn-lt"/>
                        </a:rPr>
                        <a:t>Students to Administrators</a:t>
                      </a: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rPr>
                        <a:t>[0:0]</a:t>
                      </a:r>
                    </a:p>
                  </a:txBody>
                  <a:tcPr/>
                </a:tc>
                <a:extLst>
                  <a:ext uri="{0D108BD9-81ED-4DB2-BD59-A6C34878D82A}">
                    <a16:rowId xmlns:a16="http://schemas.microsoft.com/office/drawing/2014/main" val="840567732"/>
                  </a:ext>
                </a:extLst>
              </a:tr>
              <a:tr h="370840">
                <a:tc>
                  <a:txBody>
                    <a:bodyPr/>
                    <a:lstStyle/>
                    <a:p>
                      <a:pPr algn="l" rtl="0" fontAlgn="ctr"/>
                      <a:r>
                        <a:rPr lang="en-US" sz="1800" b="0" i="0" u="none" strike="noStrike" dirty="0">
                          <a:solidFill>
                            <a:srgbClr val="000000"/>
                          </a:solidFill>
                          <a:effectLst/>
                          <a:latin typeface="+mn-lt"/>
                        </a:rPr>
                        <a:t>Teachers to Administrators</a:t>
                      </a: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rPr>
                        <a:t>[0:0]</a:t>
                      </a:r>
                    </a:p>
                  </a:txBody>
                  <a:tcPr/>
                </a:tc>
                <a:extLst>
                  <a:ext uri="{0D108BD9-81ED-4DB2-BD59-A6C34878D82A}">
                    <a16:rowId xmlns:a16="http://schemas.microsoft.com/office/drawing/2014/main" val="1302932218"/>
                  </a:ext>
                </a:extLst>
              </a:tr>
              <a:tr h="370840">
                <a:tc>
                  <a:txBody>
                    <a:bodyPr/>
                    <a:lstStyle/>
                    <a:p>
                      <a:r>
                        <a:rPr lang="en-US" sz="1800" b="0" i="0" u="none" strike="noStrike" kern="1200" baseline="0" dirty="0">
                          <a:solidFill>
                            <a:schemeClr val="dk1"/>
                          </a:solidFill>
                          <a:latin typeface="+mn-lt"/>
                          <a:ea typeface="+mn-ea"/>
                          <a:cs typeface="+mn-cs"/>
                        </a:rPr>
                        <a:t>Students to Librarian/Media</a:t>
                      </a:r>
                    </a:p>
                    <a:p>
                      <a:r>
                        <a:rPr lang="en-US" sz="1800" b="0" i="0" u="none" strike="noStrike" kern="1200" baseline="0" dirty="0">
                          <a:solidFill>
                            <a:schemeClr val="dk1"/>
                          </a:solidFill>
                          <a:latin typeface="+mn-lt"/>
                          <a:ea typeface="+mn-ea"/>
                          <a:cs typeface="+mn-cs"/>
                        </a:rPr>
                        <a:t>Specialists</a:t>
                      </a:r>
                      <a:endParaRPr lang="en-US" sz="1800" b="0" i="0" u="none" strike="noStrike" dirty="0">
                        <a:solidFill>
                          <a:srgbClr val="000000"/>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rPr>
                        <a:t>[0:0]</a:t>
                      </a:r>
                    </a:p>
                  </a:txBody>
                  <a:tcPr/>
                </a:tc>
                <a:extLst>
                  <a:ext uri="{0D108BD9-81ED-4DB2-BD59-A6C34878D82A}">
                    <a16:rowId xmlns:a16="http://schemas.microsoft.com/office/drawing/2014/main" val="4208614235"/>
                  </a:ext>
                </a:extLst>
              </a:tr>
              <a:tr h="370840">
                <a:tc>
                  <a:txBody>
                    <a:bodyPr/>
                    <a:lstStyle/>
                    <a:p>
                      <a:pPr algn="l" rtl="0" fontAlgn="ctr"/>
                      <a:r>
                        <a:rPr lang="en-US" sz="1800" b="0" i="0" u="none" strike="noStrike" kern="1200" baseline="0" dirty="0">
                          <a:solidFill>
                            <a:schemeClr val="dk1"/>
                          </a:solidFill>
                          <a:latin typeface="+mn-lt"/>
                          <a:ea typeface="+mn-ea"/>
                          <a:cs typeface="+mn-cs"/>
                        </a:rPr>
                        <a:t>Students to Nurses</a:t>
                      </a:r>
                      <a:endParaRPr lang="en-US" sz="1800" b="0" i="0" u="none" strike="noStrike" dirty="0">
                        <a:solidFill>
                          <a:srgbClr val="000000"/>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rPr>
                        <a:t>[0:0]</a:t>
                      </a:r>
                    </a:p>
                  </a:txBody>
                  <a:tcPr/>
                </a:tc>
                <a:extLst>
                  <a:ext uri="{0D108BD9-81ED-4DB2-BD59-A6C34878D82A}">
                    <a16:rowId xmlns:a16="http://schemas.microsoft.com/office/drawing/2014/main" val="2950289620"/>
                  </a:ext>
                </a:extLst>
              </a:tr>
              <a:tr h="370840">
                <a:tc>
                  <a:txBody>
                    <a:bodyPr/>
                    <a:lstStyle/>
                    <a:p>
                      <a:pPr algn="l" rtl="0" fontAlgn="ctr"/>
                      <a:r>
                        <a:rPr lang="en-US" sz="1800" b="0" i="0" u="none" strike="noStrike" kern="1200" baseline="0" dirty="0">
                          <a:solidFill>
                            <a:schemeClr val="dk1"/>
                          </a:solidFill>
                          <a:latin typeface="+mn-lt"/>
                          <a:ea typeface="+mn-ea"/>
                          <a:cs typeface="+mn-cs"/>
                        </a:rPr>
                        <a:t>Students to Counselors</a:t>
                      </a:r>
                      <a:endParaRPr lang="en-US" sz="1800" b="0" i="0" u="none" strike="noStrike" dirty="0">
                        <a:solidFill>
                          <a:srgbClr val="000000"/>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rPr>
                        <a:t>[0:0]</a:t>
                      </a:r>
                    </a:p>
                  </a:txBody>
                  <a:tcPr/>
                </a:tc>
                <a:extLst>
                  <a:ext uri="{0D108BD9-81ED-4DB2-BD59-A6C34878D82A}">
                    <a16:rowId xmlns:a16="http://schemas.microsoft.com/office/drawing/2014/main" val="1992157427"/>
                  </a:ext>
                </a:extLst>
              </a:tr>
              <a:tr h="370840">
                <a:tc>
                  <a:txBody>
                    <a:bodyPr/>
                    <a:lstStyle/>
                    <a:p>
                      <a:pPr algn="l" rtl="0" fontAlgn="ctr"/>
                      <a:r>
                        <a:rPr lang="en-US" sz="1800" b="0" i="0" u="none" strike="noStrike" kern="1200" baseline="0" dirty="0">
                          <a:solidFill>
                            <a:schemeClr val="dk1"/>
                          </a:solidFill>
                          <a:latin typeface="+mn-lt"/>
                          <a:ea typeface="+mn-ea"/>
                          <a:cs typeface="+mn-cs"/>
                        </a:rPr>
                        <a:t>Students to Child Study Team</a:t>
                      </a:r>
                      <a:endParaRPr lang="en-US" sz="1800" b="0" i="0" u="none" strike="noStrike" dirty="0">
                        <a:solidFill>
                          <a:srgbClr val="000000"/>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E40"/>
                          </a:solidFill>
                          <a:effectLst/>
                          <a:uLnTx/>
                          <a:uFillTx/>
                          <a:latin typeface="Calibri" panose="020F0502020204030204"/>
                          <a:ea typeface="+mn-ea"/>
                          <a:cs typeface="+mn-cs"/>
                        </a:rPr>
                        <a:t>[0:0]</a:t>
                      </a:r>
                    </a:p>
                  </a:txBody>
                  <a:tcPr/>
                </a:tc>
                <a:extLst>
                  <a:ext uri="{0D108BD9-81ED-4DB2-BD59-A6C34878D82A}">
                    <a16:rowId xmlns:a16="http://schemas.microsoft.com/office/drawing/2014/main" val="3387556203"/>
                  </a:ext>
                </a:extLst>
              </a:tr>
            </a:tbl>
          </a:graphicData>
        </a:graphic>
      </p:graphicFrame>
      <p:sp>
        <p:nvSpPr>
          <p:cNvPr id="6" name="TextBox 5">
            <a:extLst>
              <a:ext uri="{FF2B5EF4-FFF2-40B4-BE49-F238E27FC236}">
                <a16:creationId xmlns:a16="http://schemas.microsoft.com/office/drawing/2014/main" id="{883E9D38-3410-4E2E-9A7A-3F999EDF009B}"/>
              </a:ext>
            </a:extLst>
          </p:cNvPr>
          <p:cNvSpPr txBox="1"/>
          <p:nvPr/>
        </p:nvSpPr>
        <p:spPr>
          <a:xfrm>
            <a:off x="0" y="73817"/>
            <a:ext cx="2244386" cy="738664"/>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ea typeface="+mn-lt"/>
                <a:cs typeface="+mn-lt"/>
              </a:rPr>
              <a:t>Populate this data from the Staff and Narrative sections of the reports.</a:t>
            </a:r>
            <a:endParaRPr lang="en-US" dirty="0">
              <a:solidFill>
                <a:schemeClr val="bg1"/>
              </a:solidFill>
              <a:cs typeface="Calibri" panose="020F0502020204030204"/>
            </a:endParaRPr>
          </a:p>
        </p:txBody>
      </p:sp>
      <p:sp>
        <p:nvSpPr>
          <p:cNvPr id="10" name="Slide Number Placeholder 9">
            <a:extLst>
              <a:ext uri="{FF2B5EF4-FFF2-40B4-BE49-F238E27FC236}">
                <a16:creationId xmlns:a16="http://schemas.microsoft.com/office/drawing/2014/main" id="{91C85846-C3C4-4AA0-A94F-C35DD29FB587}"/>
              </a:ext>
            </a:extLst>
          </p:cNvPr>
          <p:cNvSpPr>
            <a:spLocks noGrp="1"/>
          </p:cNvSpPr>
          <p:nvPr>
            <p:ph type="sldNum" sz="quarter" idx="11"/>
          </p:nvPr>
        </p:nvSpPr>
        <p:spPr/>
        <p:txBody>
          <a:bodyPr/>
          <a:lstStyle/>
          <a:p>
            <a:fld id="{08ABAEDF-865C-4247-9503-834917DE0CD1}" type="slidenum">
              <a:rPr lang="en-US" smtClean="0"/>
              <a:pPr/>
              <a:t>31</a:t>
            </a:fld>
            <a:endParaRPr lang="en-US" dirty="0"/>
          </a:p>
        </p:txBody>
      </p:sp>
    </p:spTree>
    <p:extLst>
      <p:ext uri="{BB962C8B-B14F-4D97-AF65-F5344CB8AC3E}">
        <p14:creationId xmlns:p14="http://schemas.microsoft.com/office/powerpoint/2010/main" val="2761285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7D69-A3EC-4862-ACBD-532FA7E1FAB2}"/>
              </a:ext>
            </a:extLst>
          </p:cNvPr>
          <p:cNvSpPr>
            <a:spLocks noGrp="1"/>
          </p:cNvSpPr>
          <p:nvPr>
            <p:ph type="title"/>
          </p:nvPr>
        </p:nvSpPr>
        <p:spPr/>
        <p:txBody>
          <a:bodyPr/>
          <a:lstStyle/>
          <a:p>
            <a:pPr algn="ctr"/>
            <a:r>
              <a:rPr lang="en-US" b="1" dirty="0"/>
              <a:t>Postsecondary Enrollment</a:t>
            </a:r>
          </a:p>
        </p:txBody>
      </p:sp>
      <p:sp>
        <p:nvSpPr>
          <p:cNvPr id="10" name="TextBox 9">
            <a:extLst>
              <a:ext uri="{FF2B5EF4-FFF2-40B4-BE49-F238E27FC236}">
                <a16:creationId xmlns:a16="http://schemas.microsoft.com/office/drawing/2014/main" id="{10D6940E-6CB1-4719-A274-E57A83700387}"/>
              </a:ext>
            </a:extLst>
          </p:cNvPr>
          <p:cNvSpPr txBox="1"/>
          <p:nvPr/>
        </p:nvSpPr>
        <p:spPr>
          <a:xfrm>
            <a:off x="838200" y="1314480"/>
            <a:ext cx="10831997" cy="646331"/>
          </a:xfrm>
          <a:prstGeom prst="rect">
            <a:avLst/>
          </a:prstGeom>
          <a:noFill/>
        </p:spPr>
        <p:txBody>
          <a:bodyPr wrap="square" rtlCol="0">
            <a:spAutoFit/>
          </a:bodyPr>
          <a:lstStyle/>
          <a:p>
            <a:pPr algn="ctr"/>
            <a:r>
              <a:rPr lang="en-US" dirty="0"/>
              <a:t>Postsecondary enrollment data comes from the National Student Clearinghouse. It is reported that undergraduate enrollment was down nationwide in 2021 compared to the same time last year due to COVID-19.</a:t>
            </a:r>
          </a:p>
        </p:txBody>
      </p:sp>
      <p:sp>
        <p:nvSpPr>
          <p:cNvPr id="3" name="Text Placeholder 2">
            <a:extLst>
              <a:ext uri="{FF2B5EF4-FFF2-40B4-BE49-F238E27FC236}">
                <a16:creationId xmlns:a16="http://schemas.microsoft.com/office/drawing/2014/main" id="{80195504-4DE5-4FB5-8667-34D9B808D57E}"/>
              </a:ext>
            </a:extLst>
          </p:cNvPr>
          <p:cNvSpPr>
            <a:spLocks noGrp="1"/>
          </p:cNvSpPr>
          <p:nvPr>
            <p:ph type="body" idx="1"/>
          </p:nvPr>
        </p:nvSpPr>
        <p:spPr>
          <a:xfrm>
            <a:off x="839789" y="2235960"/>
            <a:ext cx="3864414" cy="823912"/>
          </a:xfrm>
        </p:spPr>
        <p:txBody>
          <a:bodyPr>
            <a:normAutofit/>
          </a:bodyPr>
          <a:lstStyle/>
          <a:p>
            <a:r>
              <a:rPr lang="en-US" dirty="0"/>
              <a:t>Postsecondary Information from Narrative</a:t>
            </a:r>
          </a:p>
        </p:txBody>
      </p:sp>
      <p:sp>
        <p:nvSpPr>
          <p:cNvPr id="4" name="Content Placeholder 3">
            <a:extLst>
              <a:ext uri="{FF2B5EF4-FFF2-40B4-BE49-F238E27FC236}">
                <a16:creationId xmlns:a16="http://schemas.microsoft.com/office/drawing/2014/main" id="{63F8B1AD-8C9E-4A82-9746-D6C9CF2D7D3A}"/>
              </a:ext>
            </a:extLst>
          </p:cNvPr>
          <p:cNvSpPr>
            <a:spLocks noGrp="1"/>
          </p:cNvSpPr>
          <p:nvPr>
            <p:ph sz="half" idx="2"/>
          </p:nvPr>
        </p:nvSpPr>
        <p:spPr>
          <a:xfrm>
            <a:off x="839789" y="3059872"/>
            <a:ext cx="3864414" cy="3684588"/>
          </a:xfrm>
        </p:spPr>
        <p:txBody>
          <a:bodyPr/>
          <a:lstStyle/>
          <a:p>
            <a:pPr fontAlgn="ctr"/>
            <a:r>
              <a:rPr lang="en-US" dirty="0">
                <a:solidFill>
                  <a:srgbClr val="008E40"/>
                </a:solidFill>
              </a:rPr>
              <a:t>[Enter Postsecondary narrative information from School Performance Reports]</a:t>
            </a:r>
          </a:p>
        </p:txBody>
      </p:sp>
      <p:sp>
        <p:nvSpPr>
          <p:cNvPr id="5" name="Text Placeholder 4">
            <a:extLst>
              <a:ext uri="{FF2B5EF4-FFF2-40B4-BE49-F238E27FC236}">
                <a16:creationId xmlns:a16="http://schemas.microsoft.com/office/drawing/2014/main" id="{5ED54573-30D4-4021-B610-43840EECFBAE}"/>
              </a:ext>
            </a:extLst>
          </p:cNvPr>
          <p:cNvSpPr>
            <a:spLocks noGrp="1"/>
          </p:cNvSpPr>
          <p:nvPr>
            <p:ph type="body" sz="quarter" idx="3"/>
          </p:nvPr>
        </p:nvSpPr>
        <p:spPr>
          <a:xfrm>
            <a:off x="5144877" y="2235960"/>
            <a:ext cx="6608973" cy="480604"/>
          </a:xfrm>
        </p:spPr>
        <p:txBody>
          <a:bodyPr>
            <a:normAutofit/>
          </a:bodyPr>
          <a:lstStyle/>
          <a:p>
            <a:r>
              <a:rPr lang="en-US" dirty="0"/>
              <a:t>Postsecondary Enrollment Rates: 16-month</a:t>
            </a:r>
          </a:p>
        </p:txBody>
      </p:sp>
      <p:graphicFrame>
        <p:nvGraphicFramePr>
          <p:cNvPr id="9" name="Content Placeholder 8">
            <a:extLst>
              <a:ext uri="{FF2B5EF4-FFF2-40B4-BE49-F238E27FC236}">
                <a16:creationId xmlns:a16="http://schemas.microsoft.com/office/drawing/2014/main" id="{7C7AEB8B-A204-4EC2-A31B-16AA697D28AF}"/>
              </a:ext>
            </a:extLst>
          </p:cNvPr>
          <p:cNvGraphicFramePr>
            <a:graphicFrameLocks noGrp="1"/>
          </p:cNvGraphicFramePr>
          <p:nvPr>
            <p:ph sz="quarter" idx="4"/>
            <p:extLst>
              <p:ext uri="{D42A27DB-BD31-4B8C-83A1-F6EECF244321}">
                <p14:modId xmlns:p14="http://schemas.microsoft.com/office/powerpoint/2010/main" val="3231847195"/>
              </p:ext>
            </p:extLst>
          </p:nvPr>
        </p:nvGraphicFramePr>
        <p:xfrm>
          <a:off x="5144877" y="3019003"/>
          <a:ext cx="6608973" cy="3094494"/>
        </p:xfrm>
        <a:graphic>
          <a:graphicData uri="http://schemas.openxmlformats.org/drawingml/2006/table">
            <a:tbl>
              <a:tblPr firstRow="1" firstCol="1" bandRow="1">
                <a:tableStyleId>{8799B23B-EC83-4686-B30A-512413B5E67A}</a:tableStyleId>
              </a:tblPr>
              <a:tblGrid>
                <a:gridCol w="4120473">
                  <a:extLst>
                    <a:ext uri="{9D8B030D-6E8A-4147-A177-3AD203B41FA5}">
                      <a16:colId xmlns:a16="http://schemas.microsoft.com/office/drawing/2014/main" val="310602175"/>
                    </a:ext>
                  </a:extLst>
                </a:gridCol>
                <a:gridCol w="1244250">
                  <a:extLst>
                    <a:ext uri="{9D8B030D-6E8A-4147-A177-3AD203B41FA5}">
                      <a16:colId xmlns:a16="http://schemas.microsoft.com/office/drawing/2014/main" val="58051579"/>
                    </a:ext>
                  </a:extLst>
                </a:gridCol>
                <a:gridCol w="1244250">
                  <a:extLst>
                    <a:ext uri="{9D8B030D-6E8A-4147-A177-3AD203B41FA5}">
                      <a16:colId xmlns:a16="http://schemas.microsoft.com/office/drawing/2014/main" val="1927573783"/>
                    </a:ext>
                  </a:extLst>
                </a:gridCol>
              </a:tblGrid>
              <a:tr h="344582">
                <a:tc>
                  <a:txBody>
                    <a:bodyPr/>
                    <a:lstStyle/>
                    <a:p>
                      <a:pPr algn="l" fontAlgn="ctr"/>
                      <a:r>
                        <a:rPr lang="en-US" sz="1800" u="none" strike="noStrike" dirty="0">
                          <a:effectLst/>
                        </a:rPr>
                        <a:t>Student Group</a:t>
                      </a:r>
                      <a:endParaRPr lang="en-US" sz="1800" b="1" i="0" u="none" strike="noStrike" dirty="0">
                        <a:solidFill>
                          <a:srgbClr val="FFFFFF"/>
                        </a:solidFill>
                        <a:effectLst/>
                        <a:latin typeface="+mn-lt"/>
                      </a:endParaRPr>
                    </a:p>
                  </a:txBody>
                  <a:tcPr anchor="ctr"/>
                </a:tc>
                <a:tc>
                  <a:txBody>
                    <a:bodyPr/>
                    <a:lstStyle/>
                    <a:p>
                      <a:pPr algn="ctr" fontAlgn="ctr"/>
                      <a:r>
                        <a:rPr lang="en-US" sz="1800" u="none" strike="noStrike" dirty="0">
                          <a:effectLst/>
                        </a:rPr>
                        <a:t>District </a:t>
                      </a:r>
                      <a:endParaRPr lang="en-US" sz="1800" b="1" i="0" u="none" strike="noStrike" dirty="0">
                        <a:solidFill>
                          <a:srgbClr val="FFFFFF"/>
                        </a:solidFill>
                        <a:effectLst/>
                        <a:latin typeface="+mn-lt"/>
                      </a:endParaRPr>
                    </a:p>
                  </a:txBody>
                  <a:tcPr anchor="ctr"/>
                </a:tc>
                <a:tc>
                  <a:txBody>
                    <a:bodyPr/>
                    <a:lstStyle/>
                    <a:p>
                      <a:pPr algn="ctr" fontAlgn="ctr"/>
                      <a:r>
                        <a:rPr lang="en-US" sz="1800" u="none" strike="noStrike" dirty="0">
                          <a:effectLst/>
                        </a:rPr>
                        <a:t>State</a:t>
                      </a:r>
                      <a:endParaRPr lang="en-US" sz="1800" b="1" i="0" u="none" strike="noStrike" dirty="0">
                        <a:solidFill>
                          <a:srgbClr val="FFFFFF"/>
                        </a:solidFill>
                        <a:effectLst/>
                        <a:latin typeface="+mn-lt"/>
                      </a:endParaRPr>
                    </a:p>
                  </a:txBody>
                  <a:tcPr anchor="ctr"/>
                </a:tc>
                <a:extLst>
                  <a:ext uri="{0D108BD9-81ED-4DB2-BD59-A6C34878D82A}">
                    <a16:rowId xmlns:a16="http://schemas.microsoft.com/office/drawing/2014/main" val="1583207228"/>
                  </a:ext>
                </a:extLst>
              </a:tr>
              <a:tr h="344582">
                <a:tc>
                  <a:txBody>
                    <a:bodyPr/>
                    <a:lstStyle/>
                    <a:p>
                      <a:pPr algn="l" fontAlgn="t"/>
                      <a:r>
                        <a:rPr lang="en-US" sz="1800" b="0" u="none" strike="noStrike" dirty="0">
                          <a:effectLst/>
                        </a:rPr>
                        <a:t>Total Population</a:t>
                      </a:r>
                      <a:endParaRPr lang="en-US" sz="18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nchor="ctr"/>
                </a:tc>
                <a:tc>
                  <a:txBody>
                    <a:bodyPr/>
                    <a:lstStyle/>
                    <a:p>
                      <a:pPr algn="ctr" fontAlgn="t"/>
                      <a:r>
                        <a:rPr lang="en-US" sz="1800" b="0" i="0" u="none" strike="noStrike" dirty="0">
                          <a:solidFill>
                            <a:schemeClr val="tx1"/>
                          </a:solidFill>
                          <a:effectLst/>
                          <a:latin typeface="+mn-lt"/>
                        </a:rPr>
                        <a:t>73.7%</a:t>
                      </a:r>
                    </a:p>
                  </a:txBody>
                  <a:tcPr anchor="ctr"/>
                </a:tc>
                <a:extLst>
                  <a:ext uri="{0D108BD9-81ED-4DB2-BD59-A6C34878D82A}">
                    <a16:rowId xmlns:a16="http://schemas.microsoft.com/office/drawing/2014/main" val="1816212402"/>
                  </a:ext>
                </a:extLst>
              </a:tr>
              <a:tr h="344582">
                <a:tc>
                  <a:txBody>
                    <a:bodyPr/>
                    <a:lstStyle/>
                    <a:p>
                      <a:pPr algn="l" fontAlgn="t"/>
                      <a:r>
                        <a:rPr lang="en-US" sz="1800" b="0" u="none" strike="noStrike" dirty="0">
                          <a:effectLst/>
                        </a:rPr>
                        <a:t>White</a:t>
                      </a:r>
                      <a:endParaRPr lang="en-US" sz="18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nchor="ctr"/>
                </a:tc>
                <a:tc>
                  <a:txBody>
                    <a:bodyPr/>
                    <a:lstStyle/>
                    <a:p>
                      <a:pPr algn="ctr" fontAlgn="t"/>
                      <a:r>
                        <a:rPr lang="en-US" sz="1800" b="0" i="0" u="none" strike="noStrike" dirty="0">
                          <a:solidFill>
                            <a:schemeClr val="tx1"/>
                          </a:solidFill>
                          <a:effectLst/>
                          <a:latin typeface="+mn-lt"/>
                        </a:rPr>
                        <a:t>80.5%</a:t>
                      </a:r>
                    </a:p>
                  </a:txBody>
                  <a:tcPr anchor="ctr"/>
                </a:tc>
                <a:extLst>
                  <a:ext uri="{0D108BD9-81ED-4DB2-BD59-A6C34878D82A}">
                    <a16:rowId xmlns:a16="http://schemas.microsoft.com/office/drawing/2014/main" val="840567732"/>
                  </a:ext>
                </a:extLst>
              </a:tr>
              <a:tr h="344582">
                <a:tc>
                  <a:txBody>
                    <a:bodyPr/>
                    <a:lstStyle/>
                    <a:p>
                      <a:pPr algn="l" fontAlgn="t"/>
                      <a:r>
                        <a:rPr lang="en-US" sz="1800" b="0" u="none" strike="noStrike" dirty="0">
                          <a:effectLst/>
                        </a:rPr>
                        <a:t>Hispanic</a:t>
                      </a:r>
                      <a:endParaRPr lang="en-US" sz="18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nchor="ctr"/>
                </a:tc>
                <a:tc>
                  <a:txBody>
                    <a:bodyPr/>
                    <a:lstStyle/>
                    <a:p>
                      <a:pPr algn="ctr" fontAlgn="t"/>
                      <a:r>
                        <a:rPr lang="en-US" sz="1800" b="0" i="0" u="none" strike="noStrike" dirty="0">
                          <a:solidFill>
                            <a:schemeClr val="tx1"/>
                          </a:solidFill>
                          <a:effectLst/>
                          <a:latin typeface="+mn-lt"/>
                        </a:rPr>
                        <a:t>60.3%</a:t>
                      </a:r>
                    </a:p>
                  </a:txBody>
                  <a:tcPr anchor="ctr"/>
                </a:tc>
                <a:extLst>
                  <a:ext uri="{0D108BD9-81ED-4DB2-BD59-A6C34878D82A}">
                    <a16:rowId xmlns:a16="http://schemas.microsoft.com/office/drawing/2014/main" val="1302932218"/>
                  </a:ext>
                </a:extLst>
              </a:tr>
              <a:tr h="358743">
                <a:tc>
                  <a:txBody>
                    <a:bodyPr/>
                    <a:lstStyle/>
                    <a:p>
                      <a:pPr algn="l" fontAlgn="t"/>
                      <a:r>
                        <a:rPr lang="en-US" sz="1800" b="0" u="none" strike="noStrike" dirty="0">
                          <a:effectLst/>
                        </a:rPr>
                        <a:t>Black or African American</a:t>
                      </a:r>
                      <a:endParaRPr lang="en-US" sz="18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nchor="ctr"/>
                </a:tc>
                <a:tc>
                  <a:txBody>
                    <a:bodyPr/>
                    <a:lstStyle/>
                    <a:p>
                      <a:pPr algn="ctr" fontAlgn="t"/>
                      <a:r>
                        <a:rPr lang="en-US" sz="1800" b="0" i="0" u="none" strike="noStrike" dirty="0">
                          <a:solidFill>
                            <a:schemeClr val="tx1"/>
                          </a:solidFill>
                          <a:effectLst/>
                          <a:latin typeface="+mn-lt"/>
                        </a:rPr>
                        <a:t>61.7%</a:t>
                      </a:r>
                    </a:p>
                  </a:txBody>
                  <a:tcPr anchor="ctr"/>
                </a:tc>
                <a:extLst>
                  <a:ext uri="{0D108BD9-81ED-4DB2-BD59-A6C34878D82A}">
                    <a16:rowId xmlns:a16="http://schemas.microsoft.com/office/drawing/2014/main" val="4208614235"/>
                  </a:ext>
                </a:extLst>
              </a:tr>
              <a:tr h="534174">
                <a:tc>
                  <a:txBody>
                    <a:bodyPr/>
                    <a:lstStyle/>
                    <a:p>
                      <a:pPr algn="l" fontAlgn="t"/>
                      <a:r>
                        <a:rPr lang="en-US" sz="1800" b="0" u="none" strike="noStrike" dirty="0">
                          <a:effectLst/>
                        </a:rPr>
                        <a:t>Asian, Native Hawaiian, or Pacific Islander</a:t>
                      </a:r>
                      <a:endParaRPr lang="en-US" sz="18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nchor="ctr"/>
                </a:tc>
                <a:tc>
                  <a:txBody>
                    <a:bodyPr/>
                    <a:lstStyle/>
                    <a:p>
                      <a:pPr algn="ctr" fontAlgn="t"/>
                      <a:r>
                        <a:rPr lang="en-US" sz="1800" b="0" i="0" u="none" strike="noStrike" dirty="0">
                          <a:solidFill>
                            <a:schemeClr val="tx1"/>
                          </a:solidFill>
                          <a:effectLst/>
                          <a:latin typeface="+mn-lt"/>
                        </a:rPr>
                        <a:t>91.9%</a:t>
                      </a:r>
                    </a:p>
                  </a:txBody>
                  <a:tcPr anchor="ctr"/>
                </a:tc>
                <a:extLst>
                  <a:ext uri="{0D108BD9-81ED-4DB2-BD59-A6C34878D82A}">
                    <a16:rowId xmlns:a16="http://schemas.microsoft.com/office/drawing/2014/main" val="1664514962"/>
                  </a:ext>
                </a:extLst>
              </a:tr>
              <a:tr h="358743">
                <a:tc>
                  <a:txBody>
                    <a:bodyPr/>
                    <a:lstStyle/>
                    <a:p>
                      <a:pPr algn="l" fontAlgn="t"/>
                      <a:r>
                        <a:rPr lang="en-US" sz="1800" b="0" u="none" strike="noStrike" dirty="0">
                          <a:effectLst/>
                        </a:rPr>
                        <a:t>American Indian or Alaska Native</a:t>
                      </a:r>
                      <a:endParaRPr lang="en-US" sz="18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nchor="ctr"/>
                </a:tc>
                <a:tc>
                  <a:txBody>
                    <a:bodyPr/>
                    <a:lstStyle/>
                    <a:p>
                      <a:pPr algn="ctr" fontAlgn="t"/>
                      <a:r>
                        <a:rPr lang="en-US" sz="1800" b="0" i="0" u="none" strike="noStrike" dirty="0">
                          <a:solidFill>
                            <a:schemeClr val="tx1"/>
                          </a:solidFill>
                          <a:effectLst/>
                          <a:latin typeface="+mn-lt"/>
                        </a:rPr>
                        <a:t>67.3%</a:t>
                      </a:r>
                    </a:p>
                  </a:txBody>
                  <a:tcPr anchor="ctr"/>
                </a:tc>
                <a:extLst>
                  <a:ext uri="{0D108BD9-81ED-4DB2-BD59-A6C34878D82A}">
                    <a16:rowId xmlns:a16="http://schemas.microsoft.com/office/drawing/2014/main" val="3361942725"/>
                  </a:ext>
                </a:extLst>
              </a:tr>
              <a:tr h="344582">
                <a:tc>
                  <a:txBody>
                    <a:bodyPr/>
                    <a:lstStyle/>
                    <a:p>
                      <a:pPr algn="l" fontAlgn="t"/>
                      <a:r>
                        <a:rPr lang="en-US" sz="1800" b="0" u="none" strike="noStrike" dirty="0">
                          <a:effectLst/>
                        </a:rPr>
                        <a:t>Two or More Races</a:t>
                      </a:r>
                      <a:endParaRPr lang="en-US" sz="1800" b="0" i="0" u="none" strike="noStrike" dirty="0">
                        <a:solidFill>
                          <a:srgbClr val="000000"/>
                        </a:solidFill>
                        <a:effectLst/>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E40"/>
                          </a:solidFill>
                          <a:effectLst/>
                          <a:uLnTx/>
                          <a:uFillTx/>
                          <a:latin typeface="Calibri" panose="020F0502020204030204"/>
                          <a:ea typeface="+mn-ea"/>
                          <a:cs typeface="+mn-cs"/>
                        </a:rPr>
                        <a:t>[0.0%] </a:t>
                      </a:r>
                      <a:endParaRPr kumimoji="0" lang="en-US" sz="1600" b="0" i="0" u="none" strike="noStrike" kern="1200" cap="none" spc="0" normalizeH="0" baseline="0" noProof="0" dirty="0">
                        <a:ln>
                          <a:noFill/>
                        </a:ln>
                        <a:solidFill>
                          <a:srgbClr val="008E40"/>
                        </a:solidFill>
                        <a:effectLst/>
                        <a:uLnTx/>
                        <a:uFillTx/>
                        <a:latin typeface="Calibri" panose="020F0502020204030204"/>
                        <a:ea typeface="+mn-ea"/>
                        <a:cs typeface="+mn-cs"/>
                      </a:endParaRPr>
                    </a:p>
                  </a:txBody>
                  <a:tcPr anchor="ctr"/>
                </a:tc>
                <a:tc>
                  <a:txBody>
                    <a:bodyPr/>
                    <a:lstStyle/>
                    <a:p>
                      <a:pPr algn="ctr" fontAlgn="t"/>
                      <a:r>
                        <a:rPr lang="en-US" sz="1800" b="0" i="0" u="none" strike="noStrike" dirty="0">
                          <a:solidFill>
                            <a:schemeClr val="tx1"/>
                          </a:solidFill>
                          <a:effectLst/>
                          <a:latin typeface="+mn-lt"/>
                        </a:rPr>
                        <a:t>74.8%</a:t>
                      </a:r>
                    </a:p>
                  </a:txBody>
                  <a:tcPr anchor="ctr"/>
                </a:tc>
                <a:extLst>
                  <a:ext uri="{0D108BD9-81ED-4DB2-BD59-A6C34878D82A}">
                    <a16:rowId xmlns:a16="http://schemas.microsoft.com/office/drawing/2014/main" val="878768251"/>
                  </a:ext>
                </a:extLst>
              </a:tr>
            </a:tbl>
          </a:graphicData>
        </a:graphic>
      </p:graphicFrame>
      <p:sp>
        <p:nvSpPr>
          <p:cNvPr id="6" name="TextBox 5">
            <a:extLst>
              <a:ext uri="{FF2B5EF4-FFF2-40B4-BE49-F238E27FC236}">
                <a16:creationId xmlns:a16="http://schemas.microsoft.com/office/drawing/2014/main" id="{69CFCFF2-D3FD-41B6-A887-E2A23DA28214}"/>
              </a:ext>
            </a:extLst>
          </p:cNvPr>
          <p:cNvSpPr txBox="1"/>
          <p:nvPr/>
        </p:nvSpPr>
        <p:spPr>
          <a:xfrm>
            <a:off x="0" y="73817"/>
            <a:ext cx="2244386" cy="954107"/>
          </a:xfrm>
          <a:prstGeom prst="rect">
            <a:avLst/>
          </a:prstGeom>
          <a:solidFill>
            <a:srgbClr val="008E40"/>
          </a:solidFill>
        </p:spPr>
        <p:txBody>
          <a:bodyPr wrap="square" lIns="91440" tIns="45720" rIns="91440" bIns="45720" rtlCol="0" anchor="t">
            <a:spAutoFit/>
          </a:bodyPr>
          <a:lstStyle/>
          <a:p>
            <a:r>
              <a:rPr lang="en-US" sz="1400" b="1" dirty="0">
                <a:solidFill>
                  <a:schemeClr val="bg1"/>
                </a:solidFill>
                <a:ea typeface="+mn-lt"/>
                <a:cs typeface="+mn-lt"/>
              </a:rPr>
              <a:t>Populate this data from the Graduation/Postsecondary and Narrative sections of the reports.</a:t>
            </a:r>
            <a:endParaRPr lang="en-US" dirty="0">
              <a:solidFill>
                <a:schemeClr val="bg1"/>
              </a:solidFill>
              <a:cs typeface="Calibri" panose="020F0502020204030204"/>
            </a:endParaRPr>
          </a:p>
        </p:txBody>
      </p:sp>
      <p:sp>
        <p:nvSpPr>
          <p:cNvPr id="11" name="Slide Number Placeholder 10">
            <a:extLst>
              <a:ext uri="{FF2B5EF4-FFF2-40B4-BE49-F238E27FC236}">
                <a16:creationId xmlns:a16="http://schemas.microsoft.com/office/drawing/2014/main" id="{284F03E0-D534-4ED4-9930-8ACE42DB0003}"/>
              </a:ext>
            </a:extLst>
          </p:cNvPr>
          <p:cNvSpPr>
            <a:spLocks noGrp="1"/>
          </p:cNvSpPr>
          <p:nvPr>
            <p:ph type="sldNum" sz="quarter" idx="11"/>
          </p:nvPr>
        </p:nvSpPr>
        <p:spPr/>
        <p:txBody>
          <a:bodyPr/>
          <a:lstStyle/>
          <a:p>
            <a:fld id="{08ABAEDF-865C-4247-9503-834917DE0CD1}" type="slidenum">
              <a:rPr lang="en-US" smtClean="0"/>
              <a:pPr/>
              <a:t>32</a:t>
            </a:fld>
            <a:endParaRPr lang="en-US" dirty="0"/>
          </a:p>
        </p:txBody>
      </p:sp>
    </p:spTree>
    <p:extLst>
      <p:ext uri="{BB962C8B-B14F-4D97-AF65-F5344CB8AC3E}">
        <p14:creationId xmlns:p14="http://schemas.microsoft.com/office/powerpoint/2010/main" val="3496085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0BC33-FE2C-41F1-85D6-B0F10C832CB5}"/>
              </a:ext>
            </a:extLst>
          </p:cNvPr>
          <p:cNvSpPr>
            <a:spLocks noGrp="1"/>
          </p:cNvSpPr>
          <p:nvPr>
            <p:ph type="title"/>
          </p:nvPr>
        </p:nvSpPr>
        <p:spPr/>
        <p:txBody>
          <a:bodyPr/>
          <a:lstStyle/>
          <a:p>
            <a:pPr algn="ctr"/>
            <a:r>
              <a:rPr lang="en-US" b="1" dirty="0">
                <a:solidFill>
                  <a:srgbClr val="008E40"/>
                </a:solidFill>
              </a:rPr>
              <a:t>Please Note</a:t>
            </a:r>
          </a:p>
        </p:txBody>
      </p:sp>
      <p:sp>
        <p:nvSpPr>
          <p:cNvPr id="3" name="Content Placeholder 2">
            <a:extLst>
              <a:ext uri="{FF2B5EF4-FFF2-40B4-BE49-F238E27FC236}">
                <a16:creationId xmlns:a16="http://schemas.microsoft.com/office/drawing/2014/main" id="{3DF99FF7-BCB7-4DF7-A384-00DD11DAD2AC}"/>
              </a:ext>
            </a:extLst>
          </p:cNvPr>
          <p:cNvSpPr>
            <a:spLocks noGrp="1"/>
          </p:cNvSpPr>
          <p:nvPr>
            <p:ph idx="1"/>
          </p:nvPr>
        </p:nvSpPr>
        <p:spPr/>
        <p:txBody>
          <a:bodyPr/>
          <a:lstStyle/>
          <a:p>
            <a:pPr>
              <a:spcAft>
                <a:spcPts val="2800"/>
              </a:spcAft>
            </a:pPr>
            <a:r>
              <a:rPr lang="en-US" dirty="0">
                <a:solidFill>
                  <a:srgbClr val="008E40"/>
                </a:solidFill>
              </a:rPr>
              <a:t>Slides 31 through 36 are just for districts who have had schools identified for Comprehensive Support and Improvement or Targeted Support and Improvement.</a:t>
            </a:r>
          </a:p>
          <a:p>
            <a:r>
              <a:rPr lang="en-US" dirty="0">
                <a:solidFill>
                  <a:srgbClr val="008E40"/>
                </a:solidFill>
              </a:rPr>
              <a:t>All slides in this presentation are optional.</a:t>
            </a:r>
          </a:p>
        </p:txBody>
      </p:sp>
      <p:sp>
        <p:nvSpPr>
          <p:cNvPr id="6" name="Slide Number Placeholder 5">
            <a:extLst>
              <a:ext uri="{FF2B5EF4-FFF2-40B4-BE49-F238E27FC236}">
                <a16:creationId xmlns:a16="http://schemas.microsoft.com/office/drawing/2014/main" id="{AE5F665F-73DE-4261-8C51-4587B05EAB66}"/>
              </a:ext>
            </a:extLst>
          </p:cNvPr>
          <p:cNvSpPr>
            <a:spLocks noGrp="1"/>
          </p:cNvSpPr>
          <p:nvPr>
            <p:ph type="sldNum" sz="quarter" idx="11"/>
          </p:nvPr>
        </p:nvSpPr>
        <p:spPr/>
        <p:txBody>
          <a:bodyPr/>
          <a:lstStyle/>
          <a:p>
            <a:fld id="{08ABAEDF-865C-4247-9503-834917DE0CD1}" type="slidenum">
              <a:rPr lang="en-US" smtClean="0"/>
              <a:pPr/>
              <a:t>33</a:t>
            </a:fld>
            <a:endParaRPr lang="en-US" dirty="0"/>
          </a:p>
        </p:txBody>
      </p:sp>
    </p:spTree>
    <p:extLst>
      <p:ext uri="{BB962C8B-B14F-4D97-AF65-F5344CB8AC3E}">
        <p14:creationId xmlns:p14="http://schemas.microsoft.com/office/powerpoint/2010/main" val="2718280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E207-B4B2-477A-B0EE-FEFB7CB2DD38}"/>
              </a:ext>
            </a:extLst>
          </p:cNvPr>
          <p:cNvSpPr>
            <a:spLocks noGrp="1"/>
          </p:cNvSpPr>
          <p:nvPr>
            <p:ph type="title"/>
          </p:nvPr>
        </p:nvSpPr>
        <p:spPr/>
        <p:txBody>
          <a:bodyPr/>
          <a:lstStyle/>
          <a:p>
            <a:pPr algn="ctr"/>
            <a:r>
              <a:rPr lang="en-US" b="1" dirty="0">
                <a:solidFill>
                  <a:srgbClr val="008E40"/>
                </a:solidFill>
              </a:rPr>
              <a:t>Our Schools </a:t>
            </a:r>
          </a:p>
        </p:txBody>
      </p:sp>
      <p:sp>
        <p:nvSpPr>
          <p:cNvPr id="3" name="Content Placeholder 2">
            <a:extLst>
              <a:ext uri="{FF2B5EF4-FFF2-40B4-BE49-F238E27FC236}">
                <a16:creationId xmlns:a16="http://schemas.microsoft.com/office/drawing/2014/main" id="{50DAAEB4-B658-49AE-AB5C-A9DBC75AADB5}"/>
              </a:ext>
            </a:extLst>
          </p:cNvPr>
          <p:cNvSpPr>
            <a:spLocks noGrp="1"/>
          </p:cNvSpPr>
          <p:nvPr>
            <p:ph idx="1"/>
          </p:nvPr>
        </p:nvSpPr>
        <p:spPr/>
        <p:txBody>
          <a:bodyPr/>
          <a:lstStyle/>
          <a:p>
            <a:pPr marL="0" indent="0">
              <a:buNone/>
            </a:pPr>
            <a:r>
              <a:rPr lang="en-US" dirty="0">
                <a:solidFill>
                  <a:srgbClr val="008E40"/>
                </a:solidFill>
              </a:rPr>
              <a:t>[Insert schools and designations of Comprehensive Support and Improvement or Targeted Support and Improvement on this page.]</a:t>
            </a:r>
          </a:p>
        </p:txBody>
      </p:sp>
      <p:sp>
        <p:nvSpPr>
          <p:cNvPr id="4" name="TextBox 3">
            <a:extLst>
              <a:ext uri="{FF2B5EF4-FFF2-40B4-BE49-F238E27FC236}">
                <a16:creationId xmlns:a16="http://schemas.microsoft.com/office/drawing/2014/main" id="{A5814D2E-61EB-45AA-A4FD-F9E98F0764A0}"/>
              </a:ext>
            </a:extLst>
          </p:cNvPr>
          <p:cNvSpPr txBox="1"/>
          <p:nvPr/>
        </p:nvSpPr>
        <p:spPr>
          <a:xfrm>
            <a:off x="0" y="73817"/>
            <a:ext cx="1877158" cy="2246769"/>
          </a:xfrm>
          <a:prstGeom prst="rect">
            <a:avLst/>
          </a:prstGeom>
          <a:solidFill>
            <a:srgbClr val="008E40"/>
          </a:solidFill>
        </p:spPr>
        <p:txBody>
          <a:bodyPr wrap="square" rtlCol="0">
            <a:spAutoFit/>
          </a:bodyPr>
          <a:lstStyle/>
          <a:p>
            <a:r>
              <a:rPr lang="en-US" sz="1400" b="1" dirty="0">
                <a:solidFill>
                  <a:schemeClr val="bg1"/>
                </a:solidFill>
              </a:rPr>
              <a:t>Use the Schools Identified for Comprehensive or Targeted Support and Improvement table in your district-level report to see the list of any schools in the district that are identified.</a:t>
            </a:r>
          </a:p>
        </p:txBody>
      </p:sp>
      <p:sp>
        <p:nvSpPr>
          <p:cNvPr id="7" name="Slide Number Placeholder 6">
            <a:extLst>
              <a:ext uri="{FF2B5EF4-FFF2-40B4-BE49-F238E27FC236}">
                <a16:creationId xmlns:a16="http://schemas.microsoft.com/office/drawing/2014/main" id="{5539E9F1-A281-4E65-B22E-54F2D54D077D}"/>
              </a:ext>
            </a:extLst>
          </p:cNvPr>
          <p:cNvSpPr>
            <a:spLocks noGrp="1"/>
          </p:cNvSpPr>
          <p:nvPr>
            <p:ph type="sldNum" sz="quarter" idx="11"/>
          </p:nvPr>
        </p:nvSpPr>
        <p:spPr/>
        <p:txBody>
          <a:bodyPr/>
          <a:lstStyle/>
          <a:p>
            <a:fld id="{08ABAEDF-865C-4247-9503-834917DE0CD1}" type="slidenum">
              <a:rPr lang="en-US" smtClean="0"/>
              <a:pPr/>
              <a:t>34</a:t>
            </a:fld>
            <a:endParaRPr lang="en-US" dirty="0"/>
          </a:p>
        </p:txBody>
      </p:sp>
    </p:spTree>
    <p:extLst>
      <p:ext uri="{BB962C8B-B14F-4D97-AF65-F5344CB8AC3E}">
        <p14:creationId xmlns:p14="http://schemas.microsoft.com/office/powerpoint/2010/main" val="3309392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027"/>
            <a:ext cx="10515600" cy="1325563"/>
          </a:xfrm>
        </p:spPr>
        <p:txBody>
          <a:bodyP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400" b="1" kern="1200" dirty="0">
                <a:solidFill>
                  <a:srgbClr val="008000"/>
                </a:solidFill>
                <a:effectLst/>
              </a:rPr>
              <a:t>How Was Our School Identified? </a:t>
            </a:r>
            <a:endParaRPr lang="en-US" b="1" dirty="0">
              <a:solidFill>
                <a:srgbClr val="008000"/>
              </a:solidFill>
            </a:endParaRPr>
          </a:p>
        </p:txBody>
      </p:sp>
      <p:sp>
        <p:nvSpPr>
          <p:cNvPr id="3" name="Content Placeholder 2"/>
          <p:cNvSpPr>
            <a:spLocks noGrp="1"/>
          </p:cNvSpPr>
          <p:nvPr>
            <p:ph idx="1"/>
          </p:nvPr>
        </p:nvSpPr>
        <p:spPr/>
        <p:txBody>
          <a:bodyPr>
            <a:normAutofit fontScale="92500" lnSpcReduction="20000"/>
          </a:bodyPr>
          <a:lstStyle/>
          <a:p>
            <a:r>
              <a:rPr lang="en-US" b="1" dirty="0">
                <a:solidFill>
                  <a:srgbClr val="008E40"/>
                </a:solidFill>
                <a:cs typeface="Calibri"/>
              </a:rPr>
              <a:t>New Jersey’s </a:t>
            </a:r>
            <a:r>
              <a:rPr lang="en-US" b="1" i="1" dirty="0">
                <a:solidFill>
                  <a:srgbClr val="008E40"/>
                </a:solidFill>
                <a:cs typeface="Calibri"/>
              </a:rPr>
              <a:t>ESSA </a:t>
            </a:r>
            <a:r>
              <a:rPr lang="en-US" b="1" dirty="0">
                <a:solidFill>
                  <a:srgbClr val="008E40"/>
                </a:solidFill>
                <a:cs typeface="Calibri"/>
              </a:rPr>
              <a:t>school accountability system </a:t>
            </a:r>
            <a:r>
              <a:rPr lang="en-US" dirty="0">
                <a:solidFill>
                  <a:srgbClr val="008E40"/>
                </a:solidFill>
                <a:cs typeface="Calibri"/>
              </a:rPr>
              <a:t>provides a formula to determine a summative score, which is based on various measures of progress (accountability indicators).</a:t>
            </a:r>
          </a:p>
          <a:p>
            <a:r>
              <a:rPr lang="en-US" dirty="0">
                <a:solidFill>
                  <a:srgbClr val="008E40"/>
                </a:solidFill>
                <a:cs typeface="Calibri"/>
              </a:rPr>
              <a:t>The accountability indicators are:</a:t>
            </a:r>
          </a:p>
          <a:p>
            <a:pPr lvl="1"/>
            <a:r>
              <a:rPr lang="en-US" b="1" dirty="0">
                <a:solidFill>
                  <a:srgbClr val="008E40"/>
                </a:solidFill>
                <a:cs typeface="Calibri"/>
              </a:rPr>
              <a:t>Academic Achievement</a:t>
            </a:r>
            <a:r>
              <a:rPr lang="en-US" dirty="0">
                <a:solidFill>
                  <a:srgbClr val="008E40"/>
                </a:solidFill>
                <a:cs typeface="Calibri"/>
              </a:rPr>
              <a:t>: measured by ELA and math proficiency on the statewide assessment</a:t>
            </a:r>
          </a:p>
          <a:p>
            <a:pPr lvl="1"/>
            <a:r>
              <a:rPr lang="en-US" b="1" dirty="0">
                <a:solidFill>
                  <a:srgbClr val="008E40"/>
                </a:solidFill>
                <a:cs typeface="Calibri"/>
              </a:rPr>
              <a:t>Academic Progress</a:t>
            </a:r>
            <a:r>
              <a:rPr lang="en-US" dirty="0">
                <a:solidFill>
                  <a:srgbClr val="008E40"/>
                </a:solidFill>
                <a:cs typeface="Calibri"/>
              </a:rPr>
              <a:t>: measured by median student growth percentiles in ELA and math</a:t>
            </a:r>
          </a:p>
          <a:p>
            <a:pPr lvl="1"/>
            <a:r>
              <a:rPr lang="en-US" b="1" dirty="0">
                <a:solidFill>
                  <a:srgbClr val="008E40"/>
                </a:solidFill>
                <a:cs typeface="Calibri"/>
              </a:rPr>
              <a:t>Graduation</a:t>
            </a:r>
            <a:r>
              <a:rPr lang="en-US" dirty="0">
                <a:solidFill>
                  <a:srgbClr val="008E40"/>
                </a:solidFill>
                <a:cs typeface="Calibri"/>
              </a:rPr>
              <a:t>: measures by four-year and five-year graduation rates</a:t>
            </a:r>
          </a:p>
          <a:p>
            <a:pPr lvl="1"/>
            <a:r>
              <a:rPr lang="en-US" b="1" dirty="0">
                <a:solidFill>
                  <a:srgbClr val="008E40"/>
                </a:solidFill>
                <a:cs typeface="Calibri"/>
              </a:rPr>
              <a:t>Progress toward English Language proficiency</a:t>
            </a:r>
            <a:r>
              <a:rPr lang="en-US" dirty="0">
                <a:solidFill>
                  <a:srgbClr val="008E40"/>
                </a:solidFill>
                <a:cs typeface="Calibri"/>
              </a:rPr>
              <a:t>: measured by the percentage of English Learners making expected progress toward English language proficiency</a:t>
            </a:r>
          </a:p>
          <a:p>
            <a:pPr lvl="1"/>
            <a:r>
              <a:rPr lang="en-US" b="1" dirty="0">
                <a:solidFill>
                  <a:srgbClr val="008E40"/>
                </a:solidFill>
                <a:cs typeface="Calibri"/>
              </a:rPr>
              <a:t>School Quality and Student Success</a:t>
            </a:r>
            <a:r>
              <a:rPr lang="en-US" dirty="0">
                <a:solidFill>
                  <a:srgbClr val="008E40"/>
                </a:solidFill>
                <a:cs typeface="Calibri"/>
              </a:rPr>
              <a:t>: measures by chronic absenteeism</a:t>
            </a:r>
          </a:p>
          <a:p>
            <a:r>
              <a:rPr lang="en-US" b="1" dirty="0">
                <a:solidFill>
                  <a:srgbClr val="008E40"/>
                </a:solidFill>
                <a:cs typeface="Calibri"/>
              </a:rPr>
              <a:t>Our school has been identified </a:t>
            </a:r>
            <a:r>
              <a:rPr lang="en-US" dirty="0">
                <a:solidFill>
                  <a:srgbClr val="008E40"/>
                </a:solidFill>
                <a:cs typeface="Calibri"/>
              </a:rPr>
              <a:t>based on its relative low performance across all these indicators. </a:t>
            </a:r>
            <a:endParaRPr lang="en-US" dirty="0">
              <a:solidFill>
                <a:srgbClr val="008E40"/>
              </a:solidFill>
            </a:endParaRPr>
          </a:p>
        </p:txBody>
      </p:sp>
      <p:sp>
        <p:nvSpPr>
          <p:cNvPr id="6" name="Slide Number Placeholder 5">
            <a:extLst>
              <a:ext uri="{FF2B5EF4-FFF2-40B4-BE49-F238E27FC236}">
                <a16:creationId xmlns:a16="http://schemas.microsoft.com/office/drawing/2014/main" id="{60AB38AC-6D70-4D1D-810A-7E1B3550937A}"/>
              </a:ext>
            </a:extLst>
          </p:cNvPr>
          <p:cNvSpPr>
            <a:spLocks noGrp="1"/>
          </p:cNvSpPr>
          <p:nvPr>
            <p:ph type="sldNum" sz="quarter" idx="11"/>
          </p:nvPr>
        </p:nvSpPr>
        <p:spPr/>
        <p:txBody>
          <a:bodyPr/>
          <a:lstStyle/>
          <a:p>
            <a:fld id="{08ABAEDF-865C-4247-9503-834917DE0CD1}" type="slidenum">
              <a:rPr lang="en-US" smtClean="0"/>
              <a:pPr/>
              <a:t>35</a:t>
            </a:fld>
            <a:endParaRPr lang="en-US" dirty="0"/>
          </a:p>
        </p:txBody>
      </p:sp>
    </p:spTree>
    <p:extLst>
      <p:ext uri="{BB962C8B-B14F-4D97-AF65-F5344CB8AC3E}">
        <p14:creationId xmlns:p14="http://schemas.microsoft.com/office/powerpoint/2010/main" val="3071765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rgbClr val="008E40"/>
                </a:solidFill>
              </a:rPr>
              <a:t>Comprehensive or Targeted Support?</a:t>
            </a:r>
          </a:p>
        </p:txBody>
      </p:sp>
      <p:sp>
        <p:nvSpPr>
          <p:cNvPr id="3" name="Content Placeholder 2"/>
          <p:cNvSpPr>
            <a:spLocks noGrp="1"/>
          </p:cNvSpPr>
          <p:nvPr>
            <p:ph idx="1"/>
          </p:nvPr>
        </p:nvSpPr>
        <p:spPr/>
        <p:txBody>
          <a:bodyPr>
            <a:normAutofit lnSpcReduction="10000"/>
          </a:bodyPr>
          <a:lstStyle/>
          <a:p>
            <a:r>
              <a:rPr lang="en-US" dirty="0">
                <a:solidFill>
                  <a:srgbClr val="008E40"/>
                </a:solidFill>
                <a:cs typeface="Calibri"/>
              </a:rPr>
              <a:t>Schools identified for comprehensive support are identified based on overall school performance.</a:t>
            </a:r>
          </a:p>
          <a:p>
            <a:pPr lvl="1"/>
            <a:r>
              <a:rPr lang="en-US" dirty="0">
                <a:solidFill>
                  <a:srgbClr val="008E40"/>
                </a:solidFill>
                <a:cs typeface="Calibri"/>
              </a:rPr>
              <a:t>However, the calculations of the summative scores used to identify schools also factor in student group performance.</a:t>
            </a:r>
          </a:p>
          <a:p>
            <a:r>
              <a:rPr lang="en-US" dirty="0">
                <a:solidFill>
                  <a:srgbClr val="008E40"/>
                </a:solidFill>
                <a:cs typeface="Calibri"/>
              </a:rPr>
              <a:t>Schools identified for targeted support and improvement are identified based on the performance of one or more student group.</a:t>
            </a:r>
          </a:p>
          <a:p>
            <a:pPr>
              <a:defRPr/>
            </a:pPr>
            <a:r>
              <a:rPr lang="en-US" dirty="0">
                <a:solidFill>
                  <a:srgbClr val="008E40"/>
                </a:solidFill>
              </a:rPr>
              <a:t>The student groups included in accountability calculations are:</a:t>
            </a:r>
          </a:p>
          <a:p>
            <a:pPr lvl="1">
              <a:defRPr/>
            </a:pPr>
            <a:r>
              <a:rPr lang="en-US" dirty="0">
                <a:solidFill>
                  <a:srgbClr val="008E40"/>
                </a:solidFill>
              </a:rPr>
              <a:t>Racial and Ethnic Groups;</a:t>
            </a:r>
          </a:p>
          <a:p>
            <a:pPr lvl="1">
              <a:defRPr/>
            </a:pPr>
            <a:r>
              <a:rPr lang="en-US" dirty="0">
                <a:solidFill>
                  <a:srgbClr val="008E40"/>
                </a:solidFill>
              </a:rPr>
              <a:t>English Learners;</a:t>
            </a:r>
          </a:p>
          <a:p>
            <a:pPr lvl="1">
              <a:defRPr/>
            </a:pPr>
            <a:r>
              <a:rPr lang="en-US" dirty="0">
                <a:solidFill>
                  <a:srgbClr val="008E40"/>
                </a:solidFill>
              </a:rPr>
              <a:t>Students with Disabilities; and</a:t>
            </a:r>
          </a:p>
          <a:p>
            <a:pPr lvl="1">
              <a:defRPr/>
            </a:pPr>
            <a:r>
              <a:rPr lang="en-US" dirty="0">
                <a:solidFill>
                  <a:srgbClr val="008E40"/>
                </a:solidFill>
              </a:rPr>
              <a:t>Economically Disadvantaged Students.</a:t>
            </a:r>
          </a:p>
        </p:txBody>
      </p:sp>
      <p:sp>
        <p:nvSpPr>
          <p:cNvPr id="6" name="Slide Number Placeholder 5">
            <a:extLst>
              <a:ext uri="{FF2B5EF4-FFF2-40B4-BE49-F238E27FC236}">
                <a16:creationId xmlns:a16="http://schemas.microsoft.com/office/drawing/2014/main" id="{51EDF3D7-DFE7-4B73-AD64-C31866863E90}"/>
              </a:ext>
            </a:extLst>
          </p:cNvPr>
          <p:cNvSpPr>
            <a:spLocks noGrp="1"/>
          </p:cNvSpPr>
          <p:nvPr>
            <p:ph type="sldNum" sz="quarter" idx="11"/>
          </p:nvPr>
        </p:nvSpPr>
        <p:spPr/>
        <p:txBody>
          <a:bodyPr/>
          <a:lstStyle/>
          <a:p>
            <a:fld id="{08ABAEDF-865C-4247-9503-834917DE0CD1}" type="slidenum">
              <a:rPr lang="en-US" smtClean="0"/>
              <a:pPr/>
              <a:t>36</a:t>
            </a:fld>
            <a:endParaRPr lang="en-US" dirty="0"/>
          </a:p>
        </p:txBody>
      </p:sp>
    </p:spTree>
    <p:extLst>
      <p:ext uri="{BB962C8B-B14F-4D97-AF65-F5344CB8AC3E}">
        <p14:creationId xmlns:p14="http://schemas.microsoft.com/office/powerpoint/2010/main" val="111285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FFE5AD-3A5D-48FD-A908-D1AFA5D93305}"/>
              </a:ext>
            </a:extLst>
          </p:cNvPr>
          <p:cNvSpPr>
            <a:spLocks noGrp="1"/>
          </p:cNvSpPr>
          <p:nvPr>
            <p:ph type="title"/>
          </p:nvPr>
        </p:nvSpPr>
        <p:spPr/>
        <p:txBody>
          <a:bodyPr/>
          <a:lstStyle/>
          <a:p>
            <a:pPr algn="ctr"/>
            <a:r>
              <a:rPr lang="en-US" b="1" dirty="0">
                <a:solidFill>
                  <a:srgbClr val="008E40"/>
                </a:solidFill>
              </a:rPr>
              <a:t>What is Comprehensive Support and Improvement?</a:t>
            </a:r>
          </a:p>
        </p:txBody>
      </p:sp>
      <p:sp>
        <p:nvSpPr>
          <p:cNvPr id="7" name="Content Placeholder 6"/>
          <p:cNvSpPr>
            <a:spLocks noGrp="1"/>
          </p:cNvSpPr>
          <p:nvPr>
            <p:ph idx="1"/>
          </p:nvPr>
        </p:nvSpPr>
        <p:spPr/>
        <p:txBody>
          <a:bodyPr>
            <a:normAutofit/>
          </a:bodyPr>
          <a:lstStyle/>
          <a:p>
            <a:pPr marL="0" indent="0">
              <a:buNone/>
            </a:pPr>
            <a:r>
              <a:rPr lang="en-US" sz="2400" dirty="0">
                <a:solidFill>
                  <a:srgbClr val="008E40"/>
                </a:solidFill>
              </a:rPr>
              <a:t>The NJDOE identifies schools for comprehensive support and improvement every three years based on the following two criteria:</a:t>
            </a:r>
          </a:p>
          <a:p>
            <a:pPr marL="628650" lvl="1" indent="-171450"/>
            <a:r>
              <a:rPr lang="en-US" b="1" dirty="0">
                <a:solidFill>
                  <a:srgbClr val="008E40"/>
                </a:solidFill>
              </a:rPr>
              <a:t>Comprehensive Support and Improvement (CSI): Overall Low Performing</a:t>
            </a:r>
            <a:r>
              <a:rPr lang="en-US" dirty="0">
                <a:solidFill>
                  <a:srgbClr val="008E40"/>
                </a:solidFill>
              </a:rPr>
              <a:t>: </a:t>
            </a:r>
          </a:p>
          <a:p>
            <a:pPr marL="1085850" lvl="3" indent="-171450"/>
            <a:r>
              <a:rPr lang="en-US" sz="2400" dirty="0">
                <a:solidFill>
                  <a:srgbClr val="008E40"/>
                </a:solidFill>
              </a:rPr>
              <a:t>Schools with a summative score in the bottom 5% of Title I schools.</a:t>
            </a:r>
          </a:p>
          <a:p>
            <a:pPr marL="628650" lvl="1" indent="-171450"/>
            <a:r>
              <a:rPr lang="en-US" b="1" dirty="0">
                <a:solidFill>
                  <a:srgbClr val="008E40"/>
                </a:solidFill>
              </a:rPr>
              <a:t>Comprehensive Support and Improvement (CSI): Low Graduation Rate</a:t>
            </a:r>
            <a:r>
              <a:rPr lang="en-US" dirty="0">
                <a:solidFill>
                  <a:srgbClr val="008E40"/>
                </a:solidFill>
              </a:rPr>
              <a:t>: </a:t>
            </a:r>
          </a:p>
          <a:p>
            <a:pPr marL="1085850" lvl="3" indent="-171450"/>
            <a:r>
              <a:rPr lang="en-US" sz="2400" dirty="0">
                <a:solidFill>
                  <a:srgbClr val="008E40"/>
                </a:solidFill>
              </a:rPr>
              <a:t>High schools with a four-year graduation rate of 67% or less</a:t>
            </a:r>
          </a:p>
        </p:txBody>
      </p:sp>
      <p:sp>
        <p:nvSpPr>
          <p:cNvPr id="4" name="Slide Number Placeholder 3">
            <a:extLst>
              <a:ext uri="{FF2B5EF4-FFF2-40B4-BE49-F238E27FC236}">
                <a16:creationId xmlns:a16="http://schemas.microsoft.com/office/drawing/2014/main" id="{062B8FE1-B986-486F-B5F8-CF648158ED87}"/>
              </a:ext>
            </a:extLst>
          </p:cNvPr>
          <p:cNvSpPr>
            <a:spLocks noGrp="1"/>
          </p:cNvSpPr>
          <p:nvPr>
            <p:ph type="sldNum" sz="quarter" idx="11"/>
          </p:nvPr>
        </p:nvSpPr>
        <p:spPr/>
        <p:txBody>
          <a:bodyPr/>
          <a:lstStyle/>
          <a:p>
            <a:fld id="{08ABAEDF-865C-4247-9503-834917DE0CD1}" type="slidenum">
              <a:rPr lang="en-US" smtClean="0"/>
              <a:pPr/>
              <a:t>37</a:t>
            </a:fld>
            <a:endParaRPr lang="en-US" dirty="0"/>
          </a:p>
        </p:txBody>
      </p:sp>
    </p:spTree>
    <p:extLst>
      <p:ext uri="{BB962C8B-B14F-4D97-AF65-F5344CB8AC3E}">
        <p14:creationId xmlns:p14="http://schemas.microsoft.com/office/powerpoint/2010/main" val="324296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9D8897C9-58B3-4CFC-8850-392A17EEDC9D}"/>
              </a:ext>
            </a:extLst>
          </p:cNvPr>
          <p:cNvSpPr>
            <a:spLocks noGrp="1"/>
          </p:cNvSpPr>
          <p:nvPr>
            <p:ph type="title"/>
          </p:nvPr>
        </p:nvSpPr>
        <p:spPr/>
        <p:txBody>
          <a:bodyPr/>
          <a:lstStyle/>
          <a:p>
            <a:pPr algn="ctr"/>
            <a:r>
              <a:rPr lang="en-US" b="1" dirty="0">
                <a:solidFill>
                  <a:srgbClr val="008E40"/>
                </a:solidFill>
              </a:rPr>
              <a:t>What is Targeted Support and Improvement?</a:t>
            </a:r>
          </a:p>
        </p:txBody>
      </p:sp>
      <p:sp>
        <p:nvSpPr>
          <p:cNvPr id="7" name="Content Placeholder 6"/>
          <p:cNvSpPr>
            <a:spLocks noGrp="1"/>
          </p:cNvSpPr>
          <p:nvPr>
            <p:ph idx="1"/>
          </p:nvPr>
        </p:nvSpPr>
        <p:spPr/>
        <p:txBody>
          <a:bodyPr>
            <a:normAutofit/>
          </a:bodyPr>
          <a:lstStyle/>
          <a:p>
            <a:pPr marL="0" indent="0">
              <a:buNone/>
              <a:defRPr/>
            </a:pPr>
            <a:r>
              <a:rPr lang="en-US" sz="2400" dirty="0">
                <a:solidFill>
                  <a:srgbClr val="008E40"/>
                </a:solidFill>
              </a:rPr>
              <a:t>The NJDOE identifies schools for the following category every three years:</a:t>
            </a:r>
          </a:p>
          <a:p>
            <a:pPr marL="628650" lvl="1" indent="-171450"/>
            <a:r>
              <a:rPr lang="en-US" b="1" dirty="0">
                <a:solidFill>
                  <a:srgbClr val="008E40"/>
                </a:solidFill>
              </a:rPr>
              <a:t>Additional Targeted Support and Improvement: Low Performing Student Group (ATSI): </a:t>
            </a:r>
          </a:p>
          <a:p>
            <a:pPr marL="1085850" lvl="1" indent="-171450">
              <a:spcAft>
                <a:spcPts val="3600"/>
              </a:spcAft>
            </a:pPr>
            <a:r>
              <a:rPr lang="en-US" dirty="0">
                <a:solidFill>
                  <a:srgbClr val="008E40"/>
                </a:solidFill>
              </a:rPr>
              <a:t>Schools with one or more student group with a summative score that would be in the bottom 5% of Title I schools</a:t>
            </a:r>
          </a:p>
          <a:p>
            <a:pPr marL="0" indent="0">
              <a:buNone/>
              <a:defRPr/>
            </a:pPr>
            <a:r>
              <a:rPr lang="en-US" sz="2400" dirty="0">
                <a:solidFill>
                  <a:srgbClr val="008E40"/>
                </a:solidFill>
              </a:rPr>
              <a:t>Annually, the NJDOE will identify schools in the following category:</a:t>
            </a:r>
          </a:p>
          <a:p>
            <a:pPr marL="628650" lvl="1" indent="-171450">
              <a:tabLst>
                <a:tab pos="114300" algn="l"/>
              </a:tabLst>
            </a:pPr>
            <a:r>
              <a:rPr lang="en-US" b="1" dirty="0">
                <a:solidFill>
                  <a:srgbClr val="008E40"/>
                </a:solidFill>
              </a:rPr>
              <a:t>Targeted Support and Improvement: Consistently Underperforming Student Group (TSI): </a:t>
            </a:r>
          </a:p>
          <a:p>
            <a:pPr marL="1085850" lvl="2" indent="-171450"/>
            <a:r>
              <a:rPr lang="en-US" sz="2400" dirty="0">
                <a:solidFill>
                  <a:srgbClr val="008E40"/>
                </a:solidFill>
              </a:rPr>
              <a:t>Schools with one or more student groups that missed annual targets or standards for all indicators for two years in a row</a:t>
            </a:r>
          </a:p>
        </p:txBody>
      </p:sp>
      <p:sp>
        <p:nvSpPr>
          <p:cNvPr id="4" name="Slide Number Placeholder 3">
            <a:extLst>
              <a:ext uri="{FF2B5EF4-FFF2-40B4-BE49-F238E27FC236}">
                <a16:creationId xmlns:a16="http://schemas.microsoft.com/office/drawing/2014/main" id="{40AC75E7-F10A-43F9-865C-2B8FC58CF11B}"/>
              </a:ext>
            </a:extLst>
          </p:cNvPr>
          <p:cNvSpPr>
            <a:spLocks noGrp="1"/>
          </p:cNvSpPr>
          <p:nvPr>
            <p:ph type="sldNum" sz="quarter" idx="11"/>
          </p:nvPr>
        </p:nvSpPr>
        <p:spPr/>
        <p:txBody>
          <a:bodyPr/>
          <a:lstStyle/>
          <a:p>
            <a:fld id="{08ABAEDF-865C-4247-9503-834917DE0CD1}" type="slidenum">
              <a:rPr lang="en-US" smtClean="0"/>
              <a:pPr/>
              <a:t>38</a:t>
            </a:fld>
            <a:endParaRPr lang="en-US" dirty="0"/>
          </a:p>
        </p:txBody>
      </p:sp>
    </p:spTree>
    <p:extLst>
      <p:ext uri="{BB962C8B-B14F-4D97-AF65-F5344CB8AC3E}">
        <p14:creationId xmlns:p14="http://schemas.microsoft.com/office/powerpoint/2010/main" val="2217284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4">
            <a:extLst>
              <a:ext uri="{FF2B5EF4-FFF2-40B4-BE49-F238E27FC236}">
                <a16:creationId xmlns:a16="http://schemas.microsoft.com/office/drawing/2014/main" id="{91CC44A1-FB0B-4260-9C48-180F6BFC96F1}"/>
              </a:ext>
            </a:extLst>
          </p:cNvPr>
          <p:cNvSpPr>
            <a:spLocks noGrp="1"/>
          </p:cNvSpPr>
          <p:nvPr>
            <p:ph type="title"/>
          </p:nvPr>
        </p:nvSpPr>
        <p:spPr/>
        <p:txBody>
          <a:bodyPr/>
          <a:lstStyle/>
          <a:p>
            <a:pPr algn="ctr"/>
            <a:r>
              <a:rPr lang="en-US" b="1" dirty="0">
                <a:solidFill>
                  <a:srgbClr val="008E40"/>
                </a:solidFill>
              </a:rPr>
              <a:t>What Happens Next?</a:t>
            </a:r>
          </a:p>
        </p:txBody>
      </p:sp>
      <p:sp>
        <p:nvSpPr>
          <p:cNvPr id="3" name="Content Placeholder 2">
            <a:extLst>
              <a:ext uri="{FF2B5EF4-FFF2-40B4-BE49-F238E27FC236}">
                <a16:creationId xmlns:a16="http://schemas.microsoft.com/office/drawing/2014/main" id="{1089410E-E4E7-BD47-96DF-4812C1363972}"/>
              </a:ext>
            </a:extLst>
          </p:cNvPr>
          <p:cNvSpPr>
            <a:spLocks noGrp="1"/>
          </p:cNvSpPr>
          <p:nvPr>
            <p:ph idx="1"/>
          </p:nvPr>
        </p:nvSpPr>
        <p:spPr/>
        <p:txBody>
          <a:bodyPr>
            <a:normAutofit/>
          </a:bodyPr>
          <a:lstStyle/>
          <a:p>
            <a:pPr marL="0" indent="0">
              <a:spcAft>
                <a:spcPts val="2800"/>
              </a:spcAft>
              <a:buNone/>
            </a:pPr>
            <a:r>
              <a:rPr lang="en-US" dirty="0">
                <a:solidFill>
                  <a:srgbClr val="008E40"/>
                </a:solidFill>
                <a:cs typeface="Times New Roman"/>
              </a:rPr>
              <a:t>Schools identified for support and improvement work in partnership with their education community of parents, families, educators, and community members throughout the year to:</a:t>
            </a:r>
            <a:endParaRPr lang="en-US" dirty="0">
              <a:solidFill>
                <a:srgbClr val="008E40"/>
              </a:solidFill>
              <a:cs typeface="Times New Roman" panose="02020603050405020304" pitchFamily="18" charset="0"/>
            </a:endParaRPr>
          </a:p>
          <a:p>
            <a:pPr marL="342900" indent="-342900">
              <a:buFont typeface="Wingdings" panose="05000000000000000000" pitchFamily="2" charset="2"/>
              <a:buChar char="ü"/>
            </a:pPr>
            <a:r>
              <a:rPr lang="en-US" b="1" dirty="0">
                <a:solidFill>
                  <a:srgbClr val="008E40"/>
                </a:solidFill>
                <a:cs typeface="Times New Roman"/>
              </a:rPr>
              <a:t>Assess needs</a:t>
            </a:r>
            <a:r>
              <a:rPr lang="en-US" dirty="0">
                <a:solidFill>
                  <a:srgbClr val="008E40"/>
                </a:solidFill>
                <a:cs typeface="Times New Roman"/>
              </a:rPr>
              <a:t> related to the areas of weakness</a:t>
            </a:r>
          </a:p>
          <a:p>
            <a:pPr marL="342900" indent="-342900">
              <a:buFont typeface="Wingdings" panose="05000000000000000000" pitchFamily="2" charset="2"/>
              <a:buChar char="ü"/>
            </a:pPr>
            <a:r>
              <a:rPr lang="en-US" b="1" dirty="0">
                <a:solidFill>
                  <a:srgbClr val="008E40"/>
                </a:solidFill>
                <a:cs typeface="Times New Roman"/>
              </a:rPr>
              <a:t>Identify strategies and resources </a:t>
            </a:r>
            <a:r>
              <a:rPr lang="en-US" dirty="0">
                <a:solidFill>
                  <a:srgbClr val="008E40"/>
                </a:solidFill>
                <a:cs typeface="Times New Roman"/>
              </a:rPr>
              <a:t>that can impact improvement</a:t>
            </a:r>
          </a:p>
          <a:p>
            <a:pPr marL="342900" indent="-342900">
              <a:buFont typeface="Wingdings" panose="05000000000000000000" pitchFamily="2" charset="2"/>
              <a:buChar char="ü"/>
            </a:pPr>
            <a:r>
              <a:rPr lang="en-US" b="1" dirty="0">
                <a:solidFill>
                  <a:srgbClr val="008E40"/>
                </a:solidFill>
                <a:cs typeface="Times New Roman"/>
              </a:rPr>
              <a:t>Create an Annual School Plan </a:t>
            </a:r>
            <a:r>
              <a:rPr lang="en-US" dirty="0">
                <a:solidFill>
                  <a:srgbClr val="008E40"/>
                </a:solidFill>
                <a:cs typeface="Times New Roman"/>
              </a:rPr>
              <a:t>that will outline specific steps</a:t>
            </a:r>
          </a:p>
          <a:p>
            <a:pPr marL="342900" indent="-342900">
              <a:buFont typeface="Wingdings" panose="05000000000000000000" pitchFamily="2" charset="2"/>
              <a:buChar char="ü"/>
            </a:pPr>
            <a:r>
              <a:rPr lang="en-US" b="1" dirty="0">
                <a:solidFill>
                  <a:srgbClr val="008E40"/>
                </a:solidFill>
                <a:cs typeface="Times New Roman"/>
              </a:rPr>
              <a:t>Outline a timeline for completion </a:t>
            </a:r>
            <a:r>
              <a:rPr lang="en-US" dirty="0">
                <a:solidFill>
                  <a:srgbClr val="008E40"/>
                </a:solidFill>
                <a:cs typeface="Times New Roman"/>
              </a:rPr>
              <a:t>of those steps </a:t>
            </a:r>
          </a:p>
          <a:p>
            <a:pPr marL="342900" indent="-342900">
              <a:buFont typeface="Wingdings" panose="05000000000000000000" pitchFamily="2" charset="2"/>
              <a:buChar char="ü"/>
            </a:pPr>
            <a:r>
              <a:rPr lang="en-US" b="1" dirty="0">
                <a:solidFill>
                  <a:srgbClr val="008E40"/>
                </a:solidFill>
                <a:cs typeface="Times New Roman"/>
              </a:rPr>
              <a:t>Understand the steps </a:t>
            </a:r>
            <a:r>
              <a:rPr lang="en-US" dirty="0">
                <a:solidFill>
                  <a:srgbClr val="008E40"/>
                </a:solidFill>
                <a:cs typeface="Times New Roman"/>
              </a:rPr>
              <a:t>needed to be removed from status </a:t>
            </a:r>
            <a:endParaRPr lang="en-US" dirty="0">
              <a:solidFill>
                <a:srgbClr val="008E40"/>
              </a:solidFill>
              <a:cs typeface="Times New Roman" panose="02020603050405020304" pitchFamily="18" charset="0"/>
            </a:endParaRPr>
          </a:p>
        </p:txBody>
      </p:sp>
      <p:sp>
        <p:nvSpPr>
          <p:cNvPr id="5" name="Slide Number Placeholder 4">
            <a:extLst>
              <a:ext uri="{FF2B5EF4-FFF2-40B4-BE49-F238E27FC236}">
                <a16:creationId xmlns:a16="http://schemas.microsoft.com/office/drawing/2014/main" id="{46AE4874-2C49-4E7C-853E-6C42541B02A9}"/>
              </a:ext>
            </a:extLst>
          </p:cNvPr>
          <p:cNvSpPr>
            <a:spLocks noGrp="1"/>
          </p:cNvSpPr>
          <p:nvPr>
            <p:ph type="sldNum" sz="quarter" idx="11"/>
          </p:nvPr>
        </p:nvSpPr>
        <p:spPr/>
        <p:txBody>
          <a:bodyPr/>
          <a:lstStyle/>
          <a:p>
            <a:fld id="{08ABAEDF-865C-4247-9503-834917DE0CD1}" type="slidenum">
              <a:rPr lang="en-US" smtClean="0"/>
              <a:pPr/>
              <a:t>39</a:t>
            </a:fld>
            <a:endParaRPr lang="en-US" dirty="0"/>
          </a:p>
        </p:txBody>
      </p:sp>
    </p:spTree>
    <p:extLst>
      <p:ext uri="{BB962C8B-B14F-4D97-AF65-F5344CB8AC3E}">
        <p14:creationId xmlns:p14="http://schemas.microsoft.com/office/powerpoint/2010/main" val="3710168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3FFB03F0-A92A-4D49-A946-E847271A9C57}"/>
              </a:ext>
            </a:extLst>
          </p:cNvPr>
          <p:cNvSpPr>
            <a:spLocks noGrp="1"/>
          </p:cNvSpPr>
          <p:nvPr>
            <p:ph type="title"/>
          </p:nvPr>
        </p:nvSpPr>
        <p:spPr/>
        <p:txBody>
          <a:bodyPr/>
          <a:lstStyle/>
          <a:p>
            <a:pPr algn="ctr"/>
            <a:r>
              <a:rPr lang="en-US" b="1" dirty="0"/>
              <a:t>How Can I Get Involved?</a:t>
            </a:r>
          </a:p>
        </p:txBody>
      </p:sp>
      <p:sp>
        <p:nvSpPr>
          <p:cNvPr id="5" name="Content Placeholder 5">
            <a:extLst>
              <a:ext uri="{FF2B5EF4-FFF2-40B4-BE49-F238E27FC236}">
                <a16:creationId xmlns:a16="http://schemas.microsoft.com/office/drawing/2014/main" id="{380EE453-CFD9-314F-9471-59D19B2D3583}"/>
              </a:ext>
            </a:extLst>
          </p:cNvPr>
          <p:cNvSpPr txBox="1">
            <a:spLocks/>
          </p:cNvSpPr>
          <p:nvPr/>
        </p:nvSpPr>
        <p:spPr>
          <a:xfrm>
            <a:off x="838200" y="1690688"/>
            <a:ext cx="10515600" cy="32352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Reach out to your school and district to find out about opportunities for how parents, families, and educators will work together to improve their schools.  </a:t>
            </a:r>
          </a:p>
          <a:p>
            <a:r>
              <a:rPr lang="en-US" sz="2500" dirty="0"/>
              <a:t>Schools and districts are required to engage with parents, families, educators, and community members throughout the year to assess needs related to the areas of weakness, identify strategies and resources that can impact improvement, create an improvement plan and timeline for completion. </a:t>
            </a:r>
          </a:p>
          <a:p>
            <a:r>
              <a:rPr lang="en-US" sz="2500" dirty="0"/>
              <a:t>See NJDOE’s Stakeholder Engagement Guide (</a:t>
            </a:r>
            <a:r>
              <a:rPr lang="en-US" sz="2500" dirty="0">
                <a:hlinkClick r:id="rId3"/>
              </a:rPr>
              <a:t>http://bit.ly/njengage</a:t>
            </a:r>
            <a:r>
              <a:rPr lang="en-US" sz="2500" dirty="0"/>
              <a:t>) for detailed descriptions of these requirements.</a:t>
            </a:r>
            <a:endParaRPr lang="en-US" dirty="0"/>
          </a:p>
        </p:txBody>
      </p:sp>
      <p:sp>
        <p:nvSpPr>
          <p:cNvPr id="4" name="Slide Number Placeholder 3">
            <a:extLst>
              <a:ext uri="{FF2B5EF4-FFF2-40B4-BE49-F238E27FC236}">
                <a16:creationId xmlns:a16="http://schemas.microsoft.com/office/drawing/2014/main" id="{C492A86F-9563-4A88-BF4B-43938E79B10B}"/>
              </a:ext>
            </a:extLst>
          </p:cNvPr>
          <p:cNvSpPr>
            <a:spLocks noGrp="1"/>
          </p:cNvSpPr>
          <p:nvPr>
            <p:ph type="sldNum" sz="quarter" idx="11"/>
          </p:nvPr>
        </p:nvSpPr>
        <p:spPr/>
        <p:txBody>
          <a:bodyPr/>
          <a:lstStyle/>
          <a:p>
            <a:fld id="{08ABAEDF-865C-4247-9503-834917DE0CD1}" type="slidenum">
              <a:rPr lang="en-US" smtClean="0"/>
              <a:pPr/>
              <a:t>40</a:t>
            </a:fld>
            <a:endParaRPr lang="en-US" dirty="0"/>
          </a:p>
        </p:txBody>
      </p:sp>
    </p:spTree>
    <p:extLst>
      <p:ext uri="{BB962C8B-B14F-4D97-AF65-F5344CB8AC3E}">
        <p14:creationId xmlns:p14="http://schemas.microsoft.com/office/powerpoint/2010/main" val="593141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10C41FE7-564E-4498-9A20-0E43BAB5553C}"/>
              </a:ext>
            </a:extLst>
          </p:cNvPr>
          <p:cNvSpPr>
            <a:spLocks noGrp="1"/>
          </p:cNvSpPr>
          <p:nvPr>
            <p:ph type="title"/>
          </p:nvPr>
        </p:nvSpPr>
        <p:spPr/>
        <p:txBody>
          <a:bodyPr/>
          <a:lstStyle/>
          <a:p>
            <a:pPr algn="ctr"/>
            <a:r>
              <a:rPr lang="en-US" b="1" dirty="0"/>
              <a:t>Ways to Engage with Our School</a:t>
            </a:r>
          </a:p>
        </p:txBody>
      </p:sp>
      <p:sp>
        <p:nvSpPr>
          <p:cNvPr id="7" name="Content Placeholder 6">
            <a:extLst>
              <a:ext uri="{FF2B5EF4-FFF2-40B4-BE49-F238E27FC236}">
                <a16:creationId xmlns:a16="http://schemas.microsoft.com/office/drawing/2014/main" id="{DBC5A462-BF1C-A34A-BFA0-1617D05E161E}"/>
              </a:ext>
            </a:extLst>
          </p:cNvPr>
          <p:cNvSpPr txBox="1">
            <a:spLocks noGrp="1"/>
          </p:cNvSpPr>
          <p:nvPr>
            <p:ph idx="1"/>
          </p:nvPr>
        </p:nvSpPr>
        <p:spPr/>
        <p:txBody>
          <a:bodyPr/>
          <a:lstStyle/>
          <a:p>
            <a:r>
              <a:rPr lang="en-US" dirty="0">
                <a:solidFill>
                  <a:srgbClr val="008E40"/>
                </a:solidFill>
              </a:rPr>
              <a:t>[Optional: Insert planned school engagement and/or information sessions]</a:t>
            </a:r>
          </a:p>
        </p:txBody>
      </p:sp>
      <p:sp>
        <p:nvSpPr>
          <p:cNvPr id="4" name="Slide Number Placeholder 3">
            <a:extLst>
              <a:ext uri="{FF2B5EF4-FFF2-40B4-BE49-F238E27FC236}">
                <a16:creationId xmlns:a16="http://schemas.microsoft.com/office/drawing/2014/main" id="{F8B46420-887A-4BFC-A8F2-A951DE5A1358}"/>
              </a:ext>
            </a:extLst>
          </p:cNvPr>
          <p:cNvSpPr>
            <a:spLocks noGrp="1"/>
          </p:cNvSpPr>
          <p:nvPr>
            <p:ph type="sldNum" sz="quarter" idx="11"/>
          </p:nvPr>
        </p:nvSpPr>
        <p:spPr/>
        <p:txBody>
          <a:bodyPr/>
          <a:lstStyle/>
          <a:p>
            <a:fld id="{08ABAEDF-865C-4247-9503-834917DE0CD1}" type="slidenum">
              <a:rPr lang="en-US" smtClean="0"/>
              <a:pPr/>
              <a:t>41</a:t>
            </a:fld>
            <a:endParaRPr lang="en-US" dirty="0"/>
          </a:p>
        </p:txBody>
      </p:sp>
    </p:spTree>
    <p:extLst>
      <p:ext uri="{BB962C8B-B14F-4D97-AF65-F5344CB8AC3E}">
        <p14:creationId xmlns:p14="http://schemas.microsoft.com/office/powerpoint/2010/main" val="10108205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FAB8-8D9B-4A41-956E-3FDAA0D46F7F}"/>
              </a:ext>
            </a:extLst>
          </p:cNvPr>
          <p:cNvSpPr>
            <a:spLocks noGrp="1"/>
          </p:cNvSpPr>
          <p:nvPr>
            <p:ph type="title"/>
          </p:nvPr>
        </p:nvSpPr>
        <p:spPr>
          <a:xfrm>
            <a:off x="831850" y="1709739"/>
            <a:ext cx="10515600" cy="1071561"/>
          </a:xfrm>
        </p:spPr>
        <p:txBody>
          <a:bodyPr/>
          <a:lstStyle/>
          <a:p>
            <a:pPr algn="ctr"/>
            <a:r>
              <a:rPr lang="en-US" b="1" dirty="0">
                <a:latin typeface="Calibri Light"/>
                <a:cs typeface="Calibri Light"/>
              </a:rPr>
              <a:t>Questions?</a:t>
            </a:r>
            <a:endParaRPr lang="en-US" b="1" dirty="0"/>
          </a:p>
        </p:txBody>
      </p:sp>
      <p:sp>
        <p:nvSpPr>
          <p:cNvPr id="3" name="Text Placeholder 2">
            <a:extLst>
              <a:ext uri="{FF2B5EF4-FFF2-40B4-BE49-F238E27FC236}">
                <a16:creationId xmlns:a16="http://schemas.microsoft.com/office/drawing/2014/main" id="{0D3C8951-701F-4229-8DB9-E8F187D4EFF1}"/>
              </a:ext>
            </a:extLst>
          </p:cNvPr>
          <p:cNvSpPr>
            <a:spLocks noGrp="1"/>
          </p:cNvSpPr>
          <p:nvPr>
            <p:ph type="body" idx="1"/>
          </p:nvPr>
        </p:nvSpPr>
        <p:spPr/>
        <p:txBody>
          <a:bodyPr/>
          <a:lstStyle/>
          <a:p>
            <a:r>
              <a:rPr lang="en-US" b="0" dirty="0">
                <a:solidFill>
                  <a:srgbClr val="008E40"/>
                </a:solidFill>
              </a:rPr>
              <a:t>[Feel free to include questions geared toward the needs of your community. See the NJDOE School Performance Reports Administrator, Educator, and Parent and Community Member Guides on </a:t>
            </a:r>
            <a:r>
              <a:rPr lang="en-US" dirty="0">
                <a:solidFill>
                  <a:srgbClr val="008E40"/>
                </a:solidFill>
                <a:hlinkClick r:id="rId3"/>
              </a:rPr>
              <a:t>njschooldata.org</a:t>
            </a:r>
            <a:r>
              <a:rPr lang="en-US" dirty="0">
                <a:solidFill>
                  <a:srgbClr val="008E40"/>
                </a:solidFill>
              </a:rPr>
              <a:t> </a:t>
            </a:r>
            <a:r>
              <a:rPr lang="en-US" b="0" dirty="0">
                <a:solidFill>
                  <a:srgbClr val="008E40"/>
                </a:solidFill>
              </a:rPr>
              <a:t>for some ideas.]</a:t>
            </a:r>
          </a:p>
        </p:txBody>
      </p:sp>
      <p:sp>
        <p:nvSpPr>
          <p:cNvPr id="5" name="Rectangle 4">
            <a:extLst>
              <a:ext uri="{FF2B5EF4-FFF2-40B4-BE49-F238E27FC236}">
                <a16:creationId xmlns:a16="http://schemas.microsoft.com/office/drawing/2014/main" id="{9225954D-71CA-4469-A53F-042F6DC18E01}"/>
              </a:ext>
            </a:extLst>
          </p:cNvPr>
          <p:cNvSpPr/>
          <p:nvPr/>
        </p:nvSpPr>
        <p:spPr>
          <a:xfrm>
            <a:off x="576633" y="6443998"/>
            <a:ext cx="3563796" cy="261610"/>
          </a:xfrm>
          <a:prstGeom prst="rect">
            <a:avLst/>
          </a:prstGeom>
        </p:spPr>
        <p:txBody>
          <a:bodyPr wrap="none" lIns="91440" tIns="45720" rIns="91440" bIns="45720" anchor="t">
            <a:spAutoFit/>
          </a:bodyPr>
          <a:lstStyle/>
          <a:p>
            <a:r>
              <a:rPr lang="en-US" sz="1100" dirty="0">
                <a:solidFill>
                  <a:srgbClr val="008E40"/>
                </a:solidFill>
                <a:ea typeface="+mn-lt"/>
                <a:cs typeface="+mn-lt"/>
              </a:rPr>
              <a:t>Optional School Performance Reports Template 2020-2021</a:t>
            </a:r>
            <a:endParaRPr lang="en-US" dirty="0"/>
          </a:p>
        </p:txBody>
      </p:sp>
      <p:sp>
        <p:nvSpPr>
          <p:cNvPr id="6" name="Slide Number Placeholder 5">
            <a:extLst>
              <a:ext uri="{FF2B5EF4-FFF2-40B4-BE49-F238E27FC236}">
                <a16:creationId xmlns:a16="http://schemas.microsoft.com/office/drawing/2014/main" id="{5FAC03EB-CAC7-4DF9-9CDC-4A6497CEAC46}"/>
              </a:ext>
            </a:extLst>
          </p:cNvPr>
          <p:cNvSpPr>
            <a:spLocks noGrp="1"/>
          </p:cNvSpPr>
          <p:nvPr>
            <p:ph type="sldNum" sz="quarter" idx="11"/>
          </p:nvPr>
        </p:nvSpPr>
        <p:spPr/>
        <p:txBody>
          <a:bodyPr/>
          <a:lstStyle/>
          <a:p>
            <a:fld id="{08ABAEDF-865C-4247-9503-834917DE0CD1}" type="slidenum">
              <a:rPr lang="en-US" smtClean="0"/>
              <a:pPr/>
              <a:t>42</a:t>
            </a:fld>
            <a:endParaRPr lang="en-US" dirty="0"/>
          </a:p>
        </p:txBody>
      </p:sp>
    </p:spTree>
    <p:extLst>
      <p:ext uri="{BB962C8B-B14F-4D97-AF65-F5344CB8AC3E}">
        <p14:creationId xmlns:p14="http://schemas.microsoft.com/office/powerpoint/2010/main" val="3025555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A257-8A74-4B6F-983A-DBCFEE8EF0BB}"/>
              </a:ext>
            </a:extLst>
          </p:cNvPr>
          <p:cNvSpPr>
            <a:spLocks noGrp="1"/>
          </p:cNvSpPr>
          <p:nvPr>
            <p:ph type="title"/>
          </p:nvPr>
        </p:nvSpPr>
        <p:spPr/>
        <p:txBody>
          <a:bodyPr/>
          <a:lstStyle/>
          <a:p>
            <a:pPr algn="ctr"/>
            <a:r>
              <a:rPr lang="en-US" b="1" dirty="0"/>
              <a:t>Have Feedback or Questions?</a:t>
            </a:r>
          </a:p>
        </p:txBody>
      </p:sp>
      <p:sp>
        <p:nvSpPr>
          <p:cNvPr id="4" name="Content Placeholder 3">
            <a:extLst>
              <a:ext uri="{FF2B5EF4-FFF2-40B4-BE49-F238E27FC236}">
                <a16:creationId xmlns:a16="http://schemas.microsoft.com/office/drawing/2014/main" id="{420CF553-7C41-47F8-87AF-6F54B801A580}"/>
              </a:ext>
            </a:extLst>
          </p:cNvPr>
          <p:cNvSpPr>
            <a:spLocks noGrp="1"/>
          </p:cNvSpPr>
          <p:nvPr>
            <p:ph idx="1"/>
          </p:nvPr>
        </p:nvSpPr>
        <p:spPr/>
        <p:txBody>
          <a:bodyPr/>
          <a:lstStyle/>
          <a:p>
            <a:pPr>
              <a:lnSpc>
                <a:spcPct val="100000"/>
              </a:lnSpc>
            </a:pPr>
            <a:r>
              <a:rPr lang="en-US" b="1" dirty="0"/>
              <a:t>Additional resources </a:t>
            </a:r>
            <a:r>
              <a:rPr lang="en-US" dirty="0"/>
              <a:t>are available at: </a:t>
            </a:r>
            <a:r>
              <a:rPr lang="en-US" dirty="0">
                <a:hlinkClick r:id="rId2"/>
              </a:rPr>
              <a:t>njschooldata.org</a:t>
            </a:r>
            <a:r>
              <a:rPr lang="en-US" dirty="0"/>
              <a:t> </a:t>
            </a:r>
          </a:p>
          <a:p>
            <a:pPr>
              <a:lnSpc>
                <a:spcPct val="100000"/>
              </a:lnSpc>
            </a:pPr>
            <a:r>
              <a:rPr lang="en-US" b="1" dirty="0"/>
              <a:t>Visit</a:t>
            </a:r>
            <a:r>
              <a:rPr lang="en-US" dirty="0"/>
              <a:t> our district website for updates: </a:t>
            </a:r>
            <a:r>
              <a:rPr lang="en-US" dirty="0">
                <a:solidFill>
                  <a:srgbClr val="008E40"/>
                </a:solidFill>
              </a:rPr>
              <a:t>[insert website url]</a:t>
            </a:r>
          </a:p>
          <a:p>
            <a:pPr>
              <a:lnSpc>
                <a:spcPct val="100000"/>
              </a:lnSpc>
            </a:pPr>
            <a:r>
              <a:rPr lang="en-US" b="1" dirty="0"/>
              <a:t>Email</a:t>
            </a:r>
            <a:r>
              <a:rPr lang="en-US" dirty="0"/>
              <a:t> the district: </a:t>
            </a:r>
            <a:r>
              <a:rPr lang="en-US" dirty="0">
                <a:solidFill>
                  <a:srgbClr val="008E40"/>
                </a:solidFill>
              </a:rPr>
              <a:t>[insert email here]</a:t>
            </a:r>
          </a:p>
          <a:p>
            <a:pPr>
              <a:lnSpc>
                <a:spcPct val="100000"/>
              </a:lnSpc>
            </a:pPr>
            <a:r>
              <a:rPr lang="en-US" dirty="0"/>
              <a:t>Take the </a:t>
            </a:r>
            <a:r>
              <a:rPr lang="en-US" dirty="0">
                <a:hlinkClick r:id="rId3"/>
              </a:rPr>
              <a:t>NJDOE School Performance Reports </a:t>
            </a:r>
            <a:r>
              <a:rPr lang="en-US" b="1" dirty="0">
                <a:hlinkClick r:id="rId3"/>
              </a:rPr>
              <a:t>feedback survey</a:t>
            </a:r>
            <a:r>
              <a:rPr lang="en-US" dirty="0"/>
              <a:t>: 	https://www.surveymonkey.com/r/2020-21SPR</a:t>
            </a:r>
          </a:p>
          <a:p>
            <a:pPr>
              <a:lnSpc>
                <a:spcPct val="100000"/>
              </a:lnSpc>
            </a:pPr>
            <a:r>
              <a:rPr lang="en-US" b="1" dirty="0"/>
              <a:t>Visit </a:t>
            </a:r>
            <a:r>
              <a:rPr lang="en-US" dirty="0"/>
              <a:t>the NJDOE website at: </a:t>
            </a:r>
            <a:r>
              <a:rPr lang="en-US" dirty="0">
                <a:hlinkClick r:id="rId4"/>
              </a:rPr>
              <a:t>nj.gov/education </a:t>
            </a:r>
            <a:endParaRPr lang="en-US" dirty="0"/>
          </a:p>
          <a:p>
            <a:pPr>
              <a:lnSpc>
                <a:spcPct val="100000"/>
              </a:lnSpc>
            </a:pPr>
            <a:r>
              <a:rPr lang="en-US" b="1" dirty="0"/>
              <a:t>Email</a:t>
            </a:r>
            <a:r>
              <a:rPr lang="en-US" dirty="0"/>
              <a:t> the NJDOE: </a:t>
            </a:r>
            <a:r>
              <a:rPr lang="en-US" dirty="0">
                <a:hlinkClick r:id="rId5"/>
              </a:rPr>
              <a:t>reportcard@doe.nj.gov</a:t>
            </a:r>
            <a:r>
              <a:rPr lang="en-US" dirty="0"/>
              <a:t> </a:t>
            </a:r>
          </a:p>
        </p:txBody>
      </p:sp>
      <p:sp>
        <p:nvSpPr>
          <p:cNvPr id="6" name="Slide Number Placeholder 5">
            <a:extLst>
              <a:ext uri="{FF2B5EF4-FFF2-40B4-BE49-F238E27FC236}">
                <a16:creationId xmlns:a16="http://schemas.microsoft.com/office/drawing/2014/main" id="{D447A0E0-FD42-494E-A441-ACF683BED034}"/>
              </a:ext>
            </a:extLst>
          </p:cNvPr>
          <p:cNvSpPr>
            <a:spLocks noGrp="1"/>
          </p:cNvSpPr>
          <p:nvPr>
            <p:ph type="sldNum" sz="quarter" idx="11"/>
          </p:nvPr>
        </p:nvSpPr>
        <p:spPr/>
        <p:txBody>
          <a:bodyPr/>
          <a:lstStyle/>
          <a:p>
            <a:fld id="{08ABAEDF-865C-4247-9503-834917DE0CD1}" type="slidenum">
              <a:rPr lang="en-US" smtClean="0"/>
              <a:pPr/>
              <a:t>43</a:t>
            </a:fld>
            <a:endParaRPr lang="en-US" dirty="0"/>
          </a:p>
        </p:txBody>
      </p:sp>
    </p:spTree>
    <p:extLst>
      <p:ext uri="{BB962C8B-B14F-4D97-AF65-F5344CB8AC3E}">
        <p14:creationId xmlns:p14="http://schemas.microsoft.com/office/powerpoint/2010/main" val="311585470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527733B12F634B9735AAA5FFBBE821" ma:contentTypeVersion="6" ma:contentTypeDescription="Create a new document." ma:contentTypeScope="" ma:versionID="1350c375447dfa59d1c4ea6991f465d7">
  <xsd:schema xmlns:xsd="http://www.w3.org/2001/XMLSchema" xmlns:xs="http://www.w3.org/2001/XMLSchema" xmlns:p="http://schemas.microsoft.com/office/2006/metadata/properties" xmlns:ns2="1765d9d9-734f-4e40-bf37-76520b71712c" xmlns:ns3="2f57b3d6-2a08-4fee-adfc-63f103472337" targetNamespace="http://schemas.microsoft.com/office/2006/metadata/properties" ma:root="true" ma:fieldsID="d94e51bb2b26e3edaa2b702d59fc3987" ns2:_="" ns3:_="">
    <xsd:import namespace="1765d9d9-734f-4e40-bf37-76520b71712c"/>
    <xsd:import namespace="2f57b3d6-2a08-4fee-adfc-63f1034723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5d9d9-734f-4e40-bf37-76520b7171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57b3d6-2a08-4fee-adfc-63f1034723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BE7B9A-7DC4-42A3-B237-E8FFCB1730B5}">
  <ds:schemaRefs>
    <ds:schemaRef ds:uri="http://www.w3.org/XML/1998/namespace"/>
    <ds:schemaRef ds:uri="http://purl.org/dc/terms/"/>
    <ds:schemaRef ds:uri="http://schemas.microsoft.com/office/2006/documentManagement/types"/>
    <ds:schemaRef ds:uri="2f57b3d6-2a08-4fee-adfc-63f103472337"/>
    <ds:schemaRef ds:uri="http://schemas.microsoft.com/office/2006/metadata/properties"/>
    <ds:schemaRef ds:uri="1765d9d9-734f-4e40-bf37-76520b71712c"/>
    <ds:schemaRef ds:uri="http://purl.org/dc/elements/1.1/"/>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6F3D230A-91C3-4482-B7A3-C7F0754DD9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65d9d9-734f-4e40-bf37-76520b71712c"/>
    <ds:schemaRef ds:uri="2f57b3d6-2a08-4fee-adfc-63f1034723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3098A5-57E8-4531-87E6-A0C0C232A4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173</TotalTime>
  <Words>4716</Words>
  <Application>Microsoft Office PowerPoint</Application>
  <PresentationFormat>Widescreen</PresentationFormat>
  <Paragraphs>569</Paragraphs>
  <Slides>43</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Wingdings</vt:lpstr>
      <vt:lpstr>Custom Design</vt:lpstr>
      <vt:lpstr>New Jersey Department of Education 2020-2021 School Performance Reports</vt:lpstr>
      <vt:lpstr>How to Use This Optional Presentation Template</vt:lpstr>
      <vt:lpstr>2020-2021 School Performance Reports</vt:lpstr>
      <vt:lpstr>School Performance Reports Homepage</vt:lpstr>
      <vt:lpstr>Links to the Performance Reports on District Website</vt:lpstr>
      <vt:lpstr>COVID-19 Impact on 2020-2021 Reports</vt:lpstr>
      <vt:lpstr>2020-2021 Data Availability Notes</vt:lpstr>
      <vt:lpstr>Note for Districts on COVID-19 Impact</vt:lpstr>
      <vt:lpstr>What Kinds of Information Do the School Performance Reports Typically Include?</vt:lpstr>
      <vt:lpstr>Enhancements to the 2020-2021 Reports</vt:lpstr>
      <vt:lpstr>Student Enrollment and Demographics</vt:lpstr>
      <vt:lpstr>Student Growth</vt:lpstr>
      <vt:lpstr>Median Student Growth Percentiles</vt:lpstr>
      <vt:lpstr>Statewide Assessment Results</vt:lpstr>
      <vt:lpstr>Statewide Assessment Proficiency</vt:lpstr>
      <vt:lpstr>Local Assessment Results</vt:lpstr>
      <vt:lpstr>Graduation Rates and Pathways</vt:lpstr>
      <vt:lpstr>Graduation Rates for Federal Reporting and Accountability</vt:lpstr>
      <vt:lpstr>Federal Changes Do Not Impact Graduation Requirements</vt:lpstr>
      <vt:lpstr>State Graduation Rates</vt:lpstr>
      <vt:lpstr>Federal Graduation Rates</vt:lpstr>
      <vt:lpstr>Graduation Pathways</vt:lpstr>
      <vt:lpstr>Chronic Absenteeism and Attendance</vt:lpstr>
      <vt:lpstr>Chronic Absenteeism</vt:lpstr>
      <vt:lpstr>Statewide Teacher Demographic Information</vt:lpstr>
      <vt:lpstr>District Teacher Demographic Information</vt:lpstr>
      <vt:lpstr>College and Career Readiness</vt:lpstr>
      <vt:lpstr>Visual and Performing Arts</vt:lpstr>
      <vt:lpstr>Student Safety in the District</vt:lpstr>
      <vt:lpstr>Early Childhood Education in the District</vt:lpstr>
      <vt:lpstr>Student Supports and Services</vt:lpstr>
      <vt:lpstr>Postsecondary Enrollment</vt:lpstr>
      <vt:lpstr>Please Note</vt:lpstr>
      <vt:lpstr>Our Schools </vt:lpstr>
      <vt:lpstr>How Was Our School Identified? </vt:lpstr>
      <vt:lpstr>Comprehensive or Targeted Support?</vt:lpstr>
      <vt:lpstr>What is Comprehensive Support and Improvement?</vt:lpstr>
      <vt:lpstr>What is Targeted Support and Improvement?</vt:lpstr>
      <vt:lpstr>What Happens Next?</vt:lpstr>
      <vt:lpstr>How Can I Get Involved?</vt:lpstr>
      <vt:lpstr>Ways to Engage with Our School</vt:lpstr>
      <vt:lpstr>Questions?</vt:lpstr>
      <vt:lpstr>Have Feedback or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Performance Reports Public Template</dc:title>
  <dc:creator>New Jersey Department of Education</dc:creator>
  <cp:lastModifiedBy>Iko, John</cp:lastModifiedBy>
  <cp:revision>92</cp:revision>
  <cp:lastPrinted>2019-03-06T14:26:59Z</cp:lastPrinted>
  <dcterms:created xsi:type="dcterms:W3CDTF">2019-01-24T16:23:07Z</dcterms:created>
  <dcterms:modified xsi:type="dcterms:W3CDTF">2022-03-29T17:12:06Z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0x01010023527733B12F634B9735AAA5FFBBE821</vt:lpwstr>
  </property>
</Properties>
</file>