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5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03FD7-19D7-47F4-8FB9-FA0338B2D78B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0D97-6AFC-4A46-8B24-4A4B6AAE4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hyperlink" Target="http://dictionary.reference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youtube.com/watch?v=d1dIAtvSFLM&amp;feature=youtu.b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business+cycle&amp;source=images&amp;cd=&amp;cad=rja&amp;docid=cpUoByxHY9oUDM&amp;tbnid=pOcYQh4Ube7OXM:&amp;ved=0CAUQjRw&amp;url=http://www.econedlink.org/s869&amp;ei=6WwiUYnHLYiwigL3oIDACw&amp;bvm=bv.42661473,d.cGE&amp;psig=AFQjCNEo3vaJsUYJBcrf_VtkJuTwzalZfQ&amp;ust=136129683285136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quizlet.com/_bzoh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hyperlink" Target="http://www.cbsnews.com/video/watch/?id=50138922n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hyperlink" Target="http://quizlet.com/_c7ct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3:  Macroeconomics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505200"/>
            <a:ext cx="6400800" cy="1752600"/>
          </a:xfrm>
        </p:spPr>
        <p:txBody>
          <a:bodyPr/>
          <a:lstStyle/>
          <a:p>
            <a:r>
              <a:rPr lang="en-US" dirty="0" smtClean="0"/>
              <a:t>By Ms. Lane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4191000"/>
            <a:ext cx="4838871" cy="25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Doctors of Macroeconomics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7772400" cy="2743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 this unit, you will be a doctor. </a:t>
            </a:r>
          </a:p>
          <a:p>
            <a:r>
              <a:rPr lang="en-US" sz="2800" dirty="0" smtClean="0"/>
              <a:t>Your patient is the economy of the country.</a:t>
            </a:r>
          </a:p>
          <a:p>
            <a:r>
              <a:rPr lang="en-US" sz="2800" dirty="0" smtClean="0"/>
              <a:t>Label the medical conversion chart so you understand your responsibilities as a doctor of economics.</a:t>
            </a:r>
            <a:endParaRPr lang="en-US" sz="28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38600"/>
            <a:ext cx="1137667" cy="254118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33600" y="4038600"/>
          <a:ext cx="4292600" cy="2628900"/>
        </p:xfrm>
        <a:graphic>
          <a:graphicData uri="http://schemas.openxmlformats.org/drawingml/2006/table">
            <a:tbl>
              <a:tblPr/>
              <a:tblGrid>
                <a:gridCol w="2146300"/>
                <a:gridCol w="2146300"/>
              </a:tblGrid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Doctors of Macroeconomics Conversion Chart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Human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Economy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Calibri"/>
                          <a:ea typeface="Calibri"/>
                          <a:cs typeface="Times New Roman"/>
                        </a:rPr>
                        <a:t>blood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money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Pulse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latin typeface="Calibri"/>
                          <a:ea typeface="Calibri"/>
                          <a:cs typeface="Times New Roman"/>
                        </a:rPr>
                        <a:t>Gross Domestic Product (GDP)</a:t>
                      </a:r>
                      <a:endParaRPr lang="en-US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Calibri"/>
                          <a:ea typeface="Calibri"/>
                          <a:cs typeface="Times New Roman"/>
                        </a:rPr>
                        <a:t>Medical chart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Business cycle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Calibri"/>
                          <a:ea typeface="Calibri"/>
                          <a:cs typeface="Times New Roman"/>
                        </a:rPr>
                        <a:t>Medical specialists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Economists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Calibri"/>
                          <a:ea typeface="Calibri"/>
                          <a:cs typeface="Times New Roman"/>
                        </a:rPr>
                        <a:t>Medicine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Fiscal policy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Calibri"/>
                          <a:ea typeface="Calibri"/>
                          <a:cs typeface="Times New Roman"/>
                        </a:rPr>
                        <a:t>Symptoms of illness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Calibri"/>
                          <a:ea typeface="Calibri"/>
                          <a:cs typeface="Times New Roman"/>
                        </a:rPr>
                        <a:t>Unemployment, inflation, deflation, stagflation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5" descr="C:\Users\admin\AppData\Local\Microsoft\Windows\Temporary Internet Files\Content.IE5\FVFIC3L8\MC900250464[1]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4191000"/>
            <a:ext cx="1448907" cy="150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macroeconomics?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branch of economics that studies the overall working of a country’s economy including topics such as inflation, unemployment, and economic growth</a:t>
            </a:r>
            <a:endParaRPr lang="en-US" dirty="0"/>
          </a:p>
        </p:txBody>
      </p:sp>
      <p:pic>
        <p:nvPicPr>
          <p:cNvPr id="2050" name="Picture 2" descr="C:\Users\admin\AppData\Local\Microsoft\Windows\Temporary Internet Files\Content.IE5\8I0I8614\MC90005613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4572000"/>
            <a:ext cx="1841602" cy="1841602"/>
          </a:xfrm>
          <a:prstGeom prst="rect">
            <a:avLst/>
          </a:prstGeom>
          <a:noFill/>
        </p:spPr>
      </p:pic>
      <p:pic>
        <p:nvPicPr>
          <p:cNvPr id="2052" name="Picture 4" descr="C:\Users\admin\AppData\Local\Microsoft\Windows\Temporary Internet Files\Content.IE5\R9K4ZM6N\MC90015790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0"/>
            <a:ext cx="1860804" cy="1823314"/>
          </a:xfrm>
          <a:prstGeom prst="rect">
            <a:avLst/>
          </a:prstGeom>
          <a:noFill/>
        </p:spPr>
      </p:pic>
      <p:pic>
        <p:nvPicPr>
          <p:cNvPr id="2053" name="Picture 5" descr="C:\Users\admin\AppData\Local\Microsoft\Windows\Temporary Internet Files\Content.IE5\FVFIC3L8\MC90015066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4876800"/>
            <a:ext cx="1849831" cy="1651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Gross Domestic Product (GDP)?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Dictionary.com</a:t>
            </a:r>
            <a:endParaRPr lang="en-US" dirty="0" smtClean="0"/>
          </a:p>
          <a:p>
            <a:r>
              <a:rPr lang="en-US" dirty="0" smtClean="0"/>
              <a:t>What is the definition of gross?</a:t>
            </a:r>
          </a:p>
          <a:p>
            <a:pPr lvl="1"/>
            <a:r>
              <a:rPr lang="en-US" dirty="0" smtClean="0"/>
              <a:t>The definition is…</a:t>
            </a:r>
          </a:p>
          <a:p>
            <a:r>
              <a:rPr lang="en-US" dirty="0" smtClean="0"/>
              <a:t>What is the meaning of domestic?</a:t>
            </a:r>
          </a:p>
          <a:p>
            <a:pPr lvl="1"/>
            <a:r>
              <a:rPr lang="en-US" dirty="0" smtClean="0"/>
              <a:t>The meaning is…</a:t>
            </a:r>
          </a:p>
          <a:p>
            <a:r>
              <a:rPr lang="en-US" dirty="0" smtClean="0"/>
              <a:t>What is the meaning of product?</a:t>
            </a:r>
          </a:p>
          <a:p>
            <a:pPr lvl="1"/>
            <a:r>
              <a:rPr lang="en-US" dirty="0" smtClean="0"/>
              <a:t>The meaning is…</a:t>
            </a:r>
          </a:p>
          <a:p>
            <a:r>
              <a:rPr lang="en-US" dirty="0" smtClean="0"/>
              <a:t>Draw a picture of each of the following words to create a visual memory</a:t>
            </a:r>
          </a:p>
          <a:p>
            <a:r>
              <a:rPr lang="en-US" dirty="0" smtClean="0"/>
              <a:t>Economics definition:  the dollar value of all final goods and services produced within a country’s borders in a given year.</a:t>
            </a:r>
          </a:p>
        </p:txBody>
      </p:sp>
      <p:pic>
        <p:nvPicPr>
          <p:cNvPr id="7" name="Picture 2" descr="C:\Users\admin\AppData\Local\Microsoft\Windows\Temporary Internet Files\Content.IE5\8I0I8614\MC90008921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685800"/>
            <a:ext cx="1174394" cy="11743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Studying Economics by Country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8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As a doctor, you will be evaluating economic statistics and human demographics to draw conclusions about the health of some countries.</a:t>
            </a:r>
          </a:p>
          <a:p>
            <a:r>
              <a:rPr lang="en-US" dirty="0" smtClean="0"/>
              <a:t>Watch the video </a:t>
            </a:r>
            <a:r>
              <a:rPr lang="en-US" b="1" i="1" dirty="0" smtClean="0">
                <a:hlinkClick r:id="rId2"/>
              </a:rPr>
              <a:t>7 Billion and Counting</a:t>
            </a:r>
            <a:r>
              <a:rPr lang="en-US" i="1" dirty="0" smtClean="0">
                <a:hlinkClick r:id="rId2"/>
              </a:rPr>
              <a:t> </a:t>
            </a:r>
            <a:r>
              <a:rPr lang="en-US" dirty="0" smtClean="0"/>
              <a:t>to draw conclusions from data</a:t>
            </a:r>
          </a:p>
          <a:p>
            <a:r>
              <a:rPr lang="en-US" dirty="0" smtClean="0"/>
              <a:t>Determine whether your assigned countries you are assigned are sick or healthy and prepare a written statement</a:t>
            </a:r>
            <a:endParaRPr lang="en-US" dirty="0"/>
          </a:p>
        </p:txBody>
      </p:sp>
      <p:pic>
        <p:nvPicPr>
          <p:cNvPr id="3074" name="Picture 2" descr="C:\Users\Maryellen\AppData\Local\Microsoft\Windows\Temporary Internet Files\Content.IE5\7EYR9AA6\MP90043116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597239"/>
            <a:ext cx="3200400" cy="213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business cycle?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148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business cycle is:</a:t>
            </a:r>
          </a:p>
          <a:p>
            <a:pPr lvl="1"/>
            <a:r>
              <a:rPr lang="en-US" dirty="0" smtClean="0"/>
              <a:t>a period of macroeconomic expansion followed by a period of macroeconomic contraction</a:t>
            </a:r>
          </a:p>
          <a:p>
            <a:pPr lvl="1"/>
            <a:r>
              <a:rPr lang="en-US" b="1" dirty="0" smtClean="0"/>
              <a:t>Read page 310 and 311 </a:t>
            </a:r>
            <a:r>
              <a:rPr lang="en-US" dirty="0" smtClean="0"/>
              <a:t>to identify the phases of the business cycle</a:t>
            </a:r>
          </a:p>
          <a:p>
            <a:pPr lvl="1"/>
            <a:r>
              <a:rPr lang="en-US" dirty="0" smtClean="0"/>
              <a:t>Draw and label a graphic of the business cycle</a:t>
            </a:r>
          </a:p>
          <a:p>
            <a:pPr lvl="1"/>
            <a:r>
              <a:rPr lang="en-US" dirty="0" smtClean="0"/>
              <a:t>Describe recession and depression</a:t>
            </a:r>
            <a:endParaRPr lang="en-US" dirty="0"/>
          </a:p>
        </p:txBody>
      </p:sp>
      <p:pic>
        <p:nvPicPr>
          <p:cNvPr id="1026" name="Picture 2" descr="http://www.econedlink.org/lessons/images_lessons/869_em869_figure3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752600"/>
            <a:ext cx="4705350" cy="3524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factors can shift the business cycle phase?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4 variables that can effect the business cycle.  These factors are:</a:t>
            </a:r>
          </a:p>
          <a:p>
            <a:pPr lvl="1"/>
            <a:r>
              <a:rPr lang="en-US" dirty="0" smtClean="0"/>
              <a:t>Business Investment</a:t>
            </a:r>
          </a:p>
          <a:p>
            <a:pPr lvl="1"/>
            <a:r>
              <a:rPr lang="en-US" dirty="0" smtClean="0"/>
              <a:t>Interest rates and credit</a:t>
            </a:r>
          </a:p>
          <a:p>
            <a:pPr lvl="1"/>
            <a:r>
              <a:rPr lang="en-US" dirty="0" smtClean="0"/>
              <a:t>Consumer expectations</a:t>
            </a:r>
          </a:p>
          <a:p>
            <a:pPr lvl="1"/>
            <a:r>
              <a:rPr lang="en-US" dirty="0" smtClean="0"/>
              <a:t>External shocks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579417"/>
              </p:ext>
            </p:extLst>
          </p:nvPr>
        </p:nvGraphicFramePr>
        <p:xfrm>
          <a:off x="1" y="0"/>
          <a:ext cx="9143998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4353"/>
                <a:gridCol w="2743640"/>
                <a:gridCol w="2407939"/>
                <a:gridCol w="2128066"/>
              </a:tblGrid>
              <a:tr h="487350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Factors that Shift the Business Cycle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Name of Factor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What does this mean?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Positive effect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Negative effect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</a:tr>
              <a:tr h="13830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Business Investment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Investing in new factories &amp; equipment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Increasing  investment helps economy </a:t>
                      </a:r>
                      <a:r>
                        <a:rPr lang="en-US" sz="1000" u="sng">
                          <a:effectLst/>
                        </a:rPr>
                        <a:t>expand </a:t>
                      </a:r>
                      <a:r>
                        <a:rPr lang="en-US" sz="1000">
                          <a:effectLst/>
                        </a:rPr>
                        <a:t>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sym typeface="Wingdings"/>
                        </a:rPr>
                        <a:t>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Decreasing investment makes the economy </a:t>
                      </a:r>
                      <a:r>
                        <a:rPr lang="en-US" sz="1000" u="sng">
                          <a:effectLst/>
                        </a:rPr>
                        <a:t>contract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sym typeface="Wingdings"/>
                        </a:rPr>
                        <a:t>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</a:tr>
              <a:tr h="16372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Interest rates and credit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Interest rates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rate of interest that businesses have to pay.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Credit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availability of loans to businesses.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Low interest rates makes credit available so businesses and the economy </a:t>
                      </a:r>
                      <a:r>
                        <a:rPr lang="en-US" sz="1000" u="sng">
                          <a:effectLst/>
                        </a:rPr>
                        <a:t>expand  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sym typeface="Wingdings"/>
                        </a:rPr>
                        <a:t>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High interest rates makes credit unavailable so the economy </a:t>
                      </a:r>
                      <a:r>
                        <a:rPr lang="en-US" sz="1000" u="sng">
                          <a:effectLst/>
                        </a:rPr>
                        <a:t>contracts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sym typeface="Wingdings"/>
                        </a:rPr>
                        <a:t>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</a:tr>
              <a:tr h="21456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Consumer Expectations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Consumers have a feeling about the direction of the economy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If consumers think the economy is expanding, they will make more purchases which will help the economy </a:t>
                      </a:r>
                      <a:r>
                        <a:rPr lang="en-US" sz="1000" u="sng">
                          <a:effectLst/>
                        </a:rPr>
                        <a:t>expand.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sym typeface="Wingdings"/>
                        </a:rPr>
                        <a:t>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If consumers think the economy is contracting, they will save money (not spend) so the economy will contract.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sym typeface="Wingdings"/>
                        </a:rPr>
                        <a:t>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</a:tr>
              <a:tr h="7476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External Shocks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Unexpected events that hurt the economy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There aren’t any positive shocks.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Decrease in oil supplied, spoilage of crops can </a:t>
                      </a:r>
                      <a:r>
                        <a:rPr lang="en-US" sz="1000" u="sng" dirty="0">
                          <a:effectLst/>
                        </a:rPr>
                        <a:t>contract </a:t>
                      </a:r>
                      <a:r>
                        <a:rPr lang="en-US" sz="1000" dirty="0">
                          <a:effectLst/>
                        </a:rPr>
                        <a:t>the economy.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92" marR="60892" marT="0" marB="0"/>
                </a:tc>
              </a:tr>
            </a:tbl>
          </a:graphicData>
        </a:graphic>
      </p:graphicFrame>
      <p:pic>
        <p:nvPicPr>
          <p:cNvPr id="2050" name="Picture 6" descr="MP900387703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40820"/>
            <a:ext cx="678754" cy="48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7" descr="MC900439939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954" y="4191000"/>
            <a:ext cx="803275" cy="89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4" descr="MC900056993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078" y="1089766"/>
            <a:ext cx="558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Up Arrow 8"/>
          <p:cNvSpPr/>
          <p:nvPr/>
        </p:nvSpPr>
        <p:spPr>
          <a:xfrm>
            <a:off x="5638800" y="1292966"/>
            <a:ext cx="552450" cy="584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Up Arrow 9"/>
          <p:cNvSpPr/>
          <p:nvPr/>
        </p:nvSpPr>
        <p:spPr>
          <a:xfrm rot="10800000">
            <a:off x="8201025" y="1292965"/>
            <a:ext cx="552450" cy="584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8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Study, Review and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Go </a:t>
            </a:r>
            <a:r>
              <a:rPr lang="en-US" dirty="0"/>
              <a:t>to: </a:t>
            </a:r>
            <a:r>
              <a:rPr lang="en-US" dirty="0">
                <a:hlinkClick r:id="rId2"/>
              </a:rPr>
              <a:t>http://quizlet.com/_</a:t>
            </a:r>
            <a:r>
              <a:rPr lang="en-US" dirty="0" smtClean="0">
                <a:hlinkClick r:id="rId2"/>
              </a:rPr>
              <a:t>bzoh2</a:t>
            </a:r>
            <a:r>
              <a:rPr lang="en-US" dirty="0" smtClean="0"/>
              <a:t> to study for your quiz</a:t>
            </a:r>
          </a:p>
          <a:p>
            <a:pPr lvl="1"/>
            <a:r>
              <a:rPr lang="en-US" dirty="0" smtClean="0"/>
              <a:t>Make sure you complete:</a:t>
            </a:r>
          </a:p>
          <a:p>
            <a:pPr lvl="2"/>
            <a:r>
              <a:rPr lang="en-US" dirty="0" smtClean="0"/>
              <a:t>Learn</a:t>
            </a:r>
          </a:p>
          <a:p>
            <a:pPr lvl="2"/>
            <a:r>
              <a:rPr lang="en-US" dirty="0" smtClean="0"/>
              <a:t>Scatter</a:t>
            </a:r>
          </a:p>
          <a:p>
            <a:pPr lvl="2"/>
            <a:r>
              <a:rPr lang="en-US" dirty="0" smtClean="0"/>
              <a:t>Test</a:t>
            </a:r>
          </a:p>
          <a:p>
            <a:r>
              <a:rPr lang="en-US" dirty="0" smtClean="0"/>
              <a:t>Go to studyisland.com and take the Macroeconomics:  GDP &amp; Business Cycles quiz</a:t>
            </a:r>
          </a:p>
          <a:p>
            <a:pPr lvl="0"/>
            <a:r>
              <a:rPr lang="en-US" dirty="0" smtClean="0"/>
              <a:t>Complete your AFL for 1b and 2b:</a:t>
            </a:r>
          </a:p>
          <a:p>
            <a:pPr lvl="1"/>
            <a:r>
              <a:rPr lang="en-US" dirty="0" smtClean="0"/>
              <a:t>I </a:t>
            </a:r>
            <a:r>
              <a:rPr lang="en-US" dirty="0"/>
              <a:t>can </a:t>
            </a:r>
            <a:r>
              <a:rPr lang="en-US" i="1" dirty="0"/>
              <a:t>evaluate</a:t>
            </a:r>
            <a:r>
              <a:rPr lang="en-US" dirty="0"/>
              <a:t> </a:t>
            </a:r>
            <a:r>
              <a:rPr lang="en-US" b="1" dirty="0"/>
              <a:t>GDP statistics</a:t>
            </a:r>
            <a:r>
              <a:rPr lang="en-US" dirty="0"/>
              <a:t> to </a:t>
            </a:r>
            <a:r>
              <a:rPr lang="en-US" i="1" dirty="0"/>
              <a:t>explain</a:t>
            </a:r>
            <a:r>
              <a:rPr lang="en-US" dirty="0"/>
              <a:t> the health of the economy.</a:t>
            </a:r>
          </a:p>
          <a:p>
            <a:pPr lvl="1"/>
            <a:r>
              <a:rPr lang="en-US" dirty="0"/>
              <a:t>I can </a:t>
            </a:r>
            <a:r>
              <a:rPr lang="en-US" i="1" dirty="0"/>
              <a:t>illustrate</a:t>
            </a:r>
            <a:r>
              <a:rPr lang="en-US" dirty="0"/>
              <a:t> and </a:t>
            </a:r>
            <a:r>
              <a:rPr lang="en-US" i="1" dirty="0"/>
              <a:t>explain</a:t>
            </a:r>
            <a:r>
              <a:rPr lang="en-US" dirty="0"/>
              <a:t> the </a:t>
            </a:r>
            <a:r>
              <a:rPr lang="en-US" b="1" dirty="0"/>
              <a:t>business cycle</a:t>
            </a:r>
            <a:r>
              <a:rPr lang="en-US" dirty="0"/>
              <a:t>.</a:t>
            </a:r>
          </a:p>
          <a:p>
            <a:endParaRPr lang="en-US" dirty="0" smtClean="0"/>
          </a:p>
        </p:txBody>
      </p:sp>
      <p:pic>
        <p:nvPicPr>
          <p:cNvPr id="1027" name="Picture 3" descr="C:\Users\mlane\AppData\Local\Microsoft\Windows\Temporary Internet Files\Content.IE5\ZLDUKV57\MM900286796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073507" cy="136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lane\AppData\Local\Microsoft\Windows\Temporary Internet Files\Content.IE5\QI414K93\MP90044252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219"/>
            <a:ext cx="1043836" cy="156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37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Unemployment in the Economy</a:t>
            </a:r>
            <a:endParaRPr lang="en-US" dirty="0"/>
          </a:p>
        </p:txBody>
      </p:sp>
      <p:pic>
        <p:nvPicPr>
          <p:cNvPr id="1028" name="Picture 4" descr="C:\Users\Maryellen\AppData\Local\Microsoft\Windows\Temporary Internet Files\Content.IE5\FQCX33N8\MP90040156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581400"/>
            <a:ext cx="2081784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6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four types of unemployment?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1935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Frictional</a:t>
            </a:r>
            <a:r>
              <a:rPr lang="en-US" dirty="0" smtClean="0"/>
              <a:t>-unemployment that occurs when people take time to find a job they desire</a:t>
            </a:r>
          </a:p>
          <a:p>
            <a:r>
              <a:rPr lang="en-US" b="1" dirty="0" smtClean="0"/>
              <a:t>Seasonal</a:t>
            </a:r>
            <a:r>
              <a:rPr lang="en-US" dirty="0" smtClean="0"/>
              <a:t>-unemployment that occurs as a result of changes in harvests, vacations and/or the time of year</a:t>
            </a:r>
          </a:p>
          <a:p>
            <a:r>
              <a:rPr lang="en-US" b="1" dirty="0" smtClean="0"/>
              <a:t>Structural</a:t>
            </a:r>
            <a:r>
              <a:rPr lang="en-US" dirty="0" smtClean="0"/>
              <a:t>-unemployment that occurs when occurs when workers skills do not match the jobs that are available</a:t>
            </a:r>
          </a:p>
          <a:p>
            <a:r>
              <a:rPr lang="en-US" b="1" dirty="0" smtClean="0"/>
              <a:t>Cyclical</a:t>
            </a:r>
            <a:r>
              <a:rPr lang="en-US" dirty="0" smtClean="0"/>
              <a:t>-unemployment that rises during economic downturns and falls when the economy improves</a:t>
            </a:r>
          </a:p>
        </p:txBody>
      </p:sp>
      <p:pic>
        <p:nvPicPr>
          <p:cNvPr id="2050" name="Picture 2" descr="C:\Users\Maryellen\AppData\Local\Microsoft\Windows\Temporary Internet Files\Content.IE5\7EYR9AA6\MC90023302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0271"/>
            <a:ext cx="1524000" cy="155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51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Unemployment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your elbow partner, analyze each situation and determine the type of unemployment described in the reading. Complete the data table section entitled: </a:t>
            </a:r>
            <a:r>
              <a:rPr lang="en-US" b="1" i="1" dirty="0" smtClean="0"/>
              <a:t>What does it look like?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9" name="Picture 5" descr="C:\Users\Maryellen\AppData\Local\Microsoft\Windows\Temporary Internet Files\Content.IE5\VWD1AVUQ\MC90043524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78181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95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more about Unemployment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4525963"/>
          </a:xfrm>
        </p:spPr>
        <p:txBody>
          <a:bodyPr/>
          <a:lstStyle/>
          <a:p>
            <a:r>
              <a:rPr lang="en-US" dirty="0" smtClean="0"/>
              <a:t>Watch the video</a:t>
            </a:r>
            <a:r>
              <a:rPr lang="en-US" dirty="0"/>
              <a:t>:  </a:t>
            </a:r>
            <a:r>
              <a:rPr lang="en-US" dirty="0">
                <a:hlinkClick r:id="rId2"/>
              </a:rPr>
              <a:t>Are Robots Hurting Job Growth</a:t>
            </a:r>
            <a:r>
              <a:rPr lang="en-US" dirty="0" smtClean="0">
                <a:hlinkClick r:id="rId2"/>
              </a:rPr>
              <a:t>?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type of unemployment is discussed in this video?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List the pros and cons of robots in the workplace.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are robots doing to the US economy?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Predict how people will adapt to the greater use of robots.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C:\Users\Maryellen\AppData\Local\Microsoft\Windows\Temporary Internet Files\Content.IE5\FQCX33N8\MC90023361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105400"/>
            <a:ext cx="171531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64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does high unemployment effect the economy?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economy is not healthy if the unemployment rate is too high (over 6%)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Loss of income means less consumer spending on goods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Gross Domestic Product (GDP) drops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People who are not working do not pay taxes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Unemployed people get discouraged and stop looking for work (discourage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3074" name="Picture 2" descr="C:\Users\Maryellen\AppData\Local\Microsoft\Windows\Temporary Internet Files\Content.IE5\VWD1AVUQ\MC90044152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838200"/>
            <a:ext cx="1911350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89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r>
              <a:rPr lang="en-US" dirty="0" smtClean="0"/>
              <a:t>What is Inflation?</a:t>
            </a:r>
            <a:endParaRPr lang="en-US" dirty="0"/>
          </a:p>
        </p:txBody>
      </p:sp>
      <p:pic>
        <p:nvPicPr>
          <p:cNvPr id="7" name="Picture 2" descr="C:\Users\Maryellen\AppData\Local\Microsoft\Windows\Temporary Internet Files\Content.IE5\7EYR9AA6\MC9000596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88" y="1905000"/>
            <a:ext cx="2958612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88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Inflation and Purchasing power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 a class we will read page 338, 339 and 341 to determine the following:</a:t>
            </a:r>
          </a:p>
          <a:p>
            <a:pPr lvl="1"/>
            <a:r>
              <a:rPr lang="en-US" dirty="0" smtClean="0"/>
              <a:t>What is inflation?</a:t>
            </a:r>
          </a:p>
          <a:p>
            <a:pPr lvl="1"/>
            <a:r>
              <a:rPr lang="en-US" dirty="0" smtClean="0"/>
              <a:t>What is purchasing power?</a:t>
            </a:r>
          </a:p>
          <a:p>
            <a:pPr lvl="1"/>
            <a:r>
              <a:rPr lang="en-US" dirty="0" smtClean="0"/>
              <a:t>What is a price index?</a:t>
            </a:r>
          </a:p>
          <a:p>
            <a:pPr lvl="1"/>
            <a:r>
              <a:rPr lang="en-US" dirty="0" smtClean="0"/>
              <a:t>What is the Consumer Price Index (CPI)</a:t>
            </a:r>
          </a:p>
          <a:p>
            <a:pPr lvl="1"/>
            <a:r>
              <a:rPr lang="en-US" dirty="0" smtClean="0"/>
              <a:t>What is a market basket?</a:t>
            </a:r>
          </a:p>
          <a:p>
            <a:pPr lvl="1"/>
            <a:r>
              <a:rPr lang="en-US" dirty="0" smtClean="0"/>
              <a:t>What causes inflation?</a:t>
            </a:r>
          </a:p>
          <a:p>
            <a:r>
              <a:rPr lang="en-US" dirty="0" smtClean="0"/>
              <a:t>Complete your Cornell notes as we answer these questions. Draw pictures to help you learn each vocabulary word.</a:t>
            </a:r>
            <a:endParaRPr lang="en-US" dirty="0"/>
          </a:p>
        </p:txBody>
      </p:sp>
      <p:pic>
        <p:nvPicPr>
          <p:cNvPr id="5122" name="Picture 2" descr="C:\Users\Maryellen\AppData\Local\Microsoft\Windows\Temporary Internet Files\Content.IE5\QW8WMIH6\MC90029036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90800"/>
            <a:ext cx="1685453" cy="9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59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Inflation and Purchasing power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Complete your Cornell notes as we answer these questions. Draw pictures to help you remember each vocabulary word</a:t>
            </a:r>
          </a:p>
          <a:p>
            <a:r>
              <a:rPr lang="en-US" b="1" dirty="0" smtClean="0"/>
              <a:t>Inflation</a:t>
            </a:r>
            <a:r>
              <a:rPr lang="en-US" dirty="0" smtClean="0"/>
              <a:t> is a general increase in prices (see figure 13.3)</a:t>
            </a:r>
          </a:p>
          <a:p>
            <a:r>
              <a:rPr lang="en-US" b="1" dirty="0" smtClean="0"/>
              <a:t>Purchasing power </a:t>
            </a:r>
            <a:r>
              <a:rPr lang="en-US" dirty="0" smtClean="0"/>
              <a:t>is the ability to purchase goods and services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price index </a:t>
            </a:r>
            <a:r>
              <a:rPr lang="en-US" dirty="0" smtClean="0"/>
              <a:t>is a measurement that shows how the average price of a standard group of goods changes over time. It is used to compare to  earlier averages to see how much prices have changed over time.</a:t>
            </a:r>
          </a:p>
          <a:p>
            <a:r>
              <a:rPr lang="en-US" b="1" dirty="0" smtClean="0"/>
              <a:t>The</a:t>
            </a:r>
            <a:r>
              <a:rPr lang="en-US" dirty="0" smtClean="0"/>
              <a:t> </a:t>
            </a:r>
            <a:r>
              <a:rPr lang="en-US" b="1" dirty="0" smtClean="0"/>
              <a:t>Consumer Price Index (CPI) </a:t>
            </a:r>
            <a:r>
              <a:rPr lang="en-US" dirty="0" smtClean="0"/>
              <a:t>is a price index determined by measuring a standard group of goods meant to represent the “market basket” of a typical urban consumer</a:t>
            </a:r>
          </a:p>
          <a:p>
            <a:r>
              <a:rPr lang="en-US" b="1" dirty="0" smtClean="0"/>
              <a:t>A market basket </a:t>
            </a:r>
            <a:r>
              <a:rPr lang="en-US" dirty="0" smtClean="0"/>
              <a:t>is a representative collection of goods and services (see figure 13.4)</a:t>
            </a:r>
          </a:p>
          <a:p>
            <a:r>
              <a:rPr lang="en-US" b="1" dirty="0" smtClean="0"/>
              <a:t>Inflation</a:t>
            </a:r>
            <a:r>
              <a:rPr lang="en-US" b="1" dirty="0"/>
              <a:t> </a:t>
            </a:r>
            <a:r>
              <a:rPr lang="en-US" b="1" dirty="0" smtClean="0"/>
              <a:t>is caused by:</a:t>
            </a:r>
          </a:p>
          <a:p>
            <a:pPr lvl="1"/>
            <a:r>
              <a:rPr lang="en-US" dirty="0" smtClean="0"/>
              <a:t>Greater demand than supply especially during wartime</a:t>
            </a:r>
          </a:p>
          <a:p>
            <a:pPr lvl="1"/>
            <a:r>
              <a:rPr lang="en-US" dirty="0" smtClean="0"/>
              <a:t>Lower productivity (for example:  less vegetables due to drought)</a:t>
            </a:r>
          </a:p>
        </p:txBody>
      </p:sp>
      <p:pic>
        <p:nvPicPr>
          <p:cNvPr id="1026" name="Picture 2" descr="C:\Users\Maryellen\AppData\Local\Microsoft\Windows\Temporary Internet Files\Content.IE5\VWD1AVUQ\MC9003189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258" y="5257800"/>
            <a:ext cx="939089" cy="74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ryellen\AppData\Local\Microsoft\Windows\Temporary Internet Files\Content.IE5\QW8WMIH6\MP90039913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753633"/>
            <a:ext cx="895349" cy="51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98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Examining Price Inflation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the price inflation assignment to see how income and prices have changed over the past 70 years.</a:t>
            </a:r>
            <a:endParaRPr lang="en-US" dirty="0"/>
          </a:p>
        </p:txBody>
      </p:sp>
      <p:pic>
        <p:nvPicPr>
          <p:cNvPr id="2050" name="Picture 2" descr="C:\Users\Maryellen\AppData\Local\Microsoft\Windows\Temporary Internet Files\Content.IE5\7EYR9AA6\MP90034187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3657600" cy="260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38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Study, Review and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6822"/>
            <a:ext cx="8229600" cy="447777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Go </a:t>
            </a:r>
            <a:r>
              <a:rPr lang="en-US" dirty="0" smtClean="0"/>
              <a:t>to </a:t>
            </a:r>
            <a:r>
              <a:rPr lang="en-US" dirty="0" err="1" smtClean="0"/>
              <a:t>Quizlet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http://quizlet.com</a:t>
            </a:r>
            <a:r>
              <a:rPr lang="en-US">
                <a:hlinkClick r:id="rId2"/>
              </a:rPr>
              <a:t>/_</a:t>
            </a:r>
            <a:r>
              <a:rPr lang="en-US" smtClean="0">
                <a:hlinkClick r:id="rId2"/>
              </a:rPr>
              <a:t>c7ct2</a:t>
            </a:r>
            <a:r>
              <a:rPr lang="en-US" smtClean="0"/>
              <a:t>   </a:t>
            </a:r>
            <a:r>
              <a:rPr lang="en-US" dirty="0" smtClean="0"/>
              <a:t>to study for your quiz</a:t>
            </a:r>
          </a:p>
          <a:p>
            <a:pPr lvl="1"/>
            <a:r>
              <a:rPr lang="en-US" dirty="0" smtClean="0"/>
              <a:t>Make sure you complete:</a:t>
            </a:r>
          </a:p>
          <a:p>
            <a:pPr lvl="2"/>
            <a:r>
              <a:rPr lang="en-US" dirty="0" smtClean="0"/>
              <a:t>Learn</a:t>
            </a:r>
          </a:p>
          <a:p>
            <a:pPr lvl="2"/>
            <a:r>
              <a:rPr lang="en-US" dirty="0" smtClean="0"/>
              <a:t>Scatter</a:t>
            </a:r>
          </a:p>
          <a:p>
            <a:pPr lvl="2"/>
            <a:r>
              <a:rPr lang="en-US" dirty="0" smtClean="0"/>
              <a:t>Test</a:t>
            </a:r>
          </a:p>
          <a:p>
            <a:r>
              <a:rPr lang="en-US" dirty="0" smtClean="0"/>
              <a:t>Go to studyisland.com and take the </a:t>
            </a:r>
            <a:r>
              <a:rPr lang="en-US" b="1" dirty="0" smtClean="0"/>
              <a:t>Unemployment and Inflation quiz</a:t>
            </a:r>
          </a:p>
          <a:p>
            <a:pPr lvl="0"/>
            <a:r>
              <a:rPr lang="en-US" dirty="0" smtClean="0"/>
              <a:t>Complete your AFL for 3b, 4b and 5b:</a:t>
            </a:r>
          </a:p>
          <a:p>
            <a:pPr lvl="1"/>
            <a:r>
              <a:rPr lang="en-US" dirty="0"/>
              <a:t>I can </a:t>
            </a:r>
            <a:r>
              <a:rPr lang="en-US" i="1" dirty="0"/>
              <a:t>define</a:t>
            </a:r>
            <a:r>
              <a:rPr lang="en-US" dirty="0"/>
              <a:t> </a:t>
            </a:r>
            <a:r>
              <a:rPr lang="en-US" b="1" dirty="0"/>
              <a:t>inflation</a:t>
            </a:r>
            <a:r>
              <a:rPr lang="en-US" dirty="0"/>
              <a:t> and how the government can try to control it.</a:t>
            </a:r>
          </a:p>
          <a:p>
            <a:pPr lvl="1"/>
            <a:r>
              <a:rPr lang="en-US" dirty="0"/>
              <a:t>I can </a:t>
            </a:r>
            <a:r>
              <a:rPr lang="en-US" i="1" dirty="0"/>
              <a:t>describe</a:t>
            </a:r>
            <a:r>
              <a:rPr lang="en-US" dirty="0"/>
              <a:t> how the </a:t>
            </a:r>
            <a:r>
              <a:rPr lang="en-US" b="1" dirty="0"/>
              <a:t>consumer price index</a:t>
            </a:r>
            <a:r>
              <a:rPr lang="en-US" dirty="0"/>
              <a:t> is used to determine inflation.</a:t>
            </a:r>
          </a:p>
          <a:p>
            <a:pPr lvl="1"/>
            <a:r>
              <a:rPr lang="en-US" dirty="0"/>
              <a:t>I can </a:t>
            </a:r>
            <a:r>
              <a:rPr lang="en-US" i="1" dirty="0"/>
              <a:t>distinguish </a:t>
            </a:r>
            <a:r>
              <a:rPr lang="en-US" dirty="0"/>
              <a:t>between the </a:t>
            </a:r>
            <a:r>
              <a:rPr lang="en-US" b="1" dirty="0"/>
              <a:t>different types of unemployment</a:t>
            </a:r>
            <a:r>
              <a:rPr lang="en-US" dirty="0"/>
              <a:t> and how it affects individuals and the economy.</a:t>
            </a:r>
          </a:p>
          <a:p>
            <a:endParaRPr lang="en-US" dirty="0" smtClean="0"/>
          </a:p>
        </p:txBody>
      </p:sp>
      <p:pic>
        <p:nvPicPr>
          <p:cNvPr id="6" name="Picture 4" descr="C:\Users\Maryellen\AppData\Local\Microsoft\Windows\Temporary Internet Files\Content.IE5\VWD1AVUQ\MC90038325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7" y="5220"/>
            <a:ext cx="1189973" cy="156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Maryellen\AppData\Local\Microsoft\Windows\Temporary Internet Files\Content.IE5\VWD1AVUQ\MC90005613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398" y="5220"/>
            <a:ext cx="1841602" cy="184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46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1862</TotalTime>
  <Words>1139</Words>
  <Application>Microsoft Office PowerPoint</Application>
  <PresentationFormat>On-screen Show (4:3)</PresentationFormat>
  <Paragraphs>151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Unit 3:  Macroeconomics</vt:lpstr>
      <vt:lpstr>Doctors of Macroeconomics</vt:lpstr>
      <vt:lpstr>What is macroeconomics?</vt:lpstr>
      <vt:lpstr>What is Gross Domestic Product (GDP)?</vt:lpstr>
      <vt:lpstr>Studying Economics by Country </vt:lpstr>
      <vt:lpstr>What is the business cycle?</vt:lpstr>
      <vt:lpstr>What factors can shift the business cycle phase?</vt:lpstr>
      <vt:lpstr>PowerPoint Presentation</vt:lpstr>
      <vt:lpstr>Study, Review and Quiz</vt:lpstr>
      <vt:lpstr>Unemployment in the Economy</vt:lpstr>
      <vt:lpstr>What are the four types of unemployment?</vt:lpstr>
      <vt:lpstr>Unemployment Analysis</vt:lpstr>
      <vt:lpstr>Learn more about Unemployment</vt:lpstr>
      <vt:lpstr>How does high unemployment effect the economy?</vt:lpstr>
      <vt:lpstr>What is Inflation?</vt:lpstr>
      <vt:lpstr>Inflation and Purchasing power questions</vt:lpstr>
      <vt:lpstr>Inflation and Purchasing power answers</vt:lpstr>
      <vt:lpstr>Examining Price Inflation</vt:lpstr>
      <vt:lpstr>Study, Review and Quiz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 Macroeconomics</dc:title>
  <dc:creator>admin</dc:creator>
  <cp:lastModifiedBy>Maryellen</cp:lastModifiedBy>
  <cp:revision>95</cp:revision>
  <dcterms:created xsi:type="dcterms:W3CDTF">2013-02-16T19:58:41Z</dcterms:created>
  <dcterms:modified xsi:type="dcterms:W3CDTF">2013-03-04T02:53:07Z</dcterms:modified>
</cp:coreProperties>
</file>