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1" r:id="rId1"/>
  </p:sldMasterIdLst>
  <p:sldIdLst>
    <p:sldId id="256" r:id="rId2"/>
    <p:sldId id="257" r:id="rId3"/>
    <p:sldId id="291" r:id="rId4"/>
    <p:sldId id="360" r:id="rId5"/>
    <p:sldId id="357" r:id="rId6"/>
    <p:sldId id="406" r:id="rId7"/>
    <p:sldId id="407" r:id="rId8"/>
    <p:sldId id="408" r:id="rId9"/>
    <p:sldId id="409" r:id="rId10"/>
    <p:sldId id="410" r:id="rId11"/>
    <p:sldId id="366" r:id="rId12"/>
    <p:sldId id="411" r:id="rId13"/>
    <p:sldId id="412" r:id="rId14"/>
    <p:sldId id="413" r:id="rId15"/>
    <p:sldId id="414" r:id="rId16"/>
    <p:sldId id="416" r:id="rId17"/>
    <p:sldId id="415" r:id="rId18"/>
    <p:sldId id="431" r:id="rId19"/>
    <p:sldId id="432" r:id="rId20"/>
    <p:sldId id="389" r:id="rId21"/>
    <p:sldId id="393" r:id="rId22"/>
    <p:sldId id="423" r:id="rId23"/>
    <p:sldId id="424" r:id="rId24"/>
    <p:sldId id="425" r:id="rId25"/>
    <p:sldId id="399" r:id="rId26"/>
    <p:sldId id="426" r:id="rId27"/>
    <p:sldId id="427" r:id="rId28"/>
    <p:sldId id="428" r:id="rId29"/>
    <p:sldId id="429" r:id="rId30"/>
    <p:sldId id="430" r:id="rId31"/>
    <p:sldId id="447" r:id="rId32"/>
    <p:sldId id="443" r:id="rId33"/>
    <p:sldId id="444" r:id="rId34"/>
    <p:sldId id="445" r:id="rId35"/>
    <p:sldId id="446" r:id="rId36"/>
    <p:sldId id="437" r:id="rId37"/>
    <p:sldId id="438" r:id="rId38"/>
    <p:sldId id="433" r:id="rId39"/>
    <p:sldId id="434" r:id="rId40"/>
    <p:sldId id="435" r:id="rId41"/>
    <p:sldId id="436" r:id="rId42"/>
    <p:sldId id="439" r:id="rId43"/>
    <p:sldId id="440" r:id="rId44"/>
    <p:sldId id="441" r:id="rId45"/>
    <p:sldId id="442"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1A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74" autoAdjust="0"/>
    <p:restoredTop sz="94434" autoAdjust="0"/>
  </p:normalViewPr>
  <p:slideViewPr>
    <p:cSldViewPr snapToGrid="0">
      <p:cViewPr varScale="1">
        <p:scale>
          <a:sx n="70" d="100"/>
          <a:sy n="70" d="100"/>
        </p:scale>
        <p:origin x="73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1.wmf"/></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smtClean="0"/>
              <a:t>9/12/2016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13" name="Straight Connector 12"/>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0"/>
            <a:ext cx="12192000" cy="4572001"/>
          </a:xfrm>
          <a:prstGeom prst="rect">
            <a:avLst/>
          </a:prstGeom>
          <a:blipFill dpi="0" rotWithShape="1">
            <a:blip r:embed="rId2">
              <a:duotone>
                <a:schemeClr val="accent1">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06649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smtClean="0"/>
              <a:t>9/12/2016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14862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61015F-7CC6-4D0A-9D87-873EA4C304CC}" type="datetimeFigureOut">
              <a:rPr lang="en-US" smtClean="0"/>
              <a:t>9/12/2016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blipFill dpi="0" rotWithShape="1">
            <a:blip r:embed="rId2">
              <a:duotone>
                <a:schemeClr val="accent3">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80623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smtClean="0"/>
              <a:t>9/12/2016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832990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smtClean="0"/>
              <a:t>9/12/2016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423764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smtClean="0"/>
              <a:t>9/12/2016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99688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smtClean="0"/>
              <a:t>9/12/2016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11967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C68B11-C5A8-448C-8CE9-B1A273C79CFC}" type="datetimeFigureOut">
              <a:rPr lang="en-US" smtClean="0"/>
              <a:t>9/12/2016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93971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smtClean="0"/>
              <a:t>9/12/2016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56579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smtClean="0"/>
              <a:t>9/12/2016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8175493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smtClean="0"/>
              <a:t>9/12/2016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0630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smtClean="0"/>
              <a:pPr/>
              <a:t>9/12/2016</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cxnSp>
        <p:nvCxnSpPr>
          <p:cNvPr id="8" name="Straight Connector 7"/>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669318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BYlWhtgUwJI"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4.png"/><Relationship Id="rId4" Type="http://schemas.openxmlformats.org/officeDocument/2006/relationships/image" Target="../media/image5.w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4.xml"/><Relationship Id="rId1" Type="http://schemas.openxmlformats.org/officeDocument/2006/relationships/vmlDrawing" Target="../drawings/vmlDrawing2.vml"/><Relationship Id="rId4" Type="http://schemas.openxmlformats.org/officeDocument/2006/relationships/image" Target="../media/image6.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4.xml"/><Relationship Id="rId1" Type="http://schemas.openxmlformats.org/officeDocument/2006/relationships/vmlDrawing" Target="../drawings/vmlDrawing3.vml"/><Relationship Id="rId4" Type="http://schemas.openxmlformats.org/officeDocument/2006/relationships/image" Target="../media/image7.wmf"/></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4.xml"/><Relationship Id="rId1" Type="http://schemas.openxmlformats.org/officeDocument/2006/relationships/vmlDrawing" Target="../drawings/vmlDrawing4.vml"/><Relationship Id="rId5" Type="http://schemas.openxmlformats.org/officeDocument/2006/relationships/image" Target="../media/image10.wmf"/><Relationship Id="rId4" Type="http://schemas.openxmlformats.org/officeDocument/2006/relationships/oleObject" Target="../embeddings/oleObject4.bin"/></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4.xml"/><Relationship Id="rId1" Type="http://schemas.openxmlformats.org/officeDocument/2006/relationships/vmlDrawing" Target="../drawings/vmlDrawing5.vml"/><Relationship Id="rId5" Type="http://schemas.openxmlformats.org/officeDocument/2006/relationships/image" Target="../media/image11.wmf"/><Relationship Id="rId4" Type="http://schemas.openxmlformats.org/officeDocument/2006/relationships/oleObject" Target="../embeddings/oleObject5.bin"/></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4.xml"/><Relationship Id="rId1" Type="http://schemas.openxmlformats.org/officeDocument/2006/relationships/vmlDrawing" Target="../drawings/vmlDrawing6.vml"/><Relationship Id="rId6" Type="http://schemas.openxmlformats.org/officeDocument/2006/relationships/image" Target="../media/image13.wmf"/><Relationship Id="rId5" Type="http://schemas.openxmlformats.org/officeDocument/2006/relationships/oleObject" Target="../embeddings/oleObject7.bin"/><Relationship Id="rId4" Type="http://schemas.openxmlformats.org/officeDocument/2006/relationships/image" Target="../media/image12.wmf"/></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hyperlink" Target="https://www.youtube.com/watch?v=bGOyuh2QVP8" TargetMode="Externa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4.xml"/><Relationship Id="rId1" Type="http://schemas.openxmlformats.org/officeDocument/2006/relationships/vmlDrawing" Target="../drawings/vmlDrawing7.vml"/><Relationship Id="rId5" Type="http://schemas.openxmlformats.org/officeDocument/2006/relationships/image" Target="../media/image15.wmf"/><Relationship Id="rId4" Type="http://schemas.openxmlformats.org/officeDocument/2006/relationships/oleObject" Target="../embeddings/oleObject8.bin"/></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4.xml"/><Relationship Id="rId1" Type="http://schemas.openxmlformats.org/officeDocument/2006/relationships/vmlDrawing" Target="../drawings/vmlDrawing8.vml"/><Relationship Id="rId6" Type="http://schemas.openxmlformats.org/officeDocument/2006/relationships/image" Target="../media/image19.wmf"/><Relationship Id="rId5" Type="http://schemas.openxmlformats.org/officeDocument/2006/relationships/oleObject" Target="../embeddings/oleObject10.bin"/><Relationship Id="rId4" Type="http://schemas.openxmlformats.org/officeDocument/2006/relationships/image" Target="../media/image18.wmf"/></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4.xml"/><Relationship Id="rId1" Type="http://schemas.openxmlformats.org/officeDocument/2006/relationships/vmlDrawing" Target="../drawings/vmlDrawing9.vml"/><Relationship Id="rId5" Type="http://schemas.openxmlformats.org/officeDocument/2006/relationships/image" Target="../media/image21.wmf"/><Relationship Id="rId4" Type="http://schemas.openxmlformats.org/officeDocument/2006/relationships/oleObject" Target="../embeddings/oleObject11.bin"/></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199" y="5042023"/>
            <a:ext cx="11507273" cy="1463040"/>
          </a:xfrm>
        </p:spPr>
        <p:txBody>
          <a:bodyPr/>
          <a:lstStyle/>
          <a:p>
            <a:pPr algn="l"/>
            <a:r>
              <a:rPr lang="en-US" sz="3600" dirty="0" smtClean="0"/>
              <a:t>                writing equations of </a:t>
            </a:r>
            <a:br>
              <a:rPr lang="en-US" sz="3600" dirty="0" smtClean="0"/>
            </a:br>
            <a:r>
              <a:rPr lang="en-US" sz="3600" dirty="0"/>
              <a:t> </a:t>
            </a:r>
            <a:r>
              <a:rPr lang="en-US" sz="3600" dirty="0" smtClean="0"/>
              <a:t>               quadratic equations                               unit 2 day 5</a:t>
            </a:r>
            <a:endParaRPr lang="en-US" dirty="0"/>
          </a:p>
        </p:txBody>
      </p:sp>
    </p:spTree>
    <p:extLst>
      <p:ext uri="{BB962C8B-B14F-4D97-AF65-F5344CB8AC3E}">
        <p14:creationId xmlns:p14="http://schemas.microsoft.com/office/powerpoint/2010/main" val="29624289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6693256" y="833587"/>
            <a:ext cx="5371836" cy="5500532"/>
          </a:xfrm>
        </p:spPr>
        <p:txBody>
          <a:bodyPr>
            <a:noAutofit/>
          </a:bodyPr>
          <a:lstStyle/>
          <a:p>
            <a:r>
              <a:rPr lang="en-US" sz="2500" dirty="0" smtClean="0"/>
              <a:t>KEY CONTENT:</a:t>
            </a:r>
          </a:p>
          <a:p>
            <a:r>
              <a:rPr lang="en-US" sz="2500" dirty="0" smtClean="0"/>
              <a:t>A-CED.A.2:</a:t>
            </a:r>
            <a:r>
              <a:rPr lang="en-US" sz="2500" i="1" dirty="0" smtClean="0"/>
              <a:t> </a:t>
            </a:r>
            <a:r>
              <a:rPr lang="en-US" sz="2500" dirty="0" smtClean="0"/>
              <a:t>I </a:t>
            </a:r>
            <a:r>
              <a:rPr lang="en-US" sz="2500" dirty="0"/>
              <a:t>can </a:t>
            </a:r>
            <a:r>
              <a:rPr lang="en-US" sz="2500" dirty="0" smtClean="0">
                <a:solidFill>
                  <a:srgbClr val="FF0000"/>
                </a:solidFill>
              </a:rPr>
              <a:t>create equations </a:t>
            </a:r>
            <a:r>
              <a:rPr lang="en-US" sz="2500" dirty="0" smtClean="0"/>
              <a:t>and inequalities in two or more variables to represent relationships between quantities; graph equations on coordinate axes with labels.</a:t>
            </a:r>
          </a:p>
          <a:p>
            <a:r>
              <a:rPr lang="en-US" sz="2500" dirty="0" smtClean="0"/>
              <a:t>F-BF.A.1b: I can </a:t>
            </a:r>
            <a:r>
              <a:rPr lang="en-US" sz="2500" dirty="0" smtClean="0">
                <a:solidFill>
                  <a:srgbClr val="FF0000"/>
                </a:solidFill>
              </a:rPr>
              <a:t>write a function </a:t>
            </a:r>
            <a:r>
              <a:rPr lang="en-US" sz="2500" dirty="0" smtClean="0"/>
              <a:t>that describes a relationship between two quantities. Combine standard function types using arithmetic operations.</a:t>
            </a:r>
            <a:endParaRPr lang="en-US" sz="2500" dirty="0"/>
          </a:p>
          <a:p>
            <a:endParaRPr lang="en-US" sz="2500" dirty="0" smtClean="0"/>
          </a:p>
          <a:p>
            <a:endParaRPr lang="en-US" sz="2500" dirty="0"/>
          </a:p>
        </p:txBody>
      </p:sp>
      <p:pic>
        <p:nvPicPr>
          <p:cNvPr id="3" name="Picture 2"/>
          <p:cNvPicPr>
            <a:picLocks noChangeAspect="1"/>
          </p:cNvPicPr>
          <p:nvPr/>
        </p:nvPicPr>
        <p:blipFill>
          <a:blip r:embed="rId2"/>
          <a:stretch>
            <a:fillRect/>
          </a:stretch>
        </p:blipFill>
        <p:spPr>
          <a:xfrm>
            <a:off x="146089" y="712314"/>
            <a:ext cx="6192325" cy="5743078"/>
          </a:xfrm>
          <a:prstGeom prst="rect">
            <a:avLst/>
          </a:prstGeom>
        </p:spPr>
      </p:pic>
    </p:spTree>
    <p:extLst>
      <p:ext uri="{BB962C8B-B14F-4D97-AF65-F5344CB8AC3E}">
        <p14:creationId xmlns:p14="http://schemas.microsoft.com/office/powerpoint/2010/main" val="37749703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3"/>
          <p:cNvSpPr txBox="1">
            <a:spLocks/>
          </p:cNvSpPr>
          <p:nvPr/>
        </p:nvSpPr>
        <p:spPr>
          <a:xfrm>
            <a:off x="286600" y="1419367"/>
            <a:ext cx="11327645" cy="7560556"/>
          </a:xfrm>
          <a:prstGeom prst="rect">
            <a:avLst/>
          </a:prstGeom>
        </p:spPr>
        <p:txBody>
          <a:bodyPr>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marL="0" indent="0" algn="ctr">
              <a:buNone/>
            </a:pPr>
            <a:r>
              <a:rPr lang="en-US" sz="7200" b="1" dirty="0" smtClean="0"/>
              <a:t>Today </a:t>
            </a:r>
            <a:r>
              <a:rPr lang="en-US" sz="7200" b="1" dirty="0"/>
              <a:t>I</a:t>
            </a:r>
            <a:r>
              <a:rPr lang="en-US" sz="7200" b="1" dirty="0" smtClean="0"/>
              <a:t> will learn how to write a quadratic equation given specific information.</a:t>
            </a:r>
            <a:endParaRPr lang="en-US" sz="7200" dirty="0" smtClean="0"/>
          </a:p>
          <a:p>
            <a:endParaRPr lang="en-US" sz="4000" dirty="0" smtClean="0"/>
          </a:p>
          <a:p>
            <a:endParaRPr lang="en-US" sz="4000" dirty="0" smtClean="0"/>
          </a:p>
          <a:p>
            <a:endParaRPr lang="en-US" dirty="0"/>
          </a:p>
        </p:txBody>
      </p:sp>
    </p:spTree>
    <p:extLst>
      <p:ext uri="{BB962C8B-B14F-4D97-AF65-F5344CB8AC3E}">
        <p14:creationId xmlns:p14="http://schemas.microsoft.com/office/powerpoint/2010/main" val="10318523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8608" y="342831"/>
            <a:ext cx="10921169" cy="2332130"/>
          </a:xfrm>
        </p:spPr>
        <p:txBody>
          <a:bodyPr>
            <a:normAutofit fontScale="90000"/>
          </a:bodyPr>
          <a:lstStyle/>
          <a:p>
            <a:r>
              <a:rPr lang="en-US" b="1" dirty="0" smtClean="0"/>
              <a:t>Mini Lesson #1</a:t>
            </a:r>
            <a:br>
              <a:rPr lang="en-US" b="1" dirty="0" smtClean="0"/>
            </a:br>
            <a:r>
              <a:rPr lang="en-US" dirty="0" smtClean="0"/>
              <a:t/>
            </a:r>
            <a:br>
              <a:rPr lang="en-US" dirty="0" smtClean="0"/>
            </a:br>
            <a:r>
              <a:rPr lang="en-US" dirty="0" smtClean="0"/>
              <a:t>writing an equation of a quadratic function using a </a:t>
            </a:r>
            <a:r>
              <a:rPr lang="en-US" dirty="0" smtClean="0">
                <a:solidFill>
                  <a:srgbClr val="FF0000"/>
                </a:solidFill>
              </a:rPr>
              <a:t>point</a:t>
            </a:r>
            <a:r>
              <a:rPr lang="en-US" dirty="0" smtClean="0"/>
              <a:t> on the graph and the </a:t>
            </a:r>
            <a:r>
              <a:rPr lang="en-US" dirty="0" smtClean="0">
                <a:solidFill>
                  <a:srgbClr val="FF0000"/>
                </a:solidFill>
              </a:rPr>
              <a:t>Vertex</a:t>
            </a:r>
            <a:endParaRPr lang="en-US" dirty="0">
              <a:solidFill>
                <a:srgbClr val="FF0000"/>
              </a:solidFill>
            </a:endParaRPr>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682388" y="777922"/>
            <a:ext cx="106222" cy="9632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2"/>
          <p:cNvSpPr>
            <a:spLocks noChangeArrowheads="1"/>
          </p:cNvSpPr>
          <p:nvPr/>
        </p:nvSpPr>
        <p:spPr bwMode="auto">
          <a:xfrm>
            <a:off x="788608" y="2963523"/>
            <a:ext cx="10798341" cy="378565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defTabSz="914400"/>
            <a:r>
              <a:rPr kumimoji="0" lang="en-US" altLang="en-US" sz="2000" b="1" i="0" u="none" strike="noStrike" cap="none" normalizeH="0" baseline="0" dirty="0" smtClean="0">
                <a:ln>
                  <a:noFill/>
                </a:ln>
                <a:solidFill>
                  <a:srgbClr val="000000"/>
                </a:solidFill>
                <a:effectLst/>
                <a:latin typeface="Open Sans"/>
              </a:rPr>
              <a:t>PART</a:t>
            </a:r>
            <a:r>
              <a:rPr kumimoji="0" lang="en-US" altLang="en-US" sz="2000" b="1" i="0" u="none" strike="noStrike" cap="none" normalizeH="0" dirty="0" smtClean="0">
                <a:ln>
                  <a:noFill/>
                </a:ln>
                <a:solidFill>
                  <a:srgbClr val="000000"/>
                </a:solidFill>
                <a:effectLst/>
                <a:latin typeface="Open Sans"/>
              </a:rPr>
              <a:t> </a:t>
            </a:r>
            <a:r>
              <a:rPr kumimoji="0" lang="en-US" altLang="en-US" sz="2000" b="1" i="0" u="none" strike="noStrike" cap="none" normalizeH="0" baseline="0" dirty="0" smtClean="0">
                <a:ln>
                  <a:noFill/>
                </a:ln>
                <a:solidFill>
                  <a:srgbClr val="000000"/>
                </a:solidFill>
                <a:effectLst/>
                <a:latin typeface="Open Sans"/>
              </a:rPr>
              <a:t> A:</a:t>
            </a:r>
            <a:endParaRPr kumimoji="0" lang="en-US" altLang="en-US" sz="2000" b="1" i="0" u="none" strike="noStrike" cap="none" normalizeH="0" baseline="0" dirty="0">
              <a:ln>
                <a:noFill/>
              </a:ln>
              <a:solidFill>
                <a:srgbClr val="000000"/>
              </a:solidFill>
              <a:effectLst/>
              <a:latin typeface="Open Sans"/>
            </a:endParaRPr>
          </a:p>
          <a:p>
            <a:pPr lvl="0" defTabSz="914400"/>
            <a:r>
              <a:rPr lang="en-US" altLang="en-US" sz="2000" dirty="0" smtClean="0">
                <a:solidFill>
                  <a:srgbClr val="000000"/>
                </a:solidFill>
                <a:latin typeface="+mn-lt"/>
              </a:rPr>
              <a:t>Video – Take Notes - (0:00 - 3:50)</a:t>
            </a:r>
            <a:endParaRPr lang="en-US" altLang="en-US" sz="2000" dirty="0">
              <a:solidFill>
                <a:srgbClr val="000000"/>
              </a:solidFill>
            </a:endParaRPr>
          </a:p>
          <a:p>
            <a:pPr lvl="0" defTabSz="914400"/>
            <a:r>
              <a:rPr lang="en-US" altLang="en-US" sz="2000" dirty="0" smtClean="0">
                <a:solidFill>
                  <a:srgbClr val="000000"/>
                </a:solidFill>
                <a:hlinkClick r:id="rId2"/>
              </a:rPr>
              <a:t>https</a:t>
            </a:r>
            <a:r>
              <a:rPr lang="en-US" altLang="en-US" sz="2000" dirty="0">
                <a:solidFill>
                  <a:srgbClr val="000000"/>
                </a:solidFill>
                <a:hlinkClick r:id="rId2"/>
              </a:rPr>
              <a:t>://</a:t>
            </a:r>
            <a:r>
              <a:rPr lang="en-US" altLang="en-US" sz="2000" dirty="0" smtClean="0">
                <a:solidFill>
                  <a:srgbClr val="000000"/>
                </a:solidFill>
                <a:hlinkClick r:id="rId2"/>
              </a:rPr>
              <a:t>www.youtube.com/watch?v=BYlWhtgUwJI</a:t>
            </a:r>
            <a:endParaRPr lang="en-US" altLang="en-US" sz="2000" dirty="0" smtClean="0">
              <a:solidFill>
                <a:srgbClr val="000000"/>
              </a:solidFill>
            </a:endParaRPr>
          </a:p>
          <a:p>
            <a:pPr lvl="0" defTabSz="914400"/>
            <a:endParaRPr lang="en-US" altLang="en-US" sz="2000" dirty="0" smtClean="0">
              <a:solidFill>
                <a:srgbClr val="000000"/>
              </a:solidFill>
            </a:endParaRPr>
          </a:p>
          <a:p>
            <a:pPr lvl="0" defTabSz="914400"/>
            <a:endParaRPr lang="en-US" altLang="en-US" sz="2000" b="1" dirty="0">
              <a:solidFill>
                <a:srgbClr val="000000"/>
              </a:solidFill>
            </a:endParaRPr>
          </a:p>
          <a:p>
            <a:pPr lvl="0" defTabSz="914400"/>
            <a:endParaRPr kumimoji="0" lang="en-US" altLang="en-US" sz="2000" b="1" i="0" u="none" strike="noStrike" cap="none" normalizeH="0" dirty="0" smtClean="0">
              <a:ln>
                <a:noFill/>
              </a:ln>
              <a:solidFill>
                <a:srgbClr val="000000"/>
              </a:solidFill>
              <a:effectLst/>
              <a:latin typeface="+mn-lt"/>
            </a:endParaRPr>
          </a:p>
          <a:p>
            <a:pPr defTabSz="914400"/>
            <a:r>
              <a:rPr lang="en-US" altLang="en-US" sz="2000" b="1" dirty="0">
                <a:solidFill>
                  <a:srgbClr val="000000"/>
                </a:solidFill>
                <a:latin typeface="Open Sans"/>
              </a:rPr>
              <a:t>PART  </a:t>
            </a:r>
            <a:r>
              <a:rPr lang="en-US" altLang="en-US" sz="2000" b="1" dirty="0" smtClean="0">
                <a:solidFill>
                  <a:srgbClr val="000000"/>
                </a:solidFill>
                <a:latin typeface="Open Sans"/>
              </a:rPr>
              <a:t>B:</a:t>
            </a:r>
          </a:p>
          <a:p>
            <a:pPr defTabSz="914400"/>
            <a:r>
              <a:rPr lang="en-US" altLang="en-US" sz="2000" dirty="0" smtClean="0">
                <a:solidFill>
                  <a:srgbClr val="000000"/>
                </a:solidFill>
                <a:latin typeface="Open Sans"/>
              </a:rPr>
              <a:t>In the example from the video above, what would the final equation look like if you rewrote it in standard form?</a:t>
            </a:r>
            <a:endParaRPr lang="en-US" altLang="en-US" sz="2000" dirty="0">
              <a:solidFill>
                <a:srgbClr val="000000"/>
              </a:solidFill>
              <a:latin typeface="Open Sans"/>
            </a:endParaRPr>
          </a:p>
          <a:p>
            <a:pPr lvl="0" defTabSz="914400"/>
            <a:endParaRPr kumimoji="0" lang="en-US" altLang="en-US" sz="2000" b="1" i="0" u="none" strike="noStrike" cap="none" normalizeH="0" dirty="0" smtClean="0">
              <a:ln>
                <a:noFill/>
              </a:ln>
              <a:solidFill>
                <a:srgbClr val="000000"/>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smtClean="0">
              <a:ln>
                <a:noFill/>
              </a:ln>
              <a:solidFill>
                <a:schemeClr val="tx1"/>
              </a:solidFill>
              <a:effectLst/>
              <a:latin typeface="+mn-lt"/>
            </a:endParaRPr>
          </a:p>
          <a:p>
            <a:pPr marR="0" lvl="0" algn="l" defTabSz="914400" rtl="0" eaLnBrk="0" fontAlgn="base" latinLnBrk="0" hangingPunct="0">
              <a:lnSpc>
                <a:spcPct val="100000"/>
              </a:lnSpc>
              <a:spcBef>
                <a:spcPct val="0"/>
              </a:spcBef>
              <a:spcAft>
                <a:spcPct val="0"/>
              </a:spcAft>
              <a:buClrTx/>
              <a:buSzTx/>
              <a:tabLst/>
            </a:pPr>
            <a:endParaRPr kumimoji="0" lang="en-US" altLang="en-US" sz="2000" b="0" i="0" u="none" strike="noStrike" cap="none" normalizeH="0" dirty="0" smtClean="0">
              <a:ln>
                <a:noFill/>
              </a:ln>
              <a:solidFill>
                <a:schemeClr val="tx1"/>
              </a:solidFill>
              <a:effectLst/>
              <a:latin typeface="+mn-lt"/>
            </a:endParaRPr>
          </a:p>
        </p:txBody>
      </p:sp>
    </p:spTree>
    <p:extLst>
      <p:ext uri="{BB962C8B-B14F-4D97-AF65-F5344CB8AC3E}">
        <p14:creationId xmlns:p14="http://schemas.microsoft.com/office/powerpoint/2010/main" val="24261127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Independent practice</a:t>
            </a:r>
            <a:r>
              <a:rPr lang="en-US" dirty="0" smtClean="0"/>
              <a:t/>
            </a:r>
            <a:br>
              <a:rPr lang="en-US" dirty="0" smtClean="0"/>
            </a:br>
            <a:r>
              <a:rPr lang="en-US" dirty="0" smtClean="0"/>
              <a:t>u2A5   Example </a:t>
            </a:r>
            <a:r>
              <a:rPr lang="en-US" dirty="0"/>
              <a:t>1</a:t>
            </a:r>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1146958" y="2698982"/>
            <a:ext cx="5222584" cy="954107"/>
          </a:xfrm>
          <a:prstGeom prst="rect">
            <a:avLst/>
          </a:prstGeom>
        </p:spPr>
        <p:txBody>
          <a:bodyPr wrap="none">
            <a:spAutoFit/>
          </a:bodyPr>
          <a:lstStyle/>
          <a:p>
            <a:pPr>
              <a:buClr>
                <a:schemeClr val="tx1">
                  <a:lumMod val="95000"/>
                  <a:lumOff val="5000"/>
                </a:schemeClr>
              </a:buClr>
            </a:pPr>
            <a:r>
              <a:rPr lang="en-US" sz="2800" b="1" dirty="0" smtClean="0"/>
              <a:t>Write an equation of the parabola</a:t>
            </a:r>
          </a:p>
          <a:p>
            <a:pPr>
              <a:buClr>
                <a:schemeClr val="tx1">
                  <a:lumMod val="95000"/>
                  <a:lumOff val="5000"/>
                </a:schemeClr>
              </a:buClr>
            </a:pPr>
            <a:r>
              <a:rPr lang="en-US" sz="2800" b="1" dirty="0" smtClean="0"/>
              <a:t>in vertex form.</a:t>
            </a:r>
            <a:endParaRPr lang="en-US" sz="2800" b="1" dirty="0"/>
          </a:p>
        </p:txBody>
      </p:sp>
      <p:sp>
        <p:nvSpPr>
          <p:cNvPr id="8" name="Rectangle 7"/>
          <p:cNvSpPr/>
          <p:nvPr/>
        </p:nvSpPr>
        <p:spPr>
          <a:xfrm>
            <a:off x="8598090" y="2084832"/>
            <a:ext cx="887104" cy="1670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2"/>
          <a:stretch>
            <a:fillRect/>
          </a:stretch>
        </p:blipFill>
        <p:spPr>
          <a:xfrm>
            <a:off x="7436182" y="2429302"/>
            <a:ext cx="3768630" cy="3926754"/>
          </a:xfrm>
          <a:prstGeom prst="rect">
            <a:avLst/>
          </a:prstGeom>
        </p:spPr>
      </p:pic>
      <p:cxnSp>
        <p:nvCxnSpPr>
          <p:cNvPr id="11" name="Straight Arrow Connector 10"/>
          <p:cNvCxnSpPr/>
          <p:nvPr/>
        </p:nvCxnSpPr>
        <p:spPr>
          <a:xfrm flipV="1">
            <a:off x="10249469" y="2292824"/>
            <a:ext cx="68238" cy="47439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flipV="1">
            <a:off x="8420669" y="2251881"/>
            <a:ext cx="40944" cy="1774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01530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Independent practice</a:t>
            </a:r>
            <a:r>
              <a:rPr lang="en-US" dirty="0" smtClean="0"/>
              <a:t/>
            </a:r>
            <a:br>
              <a:rPr lang="en-US" dirty="0" smtClean="0"/>
            </a:br>
            <a:r>
              <a:rPr lang="en-US" dirty="0" smtClean="0"/>
              <a:t>u2A5   Example </a:t>
            </a:r>
            <a:r>
              <a:rPr lang="en-US" dirty="0"/>
              <a:t>1</a:t>
            </a:r>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1146958" y="2698982"/>
            <a:ext cx="5222584" cy="954107"/>
          </a:xfrm>
          <a:prstGeom prst="rect">
            <a:avLst/>
          </a:prstGeom>
        </p:spPr>
        <p:txBody>
          <a:bodyPr wrap="none">
            <a:spAutoFit/>
          </a:bodyPr>
          <a:lstStyle/>
          <a:p>
            <a:pPr>
              <a:buClr>
                <a:schemeClr val="tx1">
                  <a:lumMod val="95000"/>
                  <a:lumOff val="5000"/>
                </a:schemeClr>
              </a:buClr>
            </a:pPr>
            <a:r>
              <a:rPr lang="en-US" sz="2800" b="1" dirty="0" smtClean="0"/>
              <a:t>Write an equation of the parabola</a:t>
            </a:r>
          </a:p>
          <a:p>
            <a:pPr>
              <a:buClr>
                <a:schemeClr val="tx1">
                  <a:lumMod val="95000"/>
                  <a:lumOff val="5000"/>
                </a:schemeClr>
              </a:buClr>
            </a:pPr>
            <a:r>
              <a:rPr lang="en-US" sz="2800" b="1" dirty="0" smtClean="0"/>
              <a:t>in vertex form.</a:t>
            </a:r>
            <a:endParaRPr lang="en-US" sz="2800" b="1" dirty="0"/>
          </a:p>
        </p:txBody>
      </p:sp>
      <p:sp>
        <p:nvSpPr>
          <p:cNvPr id="8" name="Rectangle 7"/>
          <p:cNvSpPr/>
          <p:nvPr/>
        </p:nvSpPr>
        <p:spPr>
          <a:xfrm>
            <a:off x="8598090" y="2084832"/>
            <a:ext cx="887104" cy="1670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0" name="Object 9"/>
          <p:cNvGraphicFramePr>
            <a:graphicFrameLocks noChangeAspect="1"/>
          </p:cNvGraphicFramePr>
          <p:nvPr>
            <p:extLst>
              <p:ext uri="{D42A27DB-BD31-4B8C-83A1-F6EECF244321}">
                <p14:modId xmlns:p14="http://schemas.microsoft.com/office/powerpoint/2010/main" val="2913270276"/>
              </p:ext>
            </p:extLst>
          </p:nvPr>
        </p:nvGraphicFramePr>
        <p:xfrm>
          <a:off x="1308100" y="3968750"/>
          <a:ext cx="4492625" cy="882650"/>
        </p:xfrm>
        <a:graphic>
          <a:graphicData uri="http://schemas.openxmlformats.org/presentationml/2006/ole">
            <mc:AlternateContent xmlns:mc="http://schemas.openxmlformats.org/markup-compatibility/2006">
              <mc:Choice xmlns:v="urn:schemas-microsoft-com:vml" Requires="v">
                <p:oleObj spid="_x0000_s114704" name="Equation" r:id="rId3" imgW="1015920" imgH="203040" progId="Equation.DSMT4">
                  <p:embed/>
                </p:oleObj>
              </mc:Choice>
              <mc:Fallback>
                <p:oleObj name="Equation" r:id="rId3" imgW="1015920" imgH="203040" progId="Equation.DSMT4">
                  <p:embed/>
                  <p:pic>
                    <p:nvPicPr>
                      <p:cNvPr id="0" name=""/>
                      <p:cNvPicPr>
                        <a:picLocks noChangeAspect="1" noChangeArrowheads="1"/>
                      </p:cNvPicPr>
                      <p:nvPr/>
                    </p:nvPicPr>
                    <p:blipFill>
                      <a:blip r:embed="rId4"/>
                      <a:srcRect/>
                      <a:stretch>
                        <a:fillRect/>
                      </a:stretch>
                    </p:blipFill>
                    <p:spPr bwMode="auto">
                      <a:xfrm>
                        <a:off x="1308100" y="3968750"/>
                        <a:ext cx="4492625" cy="882650"/>
                      </a:xfrm>
                      <a:prstGeom prst="rect">
                        <a:avLst/>
                      </a:prstGeom>
                      <a:noFill/>
                    </p:spPr>
                  </p:pic>
                </p:oleObj>
              </mc:Fallback>
            </mc:AlternateContent>
          </a:graphicData>
        </a:graphic>
      </p:graphicFrame>
      <p:pic>
        <p:nvPicPr>
          <p:cNvPr id="11" name="Picture 10"/>
          <p:cNvPicPr>
            <a:picLocks noChangeAspect="1"/>
          </p:cNvPicPr>
          <p:nvPr/>
        </p:nvPicPr>
        <p:blipFill>
          <a:blip r:embed="rId5"/>
          <a:stretch>
            <a:fillRect/>
          </a:stretch>
        </p:blipFill>
        <p:spPr>
          <a:xfrm>
            <a:off x="7436182" y="2429302"/>
            <a:ext cx="3768630" cy="3926754"/>
          </a:xfrm>
          <a:prstGeom prst="rect">
            <a:avLst/>
          </a:prstGeom>
        </p:spPr>
      </p:pic>
      <p:cxnSp>
        <p:nvCxnSpPr>
          <p:cNvPr id="12" name="Straight Arrow Connector 11"/>
          <p:cNvCxnSpPr/>
          <p:nvPr/>
        </p:nvCxnSpPr>
        <p:spPr>
          <a:xfrm flipV="1">
            <a:off x="10249469" y="2292824"/>
            <a:ext cx="68238" cy="47439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flipV="1">
            <a:off x="8420669" y="2251881"/>
            <a:ext cx="40944" cy="1774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85049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Independent practice</a:t>
            </a:r>
            <a:r>
              <a:rPr lang="en-US" dirty="0" smtClean="0"/>
              <a:t/>
            </a:r>
            <a:br>
              <a:rPr lang="en-US" dirty="0" smtClean="0"/>
            </a:br>
            <a:r>
              <a:rPr lang="en-US" dirty="0" smtClean="0"/>
              <a:t>u2A5   Example </a:t>
            </a:r>
            <a:r>
              <a:rPr lang="en-US" dirty="0"/>
              <a:t>2</a:t>
            </a:r>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1146958" y="2698982"/>
            <a:ext cx="9798546" cy="954107"/>
          </a:xfrm>
          <a:prstGeom prst="rect">
            <a:avLst/>
          </a:prstGeom>
        </p:spPr>
        <p:txBody>
          <a:bodyPr wrap="square">
            <a:spAutoFit/>
          </a:bodyPr>
          <a:lstStyle/>
          <a:p>
            <a:pPr>
              <a:buClr>
                <a:schemeClr val="tx1">
                  <a:lumMod val="95000"/>
                  <a:lumOff val="5000"/>
                </a:schemeClr>
              </a:buClr>
            </a:pPr>
            <a:r>
              <a:rPr lang="en-US" sz="2800" b="1" dirty="0" smtClean="0"/>
              <a:t>Write an equation of the parabola in vertex form that passes through the point (13, 8) and has a vertex of  (3, 2).</a:t>
            </a:r>
            <a:endParaRPr lang="en-US" sz="2800" b="1" dirty="0"/>
          </a:p>
        </p:txBody>
      </p:sp>
      <p:sp>
        <p:nvSpPr>
          <p:cNvPr id="8" name="Rectangle 7"/>
          <p:cNvSpPr/>
          <p:nvPr/>
        </p:nvSpPr>
        <p:spPr>
          <a:xfrm>
            <a:off x="8598090" y="2084832"/>
            <a:ext cx="887104" cy="1670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977416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Independent practice</a:t>
            </a:r>
            <a:r>
              <a:rPr lang="en-US" dirty="0" smtClean="0"/>
              <a:t/>
            </a:r>
            <a:br>
              <a:rPr lang="en-US" dirty="0" smtClean="0"/>
            </a:br>
            <a:r>
              <a:rPr lang="en-US" dirty="0" smtClean="0"/>
              <a:t>u2A5   Example </a:t>
            </a:r>
            <a:r>
              <a:rPr lang="en-US" dirty="0"/>
              <a:t>2</a:t>
            </a:r>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1146958" y="2698982"/>
            <a:ext cx="9798546" cy="954107"/>
          </a:xfrm>
          <a:prstGeom prst="rect">
            <a:avLst/>
          </a:prstGeom>
        </p:spPr>
        <p:txBody>
          <a:bodyPr wrap="square">
            <a:spAutoFit/>
          </a:bodyPr>
          <a:lstStyle/>
          <a:p>
            <a:pPr>
              <a:buClr>
                <a:schemeClr val="tx1">
                  <a:lumMod val="95000"/>
                  <a:lumOff val="5000"/>
                </a:schemeClr>
              </a:buClr>
            </a:pPr>
            <a:r>
              <a:rPr lang="en-US" sz="2800" b="1" dirty="0" smtClean="0"/>
              <a:t>Write an equation of the parabola in vertex form that passes through the point (13, 8) and has a vertex of  (3, 2).</a:t>
            </a:r>
            <a:endParaRPr lang="en-US" sz="2800" b="1" dirty="0"/>
          </a:p>
        </p:txBody>
      </p:sp>
      <p:sp>
        <p:nvSpPr>
          <p:cNvPr id="8" name="Rectangle 7"/>
          <p:cNvSpPr/>
          <p:nvPr/>
        </p:nvSpPr>
        <p:spPr>
          <a:xfrm>
            <a:off x="8598090" y="2084832"/>
            <a:ext cx="887104" cy="1670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3415850941"/>
              </p:ext>
            </p:extLst>
          </p:nvPr>
        </p:nvGraphicFramePr>
        <p:xfrm>
          <a:off x="1314450" y="4159250"/>
          <a:ext cx="5335588" cy="882650"/>
        </p:xfrm>
        <a:graphic>
          <a:graphicData uri="http://schemas.openxmlformats.org/presentationml/2006/ole">
            <mc:AlternateContent xmlns:mc="http://schemas.openxmlformats.org/markup-compatibility/2006">
              <mc:Choice xmlns:v="urn:schemas-microsoft-com:vml" Requires="v">
                <p:oleObj spid="_x0000_s115729" name="Equation" r:id="rId3" imgW="1206360" imgH="203040" progId="Equation.DSMT4">
                  <p:embed/>
                </p:oleObj>
              </mc:Choice>
              <mc:Fallback>
                <p:oleObj name="Equation" r:id="rId3" imgW="1206360" imgH="203040" progId="Equation.DSMT4">
                  <p:embed/>
                  <p:pic>
                    <p:nvPicPr>
                      <p:cNvPr id="0" name=""/>
                      <p:cNvPicPr>
                        <a:picLocks noChangeAspect="1" noChangeArrowheads="1"/>
                      </p:cNvPicPr>
                      <p:nvPr/>
                    </p:nvPicPr>
                    <p:blipFill>
                      <a:blip r:embed="rId4"/>
                      <a:srcRect/>
                      <a:stretch>
                        <a:fillRect/>
                      </a:stretch>
                    </p:blipFill>
                    <p:spPr bwMode="auto">
                      <a:xfrm>
                        <a:off x="1314450" y="4159250"/>
                        <a:ext cx="5335588" cy="882650"/>
                      </a:xfrm>
                      <a:prstGeom prst="rect">
                        <a:avLst/>
                      </a:prstGeom>
                      <a:noFill/>
                    </p:spPr>
                  </p:pic>
                </p:oleObj>
              </mc:Fallback>
            </mc:AlternateContent>
          </a:graphicData>
        </a:graphic>
      </p:graphicFrame>
    </p:spTree>
    <p:extLst>
      <p:ext uri="{BB962C8B-B14F-4D97-AF65-F5344CB8AC3E}">
        <p14:creationId xmlns:p14="http://schemas.microsoft.com/office/powerpoint/2010/main" val="40906106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Independent practice</a:t>
            </a:r>
            <a:r>
              <a:rPr lang="en-US" dirty="0" smtClean="0"/>
              <a:t/>
            </a:r>
            <a:br>
              <a:rPr lang="en-US" dirty="0" smtClean="0"/>
            </a:br>
            <a:r>
              <a:rPr lang="en-US" dirty="0" smtClean="0"/>
              <a:t>u2A5   Example </a:t>
            </a:r>
            <a:r>
              <a:rPr lang="en-US" dirty="0"/>
              <a:t>3</a:t>
            </a:r>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1146958" y="2698982"/>
            <a:ext cx="9798546" cy="954107"/>
          </a:xfrm>
          <a:prstGeom prst="rect">
            <a:avLst/>
          </a:prstGeom>
        </p:spPr>
        <p:txBody>
          <a:bodyPr wrap="square">
            <a:spAutoFit/>
          </a:bodyPr>
          <a:lstStyle/>
          <a:p>
            <a:pPr>
              <a:buClr>
                <a:schemeClr val="tx1">
                  <a:lumMod val="95000"/>
                  <a:lumOff val="5000"/>
                </a:schemeClr>
              </a:buClr>
            </a:pPr>
            <a:r>
              <a:rPr lang="en-US" sz="2800" b="1" dirty="0" smtClean="0"/>
              <a:t>Write an equation of the parabola in vertex form that passes through the point (- 7, - 15) and has a vertex of  ( - 5, </a:t>
            </a:r>
            <a:r>
              <a:rPr lang="en-US" sz="2800" b="1" dirty="0"/>
              <a:t>9</a:t>
            </a:r>
            <a:r>
              <a:rPr lang="en-US" sz="2800" b="1" dirty="0" smtClean="0"/>
              <a:t>).</a:t>
            </a:r>
            <a:endParaRPr lang="en-US" sz="2800" b="1" dirty="0"/>
          </a:p>
        </p:txBody>
      </p:sp>
      <p:sp>
        <p:nvSpPr>
          <p:cNvPr id="8" name="Rectangle 7"/>
          <p:cNvSpPr/>
          <p:nvPr/>
        </p:nvSpPr>
        <p:spPr>
          <a:xfrm>
            <a:off x="8598090" y="2084832"/>
            <a:ext cx="887104" cy="1670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218952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Independent practice</a:t>
            </a:r>
            <a:r>
              <a:rPr lang="en-US" dirty="0" smtClean="0"/>
              <a:t/>
            </a:r>
            <a:br>
              <a:rPr lang="en-US" dirty="0" smtClean="0"/>
            </a:br>
            <a:r>
              <a:rPr lang="en-US" dirty="0" smtClean="0"/>
              <a:t>u2A5   Example </a:t>
            </a:r>
            <a:r>
              <a:rPr lang="en-US" dirty="0"/>
              <a:t>3</a:t>
            </a:r>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1146958" y="2698982"/>
            <a:ext cx="9798546" cy="954107"/>
          </a:xfrm>
          <a:prstGeom prst="rect">
            <a:avLst/>
          </a:prstGeom>
        </p:spPr>
        <p:txBody>
          <a:bodyPr wrap="square">
            <a:spAutoFit/>
          </a:bodyPr>
          <a:lstStyle/>
          <a:p>
            <a:pPr>
              <a:buClr>
                <a:schemeClr val="tx1">
                  <a:lumMod val="95000"/>
                  <a:lumOff val="5000"/>
                </a:schemeClr>
              </a:buClr>
            </a:pPr>
            <a:r>
              <a:rPr lang="en-US" sz="2800" b="1" dirty="0" smtClean="0"/>
              <a:t>Write an equation of the parabola in vertex form that passes through the point (- 7, - 15) and has a vertex of  ( - 5, </a:t>
            </a:r>
            <a:r>
              <a:rPr lang="en-US" sz="2800" b="1" dirty="0"/>
              <a:t>9</a:t>
            </a:r>
            <a:r>
              <a:rPr lang="en-US" sz="2800" b="1" dirty="0" smtClean="0"/>
              <a:t>).</a:t>
            </a:r>
            <a:endParaRPr lang="en-US" sz="2800" b="1" dirty="0"/>
          </a:p>
        </p:txBody>
      </p:sp>
      <p:sp>
        <p:nvSpPr>
          <p:cNvPr id="8" name="Rectangle 7"/>
          <p:cNvSpPr/>
          <p:nvPr/>
        </p:nvSpPr>
        <p:spPr>
          <a:xfrm>
            <a:off x="8598090" y="2084832"/>
            <a:ext cx="887104" cy="1670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4156356834"/>
              </p:ext>
            </p:extLst>
          </p:nvPr>
        </p:nvGraphicFramePr>
        <p:xfrm>
          <a:off x="1511300" y="4159250"/>
          <a:ext cx="4941888" cy="882650"/>
        </p:xfrm>
        <a:graphic>
          <a:graphicData uri="http://schemas.openxmlformats.org/presentationml/2006/ole">
            <mc:AlternateContent xmlns:mc="http://schemas.openxmlformats.org/markup-compatibility/2006">
              <mc:Choice xmlns:v="urn:schemas-microsoft-com:vml" Requires="v">
                <p:oleObj spid="_x0000_s116751" name="Equation" r:id="rId3" imgW="1117440" imgH="203040" progId="Equation.DSMT4">
                  <p:embed/>
                </p:oleObj>
              </mc:Choice>
              <mc:Fallback>
                <p:oleObj name="Equation" r:id="rId3" imgW="1117440" imgH="203040" progId="Equation.DSMT4">
                  <p:embed/>
                  <p:pic>
                    <p:nvPicPr>
                      <p:cNvPr id="0" name=""/>
                      <p:cNvPicPr>
                        <a:picLocks noChangeAspect="1" noChangeArrowheads="1"/>
                      </p:cNvPicPr>
                      <p:nvPr/>
                    </p:nvPicPr>
                    <p:blipFill>
                      <a:blip r:embed="rId4"/>
                      <a:srcRect/>
                      <a:stretch>
                        <a:fillRect/>
                      </a:stretch>
                    </p:blipFill>
                    <p:spPr bwMode="auto">
                      <a:xfrm>
                        <a:off x="1511300" y="4159250"/>
                        <a:ext cx="4941888" cy="882650"/>
                      </a:xfrm>
                      <a:prstGeom prst="rect">
                        <a:avLst/>
                      </a:prstGeom>
                      <a:noFill/>
                    </p:spPr>
                  </p:pic>
                </p:oleObj>
              </mc:Fallback>
            </mc:AlternateContent>
          </a:graphicData>
        </a:graphic>
      </p:graphicFrame>
    </p:spTree>
    <p:extLst>
      <p:ext uri="{BB962C8B-B14F-4D97-AF65-F5344CB8AC3E}">
        <p14:creationId xmlns:p14="http://schemas.microsoft.com/office/powerpoint/2010/main" val="36307998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Guided practice</a:t>
            </a:r>
            <a:r>
              <a:rPr lang="en-US" dirty="0" smtClean="0"/>
              <a:t/>
            </a:r>
            <a:br>
              <a:rPr lang="en-US" dirty="0" smtClean="0"/>
            </a:br>
            <a:r>
              <a:rPr lang="en-US" dirty="0" smtClean="0"/>
              <a:t>u2A5   Example </a:t>
            </a:r>
            <a:r>
              <a:rPr lang="en-US" dirty="0"/>
              <a:t>4</a:t>
            </a:r>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963186" y="2429302"/>
            <a:ext cx="5922582" cy="3970318"/>
          </a:xfrm>
          <a:prstGeom prst="rect">
            <a:avLst/>
          </a:prstGeom>
        </p:spPr>
        <p:txBody>
          <a:bodyPr wrap="square">
            <a:spAutoFit/>
          </a:bodyPr>
          <a:lstStyle/>
          <a:p>
            <a:pPr>
              <a:buClr>
                <a:schemeClr val="tx1">
                  <a:lumMod val="95000"/>
                  <a:lumOff val="5000"/>
                </a:schemeClr>
              </a:buClr>
            </a:pPr>
            <a:r>
              <a:rPr lang="en-US" sz="2800" b="1" dirty="0" smtClean="0"/>
              <a:t>In the picture to the right a performer is being launched from a cannon. </a:t>
            </a:r>
          </a:p>
          <a:p>
            <a:pPr>
              <a:buClr>
                <a:schemeClr val="tx1">
                  <a:lumMod val="95000"/>
                  <a:lumOff val="5000"/>
                </a:schemeClr>
              </a:buClr>
            </a:pPr>
            <a:endParaRPr lang="en-US" sz="2800" b="1" dirty="0"/>
          </a:p>
          <a:p>
            <a:pPr>
              <a:buClr>
                <a:schemeClr val="tx1">
                  <a:lumMod val="95000"/>
                  <a:lumOff val="5000"/>
                </a:schemeClr>
              </a:buClr>
            </a:pPr>
            <a:r>
              <a:rPr lang="en-US" sz="2800" b="1" dirty="0" smtClean="0"/>
              <a:t>On the next slide the graph shows the parabolic pathway of the performer who is shot out of a cannon, where </a:t>
            </a:r>
            <a:r>
              <a:rPr lang="en-US" sz="2800" b="1" i="1" dirty="0" smtClean="0"/>
              <a:t>y</a:t>
            </a:r>
            <a:r>
              <a:rPr lang="en-US" sz="2800" b="1" dirty="0" smtClean="0"/>
              <a:t> is the height (in feet) and </a:t>
            </a:r>
            <a:r>
              <a:rPr lang="en-US" sz="2800" b="1" i="1" dirty="0" smtClean="0"/>
              <a:t>x</a:t>
            </a:r>
            <a:r>
              <a:rPr lang="en-US" sz="2800" b="1" dirty="0" smtClean="0"/>
              <a:t> is the horizontal distance traveled (in feet).  </a:t>
            </a:r>
          </a:p>
          <a:p>
            <a:pPr>
              <a:buClr>
                <a:schemeClr val="tx1">
                  <a:lumMod val="95000"/>
                  <a:lumOff val="5000"/>
                </a:schemeClr>
              </a:buClr>
            </a:pPr>
            <a:endParaRPr lang="en-US" sz="2800" b="1"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2"/>
          <a:stretch>
            <a:fillRect/>
          </a:stretch>
        </p:blipFill>
        <p:spPr>
          <a:xfrm>
            <a:off x="6830071" y="2429302"/>
            <a:ext cx="4980508" cy="3698543"/>
          </a:xfrm>
          <a:prstGeom prst="rect">
            <a:avLst/>
          </a:prstGeom>
        </p:spPr>
      </p:pic>
    </p:spTree>
    <p:extLst>
      <p:ext uri="{BB962C8B-B14F-4D97-AF65-F5344CB8AC3E}">
        <p14:creationId xmlns:p14="http://schemas.microsoft.com/office/powerpoint/2010/main" val="43457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Guided practice</a:t>
            </a:r>
            <a:r>
              <a:rPr lang="en-US" dirty="0" smtClean="0"/>
              <a:t/>
            </a:r>
            <a:br>
              <a:rPr lang="en-US" dirty="0" smtClean="0"/>
            </a:br>
            <a:r>
              <a:rPr lang="en-US" dirty="0" smtClean="0"/>
              <a:t>u2A5   Example </a:t>
            </a:r>
            <a:r>
              <a:rPr lang="en-US" dirty="0"/>
              <a:t>4</a:t>
            </a:r>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963186" y="2429302"/>
            <a:ext cx="5922582" cy="954107"/>
          </a:xfrm>
          <a:prstGeom prst="rect">
            <a:avLst/>
          </a:prstGeom>
        </p:spPr>
        <p:txBody>
          <a:bodyPr wrap="square">
            <a:spAutoFit/>
          </a:bodyPr>
          <a:lstStyle/>
          <a:p>
            <a:pPr>
              <a:buClr>
                <a:schemeClr val="tx1">
                  <a:lumMod val="95000"/>
                  <a:lumOff val="5000"/>
                </a:schemeClr>
              </a:buClr>
            </a:pPr>
            <a:r>
              <a:rPr lang="en-US" sz="2800" b="1" dirty="0" smtClean="0"/>
              <a:t>Write an equation of the parabola. </a:t>
            </a:r>
          </a:p>
          <a:p>
            <a:pPr>
              <a:buClr>
                <a:schemeClr val="tx1">
                  <a:lumMod val="95000"/>
                  <a:lumOff val="5000"/>
                </a:schemeClr>
              </a:buClr>
            </a:pPr>
            <a:endParaRPr lang="en-US" sz="2800" b="1"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2"/>
          <a:stretch>
            <a:fillRect/>
          </a:stretch>
        </p:blipFill>
        <p:spPr>
          <a:xfrm>
            <a:off x="7316692" y="1358270"/>
            <a:ext cx="4539859" cy="5182844"/>
          </a:xfrm>
          <a:prstGeom prst="rect">
            <a:avLst/>
          </a:prstGeom>
        </p:spPr>
      </p:pic>
    </p:spTree>
    <p:extLst>
      <p:ext uri="{BB962C8B-B14F-4D97-AF65-F5344CB8AC3E}">
        <p14:creationId xmlns:p14="http://schemas.microsoft.com/office/powerpoint/2010/main" val="29364216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Guided practice</a:t>
            </a:r>
            <a:r>
              <a:rPr lang="en-US" dirty="0" smtClean="0"/>
              <a:t/>
            </a:r>
            <a:br>
              <a:rPr lang="en-US" dirty="0" smtClean="0"/>
            </a:br>
            <a:r>
              <a:rPr lang="en-US" dirty="0" smtClean="0"/>
              <a:t>u2A5   Example </a:t>
            </a:r>
            <a:r>
              <a:rPr lang="en-US" dirty="0"/>
              <a:t>4</a:t>
            </a:r>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963186" y="2429302"/>
            <a:ext cx="5922582" cy="954107"/>
          </a:xfrm>
          <a:prstGeom prst="rect">
            <a:avLst/>
          </a:prstGeom>
        </p:spPr>
        <p:txBody>
          <a:bodyPr wrap="square">
            <a:spAutoFit/>
          </a:bodyPr>
          <a:lstStyle/>
          <a:p>
            <a:pPr>
              <a:buClr>
                <a:schemeClr val="tx1">
                  <a:lumMod val="95000"/>
                  <a:lumOff val="5000"/>
                </a:schemeClr>
              </a:buClr>
            </a:pPr>
            <a:r>
              <a:rPr lang="en-US" sz="2800" b="1" dirty="0" smtClean="0"/>
              <a:t>Write an equation of the parabola. </a:t>
            </a:r>
          </a:p>
          <a:p>
            <a:pPr>
              <a:buClr>
                <a:schemeClr val="tx1">
                  <a:lumMod val="95000"/>
                  <a:lumOff val="5000"/>
                </a:schemeClr>
              </a:buClr>
            </a:pPr>
            <a:endParaRPr lang="en-US" sz="2800" b="1"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3"/>
          <a:stretch>
            <a:fillRect/>
          </a:stretch>
        </p:blipFill>
        <p:spPr>
          <a:xfrm>
            <a:off x="7316692" y="1358270"/>
            <a:ext cx="4539859" cy="5182844"/>
          </a:xfrm>
          <a:prstGeom prst="rect">
            <a:avLst/>
          </a:prstGeom>
        </p:spPr>
      </p:pic>
      <p:graphicFrame>
        <p:nvGraphicFramePr>
          <p:cNvPr id="7" name="Object 6"/>
          <p:cNvGraphicFramePr>
            <a:graphicFrameLocks noChangeAspect="1"/>
          </p:cNvGraphicFramePr>
          <p:nvPr>
            <p:extLst>
              <p:ext uri="{D42A27DB-BD31-4B8C-83A1-F6EECF244321}">
                <p14:modId xmlns:p14="http://schemas.microsoft.com/office/powerpoint/2010/main" val="1709619709"/>
              </p:ext>
            </p:extLst>
          </p:nvPr>
        </p:nvGraphicFramePr>
        <p:xfrm>
          <a:off x="1024128" y="3043453"/>
          <a:ext cx="4673600" cy="3440112"/>
        </p:xfrm>
        <a:graphic>
          <a:graphicData uri="http://schemas.openxmlformats.org/presentationml/2006/ole">
            <mc:AlternateContent xmlns:mc="http://schemas.openxmlformats.org/markup-compatibility/2006">
              <mc:Choice xmlns:v="urn:schemas-microsoft-com:vml" Requires="v">
                <p:oleObj spid="_x0000_s117775" name="Equation" r:id="rId4" imgW="1574640" imgH="1180800" progId="Equation.DSMT4">
                  <p:embed/>
                </p:oleObj>
              </mc:Choice>
              <mc:Fallback>
                <p:oleObj name="Equation" r:id="rId4" imgW="1574640" imgH="1180800" progId="Equation.DSMT4">
                  <p:embed/>
                  <p:pic>
                    <p:nvPicPr>
                      <p:cNvPr id="0" name=""/>
                      <p:cNvPicPr>
                        <a:picLocks noChangeAspect="1" noChangeArrowheads="1"/>
                      </p:cNvPicPr>
                      <p:nvPr/>
                    </p:nvPicPr>
                    <p:blipFill>
                      <a:blip r:embed="rId5"/>
                      <a:srcRect/>
                      <a:stretch>
                        <a:fillRect/>
                      </a:stretch>
                    </p:blipFill>
                    <p:spPr bwMode="auto">
                      <a:xfrm>
                        <a:off x="1024128" y="3043453"/>
                        <a:ext cx="4673600" cy="3440112"/>
                      </a:xfrm>
                      <a:prstGeom prst="rect">
                        <a:avLst/>
                      </a:prstGeom>
                      <a:noFill/>
                    </p:spPr>
                  </p:pic>
                </p:oleObj>
              </mc:Fallback>
            </mc:AlternateContent>
          </a:graphicData>
        </a:graphic>
      </p:graphicFrame>
    </p:spTree>
    <p:extLst>
      <p:ext uri="{BB962C8B-B14F-4D97-AF65-F5344CB8AC3E}">
        <p14:creationId xmlns:p14="http://schemas.microsoft.com/office/powerpoint/2010/main" val="12754953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Guided practice</a:t>
            </a:r>
            <a:r>
              <a:rPr lang="en-US" dirty="0" smtClean="0"/>
              <a:t/>
            </a:r>
            <a:br>
              <a:rPr lang="en-US" dirty="0" smtClean="0"/>
            </a:br>
            <a:r>
              <a:rPr lang="en-US" dirty="0" smtClean="0"/>
              <a:t>u2A5   Example </a:t>
            </a:r>
            <a:r>
              <a:rPr lang="en-US" dirty="0"/>
              <a:t>4</a:t>
            </a:r>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963186" y="2429302"/>
            <a:ext cx="5922582" cy="3108543"/>
          </a:xfrm>
          <a:prstGeom prst="rect">
            <a:avLst/>
          </a:prstGeom>
        </p:spPr>
        <p:txBody>
          <a:bodyPr wrap="square">
            <a:spAutoFit/>
          </a:bodyPr>
          <a:lstStyle/>
          <a:p>
            <a:pPr>
              <a:buClr>
                <a:schemeClr val="tx1">
                  <a:lumMod val="95000"/>
                  <a:lumOff val="5000"/>
                </a:schemeClr>
              </a:buClr>
            </a:pPr>
            <a:r>
              <a:rPr lang="en-US" sz="2800" b="1" dirty="0" smtClean="0"/>
              <a:t>If the performer lands in a net 90 feet from the cannon, what is the height of the net?</a:t>
            </a:r>
          </a:p>
          <a:p>
            <a:pPr>
              <a:buClr>
                <a:schemeClr val="tx1">
                  <a:lumMod val="95000"/>
                  <a:lumOff val="5000"/>
                </a:schemeClr>
              </a:buClr>
            </a:pPr>
            <a:endParaRPr lang="en-US" sz="2800" b="1" dirty="0"/>
          </a:p>
          <a:p>
            <a:pPr>
              <a:buClr>
                <a:schemeClr val="tx1">
                  <a:lumMod val="95000"/>
                  <a:lumOff val="5000"/>
                </a:schemeClr>
              </a:buClr>
            </a:pPr>
            <a:r>
              <a:rPr lang="en-US" sz="2800" b="1" dirty="0" smtClean="0"/>
              <a:t>Round your answer to the nearest foot. </a:t>
            </a:r>
          </a:p>
          <a:p>
            <a:pPr>
              <a:buClr>
                <a:schemeClr val="tx1">
                  <a:lumMod val="95000"/>
                  <a:lumOff val="5000"/>
                </a:schemeClr>
              </a:buClr>
            </a:pPr>
            <a:endParaRPr lang="en-US" sz="2800" b="1"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2"/>
          <a:stretch>
            <a:fillRect/>
          </a:stretch>
        </p:blipFill>
        <p:spPr>
          <a:xfrm>
            <a:off x="7316692" y="1358270"/>
            <a:ext cx="4539859" cy="5182844"/>
          </a:xfrm>
          <a:prstGeom prst="rect">
            <a:avLst/>
          </a:prstGeom>
        </p:spPr>
      </p:pic>
    </p:spTree>
    <p:extLst>
      <p:ext uri="{BB962C8B-B14F-4D97-AF65-F5344CB8AC3E}">
        <p14:creationId xmlns:p14="http://schemas.microsoft.com/office/powerpoint/2010/main" val="22089331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Guided practice</a:t>
            </a:r>
            <a:r>
              <a:rPr lang="en-US" dirty="0" smtClean="0"/>
              <a:t/>
            </a:r>
            <a:br>
              <a:rPr lang="en-US" dirty="0" smtClean="0"/>
            </a:br>
            <a:r>
              <a:rPr lang="en-US" dirty="0" smtClean="0"/>
              <a:t>u2A5   Example </a:t>
            </a:r>
            <a:r>
              <a:rPr lang="en-US" dirty="0"/>
              <a:t>4</a:t>
            </a:r>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963186" y="2429302"/>
            <a:ext cx="5922582" cy="2246769"/>
          </a:xfrm>
          <a:prstGeom prst="rect">
            <a:avLst/>
          </a:prstGeom>
        </p:spPr>
        <p:txBody>
          <a:bodyPr wrap="square">
            <a:spAutoFit/>
          </a:bodyPr>
          <a:lstStyle/>
          <a:p>
            <a:pPr>
              <a:buClr>
                <a:schemeClr val="tx1">
                  <a:lumMod val="95000"/>
                  <a:lumOff val="5000"/>
                </a:schemeClr>
              </a:buClr>
            </a:pPr>
            <a:r>
              <a:rPr lang="en-US" sz="2800" b="1" dirty="0" smtClean="0"/>
              <a:t>If the performer lands in a net 90 feet from the cannon, what is the height of the net?</a:t>
            </a:r>
          </a:p>
          <a:p>
            <a:pPr>
              <a:buClr>
                <a:schemeClr val="tx1">
                  <a:lumMod val="95000"/>
                  <a:lumOff val="5000"/>
                </a:schemeClr>
              </a:buClr>
            </a:pPr>
            <a:endParaRPr lang="en-US" sz="2800" b="1" dirty="0"/>
          </a:p>
          <a:p>
            <a:pPr>
              <a:buClr>
                <a:schemeClr val="tx1">
                  <a:lumMod val="95000"/>
                  <a:lumOff val="5000"/>
                </a:schemeClr>
              </a:buClr>
            </a:pPr>
            <a:endParaRPr lang="en-US" sz="2800" b="1"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3"/>
          <a:stretch>
            <a:fillRect/>
          </a:stretch>
        </p:blipFill>
        <p:spPr>
          <a:xfrm>
            <a:off x="7316692" y="1358270"/>
            <a:ext cx="4539859" cy="5182844"/>
          </a:xfrm>
          <a:prstGeom prst="rect">
            <a:avLst/>
          </a:prstGeom>
        </p:spPr>
      </p:pic>
      <p:graphicFrame>
        <p:nvGraphicFramePr>
          <p:cNvPr id="7" name="Object 6"/>
          <p:cNvGraphicFramePr>
            <a:graphicFrameLocks noChangeAspect="1"/>
          </p:cNvGraphicFramePr>
          <p:nvPr>
            <p:extLst>
              <p:ext uri="{D42A27DB-BD31-4B8C-83A1-F6EECF244321}">
                <p14:modId xmlns:p14="http://schemas.microsoft.com/office/powerpoint/2010/main" val="2318367275"/>
              </p:ext>
            </p:extLst>
          </p:nvPr>
        </p:nvGraphicFramePr>
        <p:xfrm>
          <a:off x="862462" y="3949692"/>
          <a:ext cx="5765800" cy="2805113"/>
        </p:xfrm>
        <a:graphic>
          <a:graphicData uri="http://schemas.openxmlformats.org/presentationml/2006/ole">
            <mc:AlternateContent xmlns:mc="http://schemas.openxmlformats.org/markup-compatibility/2006">
              <mc:Choice xmlns:v="urn:schemas-microsoft-com:vml" Requires="v">
                <p:oleObj spid="_x0000_s118799" name="Equation" r:id="rId4" imgW="1942920" imgH="965160" progId="Equation.DSMT4">
                  <p:embed/>
                </p:oleObj>
              </mc:Choice>
              <mc:Fallback>
                <p:oleObj name="Equation" r:id="rId4" imgW="1942920" imgH="965160" progId="Equation.DSMT4">
                  <p:embed/>
                  <p:pic>
                    <p:nvPicPr>
                      <p:cNvPr id="0" name=""/>
                      <p:cNvPicPr>
                        <a:picLocks noChangeAspect="1" noChangeArrowheads="1"/>
                      </p:cNvPicPr>
                      <p:nvPr/>
                    </p:nvPicPr>
                    <p:blipFill>
                      <a:blip r:embed="rId5"/>
                      <a:srcRect/>
                      <a:stretch>
                        <a:fillRect/>
                      </a:stretch>
                    </p:blipFill>
                    <p:spPr bwMode="auto">
                      <a:xfrm>
                        <a:off x="862462" y="3949692"/>
                        <a:ext cx="5765800" cy="2805113"/>
                      </a:xfrm>
                      <a:prstGeom prst="rect">
                        <a:avLst/>
                      </a:prstGeom>
                      <a:noFill/>
                    </p:spPr>
                  </p:pic>
                </p:oleObj>
              </mc:Fallback>
            </mc:AlternateContent>
          </a:graphicData>
        </a:graphic>
      </p:graphicFrame>
    </p:spTree>
    <p:extLst>
      <p:ext uri="{BB962C8B-B14F-4D97-AF65-F5344CB8AC3E}">
        <p14:creationId xmlns:p14="http://schemas.microsoft.com/office/powerpoint/2010/main" val="25777722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independent practice</a:t>
            </a:r>
            <a:r>
              <a:rPr lang="en-US" dirty="0" smtClean="0"/>
              <a:t/>
            </a:r>
            <a:br>
              <a:rPr lang="en-US" dirty="0" smtClean="0"/>
            </a:br>
            <a:r>
              <a:rPr lang="en-US" dirty="0" smtClean="0"/>
              <a:t>u2A5   Example </a:t>
            </a:r>
            <a:r>
              <a:rPr lang="en-US" dirty="0"/>
              <a:t>5</a:t>
            </a:r>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963186" y="2429302"/>
            <a:ext cx="5922582" cy="3108543"/>
          </a:xfrm>
          <a:prstGeom prst="rect">
            <a:avLst/>
          </a:prstGeom>
        </p:spPr>
        <p:txBody>
          <a:bodyPr wrap="square">
            <a:spAutoFit/>
          </a:bodyPr>
          <a:lstStyle/>
          <a:p>
            <a:pPr>
              <a:buClr>
                <a:schemeClr val="tx1">
                  <a:lumMod val="95000"/>
                  <a:lumOff val="5000"/>
                </a:schemeClr>
              </a:buClr>
            </a:pPr>
            <a:r>
              <a:rPr lang="en-US" sz="2800" b="1" dirty="0" smtClean="0"/>
              <a:t>What would the height of the net be if the vertex of the parabola was</a:t>
            </a:r>
          </a:p>
          <a:p>
            <a:pPr>
              <a:buClr>
                <a:schemeClr val="tx1">
                  <a:lumMod val="95000"/>
                  <a:lumOff val="5000"/>
                </a:schemeClr>
              </a:buClr>
            </a:pPr>
            <a:r>
              <a:rPr lang="en-US" sz="2800" b="1" dirty="0" smtClean="0"/>
              <a:t>(50, 37.5)? </a:t>
            </a:r>
          </a:p>
          <a:p>
            <a:pPr>
              <a:buClr>
                <a:schemeClr val="tx1">
                  <a:lumMod val="95000"/>
                  <a:lumOff val="5000"/>
                </a:schemeClr>
              </a:buClr>
            </a:pPr>
            <a:endParaRPr lang="en-US" sz="2800" b="1" dirty="0"/>
          </a:p>
          <a:p>
            <a:pPr>
              <a:buClr>
                <a:schemeClr val="tx1">
                  <a:lumMod val="95000"/>
                  <a:lumOff val="5000"/>
                </a:schemeClr>
              </a:buClr>
            </a:pPr>
            <a:r>
              <a:rPr lang="en-US" sz="2800" b="1" dirty="0" smtClean="0"/>
              <a:t>Round your answer to the nearest foot. </a:t>
            </a:r>
          </a:p>
          <a:p>
            <a:pPr>
              <a:buClr>
                <a:schemeClr val="tx1">
                  <a:lumMod val="95000"/>
                  <a:lumOff val="5000"/>
                </a:schemeClr>
              </a:buClr>
            </a:pPr>
            <a:endParaRPr lang="en-US" sz="2800" b="1"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2"/>
          <a:stretch>
            <a:fillRect/>
          </a:stretch>
        </p:blipFill>
        <p:spPr>
          <a:xfrm>
            <a:off x="7316692" y="1358270"/>
            <a:ext cx="4539859" cy="5182844"/>
          </a:xfrm>
          <a:prstGeom prst="rect">
            <a:avLst/>
          </a:prstGeom>
        </p:spPr>
      </p:pic>
    </p:spTree>
    <p:extLst>
      <p:ext uri="{BB962C8B-B14F-4D97-AF65-F5344CB8AC3E}">
        <p14:creationId xmlns:p14="http://schemas.microsoft.com/office/powerpoint/2010/main" val="28714105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independent practice</a:t>
            </a:r>
            <a:r>
              <a:rPr lang="en-US" dirty="0" smtClean="0"/>
              <a:t/>
            </a:r>
            <a:br>
              <a:rPr lang="en-US" dirty="0" smtClean="0"/>
            </a:br>
            <a:r>
              <a:rPr lang="en-US" dirty="0" smtClean="0"/>
              <a:t>u2A5   Example </a:t>
            </a:r>
            <a:r>
              <a:rPr lang="en-US" dirty="0"/>
              <a:t>5</a:t>
            </a:r>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3854812386"/>
              </p:ext>
            </p:extLst>
          </p:nvPr>
        </p:nvGraphicFramePr>
        <p:xfrm>
          <a:off x="196412" y="2802601"/>
          <a:ext cx="4937125" cy="3440113"/>
        </p:xfrm>
        <a:graphic>
          <a:graphicData uri="http://schemas.openxmlformats.org/presentationml/2006/ole">
            <mc:AlternateContent xmlns:mc="http://schemas.openxmlformats.org/markup-compatibility/2006">
              <mc:Choice xmlns:v="urn:schemas-microsoft-com:vml" Requires="v">
                <p:oleObj spid="_x0000_s119836" name="Equation" r:id="rId3" imgW="1663560" imgH="1180800" progId="Equation.DSMT4">
                  <p:embed/>
                </p:oleObj>
              </mc:Choice>
              <mc:Fallback>
                <p:oleObj name="Equation" r:id="rId3" imgW="1663560" imgH="1180800" progId="Equation.DSMT4">
                  <p:embed/>
                  <p:pic>
                    <p:nvPicPr>
                      <p:cNvPr id="0" name=""/>
                      <p:cNvPicPr>
                        <a:picLocks noChangeAspect="1" noChangeArrowheads="1"/>
                      </p:cNvPicPr>
                      <p:nvPr/>
                    </p:nvPicPr>
                    <p:blipFill>
                      <a:blip r:embed="rId4"/>
                      <a:srcRect/>
                      <a:stretch>
                        <a:fillRect/>
                      </a:stretch>
                    </p:blipFill>
                    <p:spPr bwMode="auto">
                      <a:xfrm>
                        <a:off x="196412" y="2802601"/>
                        <a:ext cx="4937125" cy="3440113"/>
                      </a:xfrm>
                      <a:prstGeom prst="rect">
                        <a:avLst/>
                      </a:prstGeom>
                      <a:noFill/>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026612646"/>
              </p:ext>
            </p:extLst>
          </p:nvPr>
        </p:nvGraphicFramePr>
        <p:xfrm>
          <a:off x="6773081" y="2802601"/>
          <a:ext cx="4786313" cy="3292475"/>
        </p:xfrm>
        <a:graphic>
          <a:graphicData uri="http://schemas.openxmlformats.org/presentationml/2006/ole">
            <mc:AlternateContent xmlns:mc="http://schemas.openxmlformats.org/markup-compatibility/2006">
              <mc:Choice xmlns:v="urn:schemas-microsoft-com:vml" Requires="v">
                <p:oleObj spid="_x0000_s119837" name="Equation" r:id="rId5" imgW="1612800" imgH="1130040" progId="Equation.DSMT4">
                  <p:embed/>
                </p:oleObj>
              </mc:Choice>
              <mc:Fallback>
                <p:oleObj name="Equation" r:id="rId5" imgW="1612800" imgH="1130040" progId="Equation.DSMT4">
                  <p:embed/>
                  <p:pic>
                    <p:nvPicPr>
                      <p:cNvPr id="0" name=""/>
                      <p:cNvPicPr>
                        <a:picLocks noChangeAspect="1" noChangeArrowheads="1"/>
                      </p:cNvPicPr>
                      <p:nvPr/>
                    </p:nvPicPr>
                    <p:blipFill>
                      <a:blip r:embed="rId6"/>
                      <a:srcRect/>
                      <a:stretch>
                        <a:fillRect/>
                      </a:stretch>
                    </p:blipFill>
                    <p:spPr bwMode="auto">
                      <a:xfrm>
                        <a:off x="6773081" y="2802601"/>
                        <a:ext cx="4786313" cy="3292475"/>
                      </a:xfrm>
                      <a:prstGeom prst="rect">
                        <a:avLst/>
                      </a:prstGeom>
                      <a:noFill/>
                    </p:spPr>
                  </p:pic>
                </p:oleObj>
              </mc:Fallback>
            </mc:AlternateContent>
          </a:graphicData>
        </a:graphic>
      </p:graphicFrame>
      <p:cxnSp>
        <p:nvCxnSpPr>
          <p:cNvPr id="10" name="Straight Arrow Connector 9"/>
          <p:cNvCxnSpPr/>
          <p:nvPr/>
        </p:nvCxnSpPr>
        <p:spPr>
          <a:xfrm flipV="1">
            <a:off x="5213445" y="3207224"/>
            <a:ext cx="1559636" cy="262037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84014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independent practice</a:t>
            </a:r>
            <a:r>
              <a:rPr lang="en-US" dirty="0" smtClean="0"/>
              <a:t/>
            </a:r>
            <a:br>
              <a:rPr lang="en-US" dirty="0" smtClean="0"/>
            </a:br>
            <a:r>
              <a:rPr lang="en-US" dirty="0" smtClean="0"/>
              <a:t>u2A5   Example </a:t>
            </a:r>
            <a:r>
              <a:rPr lang="en-US" dirty="0"/>
              <a:t>5</a:t>
            </a:r>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963186" y="2429302"/>
            <a:ext cx="5922582" cy="1384995"/>
          </a:xfrm>
          <a:prstGeom prst="rect">
            <a:avLst/>
          </a:prstGeom>
        </p:spPr>
        <p:txBody>
          <a:bodyPr wrap="square">
            <a:spAutoFit/>
          </a:bodyPr>
          <a:lstStyle/>
          <a:p>
            <a:pPr>
              <a:buClr>
                <a:schemeClr val="tx1">
                  <a:lumMod val="95000"/>
                  <a:lumOff val="5000"/>
                </a:schemeClr>
              </a:buClr>
            </a:pPr>
            <a:r>
              <a:rPr lang="en-US" sz="2800" b="1" dirty="0" smtClean="0"/>
              <a:t>Identify and interpret the domain and range in this situation.</a:t>
            </a:r>
          </a:p>
          <a:p>
            <a:pPr>
              <a:buClr>
                <a:schemeClr val="tx1">
                  <a:lumMod val="95000"/>
                  <a:lumOff val="5000"/>
                </a:schemeClr>
              </a:buClr>
            </a:pPr>
            <a:endParaRPr lang="en-US" sz="2800" b="1"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2"/>
          <a:stretch>
            <a:fillRect/>
          </a:stretch>
        </p:blipFill>
        <p:spPr>
          <a:xfrm>
            <a:off x="7316692" y="1358270"/>
            <a:ext cx="4539859" cy="5182844"/>
          </a:xfrm>
          <a:prstGeom prst="rect">
            <a:avLst/>
          </a:prstGeom>
        </p:spPr>
      </p:pic>
    </p:spTree>
    <p:extLst>
      <p:ext uri="{BB962C8B-B14F-4D97-AF65-F5344CB8AC3E}">
        <p14:creationId xmlns:p14="http://schemas.microsoft.com/office/powerpoint/2010/main" val="33265712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independent practice</a:t>
            </a:r>
            <a:r>
              <a:rPr lang="en-US" dirty="0" smtClean="0"/>
              <a:t/>
            </a:r>
            <a:br>
              <a:rPr lang="en-US" dirty="0" smtClean="0"/>
            </a:br>
            <a:r>
              <a:rPr lang="en-US" dirty="0" smtClean="0"/>
              <a:t>u2A5   Example </a:t>
            </a:r>
            <a:r>
              <a:rPr lang="en-US" dirty="0"/>
              <a:t>5</a:t>
            </a:r>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2"/>
          <a:stretch>
            <a:fillRect/>
          </a:stretch>
        </p:blipFill>
        <p:spPr>
          <a:xfrm>
            <a:off x="7316692" y="1358270"/>
            <a:ext cx="4539859" cy="5182844"/>
          </a:xfrm>
          <a:prstGeom prst="rect">
            <a:avLst/>
          </a:prstGeom>
        </p:spPr>
      </p:pic>
      <p:sp>
        <p:nvSpPr>
          <p:cNvPr id="7" name="Rectangle 6"/>
          <p:cNvSpPr/>
          <p:nvPr/>
        </p:nvSpPr>
        <p:spPr>
          <a:xfrm>
            <a:off x="1024128" y="2595578"/>
            <a:ext cx="5881640" cy="2677656"/>
          </a:xfrm>
          <a:prstGeom prst="rect">
            <a:avLst/>
          </a:prstGeom>
        </p:spPr>
        <p:txBody>
          <a:bodyPr wrap="square">
            <a:spAutoFit/>
          </a:bodyPr>
          <a:lstStyle/>
          <a:p>
            <a:pPr>
              <a:buClr>
                <a:schemeClr val="tx1">
                  <a:lumMod val="95000"/>
                  <a:lumOff val="5000"/>
                </a:schemeClr>
              </a:buClr>
            </a:pPr>
            <a:r>
              <a:rPr lang="en-US" sz="2800" b="1" dirty="0" smtClean="0">
                <a:solidFill>
                  <a:srgbClr val="FF0000"/>
                </a:solidFill>
              </a:rPr>
              <a:t>The domain is [0, 90] and represents the horizontal distance, in feet, traveled from the cannon .</a:t>
            </a:r>
          </a:p>
          <a:p>
            <a:pPr>
              <a:buClr>
                <a:schemeClr val="tx1">
                  <a:lumMod val="95000"/>
                  <a:lumOff val="5000"/>
                </a:schemeClr>
              </a:buClr>
            </a:pPr>
            <a:endParaRPr lang="en-US" sz="2800" b="1" dirty="0">
              <a:solidFill>
                <a:srgbClr val="FF0000"/>
              </a:solidFill>
            </a:endParaRPr>
          </a:p>
          <a:p>
            <a:pPr>
              <a:buClr>
                <a:schemeClr val="tx1">
                  <a:lumMod val="95000"/>
                  <a:lumOff val="5000"/>
                </a:schemeClr>
              </a:buClr>
            </a:pPr>
            <a:r>
              <a:rPr lang="en-US" sz="2800" b="1" dirty="0" smtClean="0">
                <a:solidFill>
                  <a:srgbClr val="FF0000"/>
                </a:solidFill>
              </a:rPr>
              <a:t>The range is [15, 35] and represents the height of the performer, in feet.</a:t>
            </a:r>
            <a:endParaRPr lang="en-US" sz="2800" b="1" dirty="0">
              <a:solidFill>
                <a:srgbClr val="FF0000"/>
              </a:solidFill>
            </a:endParaRPr>
          </a:p>
        </p:txBody>
      </p:sp>
    </p:spTree>
    <p:extLst>
      <p:ext uri="{BB962C8B-B14F-4D97-AF65-F5344CB8AC3E}">
        <p14:creationId xmlns:p14="http://schemas.microsoft.com/office/powerpoint/2010/main" val="36771332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8608" y="342831"/>
            <a:ext cx="10921169" cy="2332130"/>
          </a:xfrm>
        </p:spPr>
        <p:txBody>
          <a:bodyPr>
            <a:normAutofit fontScale="90000"/>
          </a:bodyPr>
          <a:lstStyle/>
          <a:p>
            <a:r>
              <a:rPr lang="en-US" b="1" dirty="0" smtClean="0"/>
              <a:t>Mini Lesson #2</a:t>
            </a:r>
            <a:br>
              <a:rPr lang="en-US" b="1" dirty="0" smtClean="0"/>
            </a:br>
            <a:r>
              <a:rPr lang="en-US" dirty="0" smtClean="0"/>
              <a:t/>
            </a:r>
            <a:br>
              <a:rPr lang="en-US" dirty="0" smtClean="0"/>
            </a:br>
            <a:r>
              <a:rPr lang="en-US" dirty="0" smtClean="0"/>
              <a:t>find a quadratic model for a </a:t>
            </a:r>
            <a:r>
              <a:rPr lang="en-US" dirty="0" smtClean="0">
                <a:solidFill>
                  <a:srgbClr val="FF0000"/>
                </a:solidFill>
              </a:rPr>
              <a:t>data set </a:t>
            </a:r>
            <a:r>
              <a:rPr lang="en-US" dirty="0" smtClean="0">
                <a:solidFill>
                  <a:schemeClr val="tx1"/>
                </a:solidFill>
              </a:rPr>
              <a:t>using the </a:t>
            </a:r>
            <a:r>
              <a:rPr lang="en-US" dirty="0" smtClean="0">
                <a:solidFill>
                  <a:srgbClr val="FF0000"/>
                </a:solidFill>
              </a:rPr>
              <a:t>quadratic regression </a:t>
            </a:r>
            <a:r>
              <a:rPr lang="en-US" dirty="0" smtClean="0">
                <a:solidFill>
                  <a:schemeClr val="tx1"/>
                </a:solidFill>
              </a:rPr>
              <a:t>feature on your calculator</a:t>
            </a:r>
            <a:r>
              <a:rPr lang="en-US" dirty="0" smtClean="0"/>
              <a:t>.</a:t>
            </a:r>
            <a:endParaRPr lang="en-US" dirty="0">
              <a:solidFill>
                <a:srgbClr val="FF0000"/>
              </a:solidFill>
            </a:endParaRPr>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682388" y="777922"/>
            <a:ext cx="106222" cy="9632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2"/>
          <p:cNvSpPr>
            <a:spLocks noChangeArrowheads="1"/>
          </p:cNvSpPr>
          <p:nvPr/>
        </p:nvSpPr>
        <p:spPr bwMode="auto">
          <a:xfrm>
            <a:off x="682388" y="3110052"/>
            <a:ext cx="10798341" cy="255454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defTabSz="914400"/>
            <a:r>
              <a:rPr lang="en-US" altLang="en-US" sz="2000" dirty="0" smtClean="0">
                <a:solidFill>
                  <a:srgbClr val="000000"/>
                </a:solidFill>
              </a:rPr>
              <a:t>Take </a:t>
            </a:r>
            <a:r>
              <a:rPr lang="en-US" altLang="en-US" sz="2000" dirty="0">
                <a:solidFill>
                  <a:srgbClr val="000000"/>
                </a:solidFill>
              </a:rPr>
              <a:t>Notes - </a:t>
            </a:r>
            <a:r>
              <a:rPr lang="en-US" altLang="en-US" sz="2000" dirty="0" smtClean="0">
                <a:solidFill>
                  <a:srgbClr val="000000"/>
                </a:solidFill>
              </a:rPr>
              <a:t>(0:40 </a:t>
            </a:r>
            <a:r>
              <a:rPr lang="en-US" altLang="en-US" sz="2000" dirty="0">
                <a:solidFill>
                  <a:srgbClr val="000000"/>
                </a:solidFill>
              </a:rPr>
              <a:t>- </a:t>
            </a:r>
            <a:r>
              <a:rPr lang="en-US" altLang="en-US" sz="2000" dirty="0" smtClean="0">
                <a:solidFill>
                  <a:srgbClr val="000000"/>
                </a:solidFill>
              </a:rPr>
              <a:t>6:00)</a:t>
            </a:r>
            <a:endParaRPr lang="en-US" altLang="en-US" sz="2000" dirty="0">
              <a:solidFill>
                <a:srgbClr val="000000"/>
              </a:solidFill>
            </a:endParaRPr>
          </a:p>
          <a:p>
            <a:pPr defTabSz="914400"/>
            <a:endParaRPr lang="en-US" altLang="en-US" sz="2000" dirty="0">
              <a:solidFill>
                <a:srgbClr val="000000"/>
              </a:solidFill>
              <a:latin typeface="Open Sans"/>
            </a:endParaRPr>
          </a:p>
          <a:p>
            <a:pPr lvl="0" defTabSz="914400"/>
            <a:endParaRPr lang="en-US" altLang="en-US" sz="2000" b="1" dirty="0">
              <a:solidFill>
                <a:srgbClr val="000000"/>
              </a:solidFill>
              <a:latin typeface="Open Sans"/>
            </a:endParaRPr>
          </a:p>
          <a:p>
            <a:pPr lvl="0" defTabSz="914400"/>
            <a:endParaRPr kumimoji="0" lang="en-US" altLang="en-US" sz="2000" b="1" i="0" u="none" strike="noStrike" cap="none" normalizeH="0" baseline="0" dirty="0" smtClean="0">
              <a:ln>
                <a:noFill/>
              </a:ln>
              <a:solidFill>
                <a:srgbClr val="000000"/>
              </a:solidFill>
              <a:effectLst/>
              <a:latin typeface="Open Sans"/>
            </a:endParaRPr>
          </a:p>
          <a:p>
            <a:pPr lvl="0" defTabSz="914400"/>
            <a:endParaRPr kumimoji="0" lang="en-US" altLang="en-US" sz="2000" b="1" i="0" u="none" strike="noStrike" cap="none" normalizeH="0" dirty="0" smtClean="0">
              <a:ln>
                <a:noFill/>
              </a:ln>
              <a:solidFill>
                <a:srgbClr val="000000"/>
              </a:solidFill>
              <a:effectLst/>
              <a:latin typeface="+mn-lt"/>
            </a:endParaRPr>
          </a:p>
          <a:p>
            <a:pPr lvl="0" defTabSz="914400"/>
            <a:endParaRPr kumimoji="0" lang="en-US" altLang="en-US" sz="2000" b="1" i="0" u="none" strike="noStrike" cap="none" normalizeH="0" dirty="0" smtClean="0">
              <a:ln>
                <a:noFill/>
              </a:ln>
              <a:solidFill>
                <a:srgbClr val="000000"/>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smtClean="0">
              <a:ln>
                <a:noFill/>
              </a:ln>
              <a:solidFill>
                <a:schemeClr val="tx1"/>
              </a:solidFill>
              <a:effectLst/>
              <a:latin typeface="+mn-lt"/>
            </a:endParaRPr>
          </a:p>
          <a:p>
            <a:pPr marR="0" lvl="0" algn="l" defTabSz="914400" rtl="0" eaLnBrk="0" fontAlgn="base" latinLnBrk="0" hangingPunct="0">
              <a:lnSpc>
                <a:spcPct val="100000"/>
              </a:lnSpc>
              <a:spcBef>
                <a:spcPct val="0"/>
              </a:spcBef>
              <a:spcAft>
                <a:spcPct val="0"/>
              </a:spcAft>
              <a:buClrTx/>
              <a:buSzTx/>
              <a:tabLst/>
            </a:pPr>
            <a:endParaRPr kumimoji="0" lang="en-US" altLang="en-US" sz="2000" b="0" i="0" u="none" strike="noStrike" cap="none" normalizeH="0" dirty="0" smtClean="0">
              <a:ln>
                <a:noFill/>
              </a:ln>
              <a:solidFill>
                <a:schemeClr val="tx1"/>
              </a:solidFill>
              <a:effectLst/>
              <a:latin typeface="+mn-lt"/>
            </a:endParaRPr>
          </a:p>
        </p:txBody>
      </p:sp>
      <p:sp>
        <p:nvSpPr>
          <p:cNvPr id="4" name="Rectangle 3"/>
          <p:cNvSpPr/>
          <p:nvPr/>
        </p:nvSpPr>
        <p:spPr>
          <a:xfrm>
            <a:off x="682388" y="3504499"/>
            <a:ext cx="6455391" cy="1200329"/>
          </a:xfrm>
          <a:prstGeom prst="rect">
            <a:avLst/>
          </a:prstGeom>
        </p:spPr>
        <p:txBody>
          <a:bodyPr wrap="square">
            <a:spAutoFit/>
          </a:bodyPr>
          <a:lstStyle/>
          <a:p>
            <a:r>
              <a:rPr lang="en-US" dirty="0">
                <a:hlinkClick r:id="rId2"/>
              </a:rPr>
              <a:t>https://</a:t>
            </a:r>
            <a:r>
              <a:rPr lang="en-US" dirty="0" smtClean="0">
                <a:hlinkClick r:id="rId2"/>
              </a:rPr>
              <a:t>www.youtube.com/watch?v=bGOyuh2QVP8</a:t>
            </a:r>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1942501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Guided Practice</a:t>
            </a:r>
            <a:r>
              <a:rPr lang="en-US" dirty="0" smtClean="0"/>
              <a:t/>
            </a:r>
            <a:br>
              <a:rPr lang="en-US" dirty="0" smtClean="0"/>
            </a:br>
            <a:r>
              <a:rPr lang="en-US" dirty="0" smtClean="0"/>
              <a:t>u2A5   Example </a:t>
            </a:r>
            <a:r>
              <a:rPr lang="en-US" dirty="0"/>
              <a:t>8</a:t>
            </a:r>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1024128" y="2595578"/>
            <a:ext cx="6318368" cy="3108543"/>
          </a:xfrm>
          <a:prstGeom prst="rect">
            <a:avLst/>
          </a:prstGeom>
        </p:spPr>
        <p:txBody>
          <a:bodyPr wrap="square">
            <a:spAutoFit/>
          </a:bodyPr>
          <a:lstStyle/>
          <a:p>
            <a:pPr>
              <a:buClr>
                <a:schemeClr val="tx1">
                  <a:lumMod val="95000"/>
                  <a:lumOff val="5000"/>
                </a:schemeClr>
              </a:buClr>
            </a:pPr>
            <a:r>
              <a:rPr lang="en-US" sz="2800" b="1" dirty="0" smtClean="0"/>
              <a:t>The table shows fuel efficiencies of a vehicle at different speeds. </a:t>
            </a:r>
          </a:p>
          <a:p>
            <a:pPr>
              <a:buClr>
                <a:schemeClr val="tx1">
                  <a:lumMod val="95000"/>
                  <a:lumOff val="5000"/>
                </a:schemeClr>
              </a:buClr>
            </a:pPr>
            <a:endParaRPr lang="en-US" sz="2800" b="1" dirty="0"/>
          </a:p>
          <a:p>
            <a:pPr>
              <a:buClr>
                <a:schemeClr val="tx1">
                  <a:lumMod val="95000"/>
                  <a:lumOff val="5000"/>
                </a:schemeClr>
              </a:buClr>
            </a:pPr>
            <a:r>
              <a:rPr lang="en-US" sz="2800" b="1" dirty="0" smtClean="0"/>
              <a:t>Part A: Write a function, in standard form, that models the data. Round the a, b and c values to the nearest thousands. </a:t>
            </a:r>
            <a:endParaRPr lang="en-US" sz="2800" b="1" dirty="0"/>
          </a:p>
          <a:p>
            <a:pPr>
              <a:buClr>
                <a:schemeClr val="tx1">
                  <a:lumMod val="95000"/>
                  <a:lumOff val="5000"/>
                </a:schemeClr>
              </a:buClr>
            </a:pPr>
            <a:endParaRPr lang="en-US" sz="2800" b="1" dirty="0" smtClean="0"/>
          </a:p>
        </p:txBody>
      </p:sp>
      <p:sp>
        <p:nvSpPr>
          <p:cNvPr id="8" name="Rectangle 7"/>
          <p:cNvSpPr/>
          <p:nvPr/>
        </p:nvSpPr>
        <p:spPr>
          <a:xfrm>
            <a:off x="8598090" y="2084832"/>
            <a:ext cx="887104" cy="1670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2"/>
          <a:stretch>
            <a:fillRect/>
          </a:stretch>
        </p:blipFill>
        <p:spPr>
          <a:xfrm>
            <a:off x="7750755" y="585216"/>
            <a:ext cx="3468878" cy="5844120"/>
          </a:xfrm>
          <a:prstGeom prst="rect">
            <a:avLst/>
          </a:prstGeom>
        </p:spPr>
      </p:pic>
    </p:spTree>
    <p:extLst>
      <p:ext uri="{BB962C8B-B14F-4D97-AF65-F5344CB8AC3E}">
        <p14:creationId xmlns:p14="http://schemas.microsoft.com/office/powerpoint/2010/main" val="28539812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Guided Practice</a:t>
            </a:r>
            <a:r>
              <a:rPr lang="en-US" dirty="0" smtClean="0"/>
              <a:t/>
            </a:r>
            <a:br>
              <a:rPr lang="en-US" dirty="0" smtClean="0"/>
            </a:br>
            <a:r>
              <a:rPr lang="en-US" dirty="0" smtClean="0"/>
              <a:t>u2A5   Example </a:t>
            </a:r>
            <a:r>
              <a:rPr lang="en-US" dirty="0"/>
              <a:t>8</a:t>
            </a:r>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1024128" y="2112129"/>
            <a:ext cx="6318368" cy="3539430"/>
          </a:xfrm>
          <a:prstGeom prst="rect">
            <a:avLst/>
          </a:prstGeom>
        </p:spPr>
        <p:txBody>
          <a:bodyPr wrap="square">
            <a:spAutoFit/>
          </a:bodyPr>
          <a:lstStyle/>
          <a:p>
            <a:pPr>
              <a:buClr>
                <a:schemeClr val="tx1">
                  <a:lumMod val="95000"/>
                  <a:lumOff val="5000"/>
                </a:schemeClr>
              </a:buClr>
            </a:pPr>
            <a:r>
              <a:rPr lang="en-US" sz="2800" b="1" dirty="0" smtClean="0"/>
              <a:t>Part A: Write a function that models the data.</a:t>
            </a:r>
          </a:p>
          <a:p>
            <a:pPr>
              <a:buClr>
                <a:schemeClr val="tx1">
                  <a:lumMod val="95000"/>
                  <a:lumOff val="5000"/>
                </a:schemeClr>
              </a:buClr>
            </a:pPr>
            <a:endParaRPr lang="en-US" sz="2800" b="1" dirty="0" smtClean="0"/>
          </a:p>
          <a:p>
            <a:pPr>
              <a:buClr>
                <a:schemeClr val="tx1">
                  <a:lumMod val="95000"/>
                  <a:lumOff val="5000"/>
                </a:schemeClr>
              </a:buClr>
            </a:pPr>
            <a:r>
              <a:rPr lang="en-US" sz="2800" b="1" dirty="0" smtClean="0"/>
              <a:t>Enter the data in a graphing calculator  using two lists and create a scatter plot. Use the quadratic regression feature to generate a best fit quadratic model. </a:t>
            </a:r>
            <a:endParaRPr lang="en-US" sz="2800" b="1" dirty="0"/>
          </a:p>
          <a:p>
            <a:pPr>
              <a:buClr>
                <a:schemeClr val="tx1">
                  <a:lumMod val="95000"/>
                  <a:lumOff val="5000"/>
                </a:schemeClr>
              </a:buClr>
            </a:pPr>
            <a:endParaRPr lang="en-US" sz="2800" b="1" dirty="0" smtClean="0"/>
          </a:p>
        </p:txBody>
      </p:sp>
      <p:sp>
        <p:nvSpPr>
          <p:cNvPr id="8" name="Rectangle 7"/>
          <p:cNvSpPr/>
          <p:nvPr/>
        </p:nvSpPr>
        <p:spPr>
          <a:xfrm>
            <a:off x="8598090" y="2084832"/>
            <a:ext cx="887104" cy="1670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3"/>
          <a:stretch>
            <a:fillRect/>
          </a:stretch>
        </p:blipFill>
        <p:spPr>
          <a:xfrm>
            <a:off x="7750755" y="585216"/>
            <a:ext cx="3468878" cy="5844120"/>
          </a:xfrm>
          <a:prstGeom prst="rect">
            <a:avLst/>
          </a:prstGeom>
        </p:spPr>
      </p:pic>
      <p:graphicFrame>
        <p:nvGraphicFramePr>
          <p:cNvPr id="10" name="Object 9"/>
          <p:cNvGraphicFramePr>
            <a:graphicFrameLocks noChangeAspect="1"/>
          </p:cNvGraphicFramePr>
          <p:nvPr>
            <p:extLst>
              <p:ext uri="{D42A27DB-BD31-4B8C-83A1-F6EECF244321}">
                <p14:modId xmlns:p14="http://schemas.microsoft.com/office/powerpoint/2010/main" val="2102958826"/>
              </p:ext>
            </p:extLst>
          </p:nvPr>
        </p:nvGraphicFramePr>
        <p:xfrm>
          <a:off x="450850" y="5429250"/>
          <a:ext cx="7019925" cy="882650"/>
        </p:xfrm>
        <a:graphic>
          <a:graphicData uri="http://schemas.openxmlformats.org/presentationml/2006/ole">
            <mc:AlternateContent xmlns:mc="http://schemas.openxmlformats.org/markup-compatibility/2006">
              <mc:Choice xmlns:v="urn:schemas-microsoft-com:vml" Requires="v">
                <p:oleObj spid="_x0000_s122892" name="Equation" r:id="rId4" imgW="1587240" imgH="203040" progId="Equation.DSMT4">
                  <p:embed/>
                </p:oleObj>
              </mc:Choice>
              <mc:Fallback>
                <p:oleObj name="Equation" r:id="rId4" imgW="1587240" imgH="203040" progId="Equation.DSMT4">
                  <p:embed/>
                  <p:pic>
                    <p:nvPicPr>
                      <p:cNvPr id="0" name=""/>
                      <p:cNvPicPr>
                        <a:picLocks noChangeAspect="1" noChangeArrowheads="1"/>
                      </p:cNvPicPr>
                      <p:nvPr/>
                    </p:nvPicPr>
                    <p:blipFill>
                      <a:blip r:embed="rId5"/>
                      <a:srcRect/>
                      <a:stretch>
                        <a:fillRect/>
                      </a:stretch>
                    </p:blipFill>
                    <p:spPr bwMode="auto">
                      <a:xfrm>
                        <a:off x="450850" y="5429250"/>
                        <a:ext cx="7019925" cy="882650"/>
                      </a:xfrm>
                      <a:prstGeom prst="rect">
                        <a:avLst/>
                      </a:prstGeom>
                      <a:noFill/>
                    </p:spPr>
                  </p:pic>
                </p:oleObj>
              </mc:Fallback>
            </mc:AlternateContent>
          </a:graphicData>
        </a:graphic>
      </p:graphicFrame>
    </p:spTree>
    <p:extLst>
      <p:ext uri="{BB962C8B-B14F-4D97-AF65-F5344CB8AC3E}">
        <p14:creationId xmlns:p14="http://schemas.microsoft.com/office/powerpoint/2010/main" val="7483883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Guided Practice</a:t>
            </a:r>
            <a:r>
              <a:rPr lang="en-US" dirty="0" smtClean="0"/>
              <a:t/>
            </a:r>
            <a:br>
              <a:rPr lang="en-US" dirty="0" smtClean="0"/>
            </a:br>
            <a:r>
              <a:rPr lang="en-US" dirty="0" smtClean="0"/>
              <a:t>u2A5   Example </a:t>
            </a:r>
            <a:r>
              <a:rPr lang="en-US" dirty="0"/>
              <a:t>8</a:t>
            </a:r>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1024128" y="2595578"/>
            <a:ext cx="6318368" cy="4401205"/>
          </a:xfrm>
          <a:prstGeom prst="rect">
            <a:avLst/>
          </a:prstGeom>
        </p:spPr>
        <p:txBody>
          <a:bodyPr wrap="square">
            <a:spAutoFit/>
          </a:bodyPr>
          <a:lstStyle/>
          <a:p>
            <a:pPr>
              <a:buClr>
                <a:schemeClr val="tx1">
                  <a:lumMod val="95000"/>
                  <a:lumOff val="5000"/>
                </a:schemeClr>
              </a:buClr>
            </a:pPr>
            <a:r>
              <a:rPr lang="en-US" sz="2800" b="1" dirty="0" smtClean="0"/>
              <a:t>Part B: Use the exact </a:t>
            </a:r>
            <a:r>
              <a:rPr lang="en-US" sz="2800" b="1" dirty="0" smtClean="0"/>
              <a:t>coefficient values </a:t>
            </a:r>
            <a:r>
              <a:rPr lang="en-US" sz="2800" b="1" dirty="0" smtClean="0"/>
              <a:t>generated by the quadratic regress model to identify the optimal driving speed. </a:t>
            </a:r>
            <a:r>
              <a:rPr lang="en-US" sz="2800" b="1" dirty="0" smtClean="0"/>
              <a:t>If </a:t>
            </a:r>
            <a:r>
              <a:rPr lang="en-US" sz="2800" b="1" dirty="0" smtClean="0"/>
              <a:t>needed, refer back to the steps in the video</a:t>
            </a:r>
            <a:r>
              <a:rPr lang="en-US" sz="2800" b="1" dirty="0" smtClean="0"/>
              <a:t>.</a:t>
            </a:r>
          </a:p>
          <a:p>
            <a:pPr>
              <a:buClr>
                <a:schemeClr val="tx1">
                  <a:lumMod val="95000"/>
                  <a:lumOff val="5000"/>
                </a:schemeClr>
              </a:buClr>
            </a:pPr>
            <a:endParaRPr lang="en-US" sz="2800" b="1" dirty="0"/>
          </a:p>
          <a:p>
            <a:pPr>
              <a:buClr>
                <a:schemeClr val="tx1">
                  <a:lumMod val="95000"/>
                  <a:lumOff val="5000"/>
                </a:schemeClr>
              </a:buClr>
            </a:pPr>
            <a:r>
              <a:rPr lang="en-US" sz="2800" b="1" dirty="0" smtClean="0"/>
              <a:t>After finding the optimal driving speed, round your final answer to the nearest tenth of a unit. </a:t>
            </a:r>
            <a:endParaRPr lang="en-US" sz="2800" b="1" dirty="0"/>
          </a:p>
          <a:p>
            <a:pPr>
              <a:buClr>
                <a:schemeClr val="tx1">
                  <a:lumMod val="95000"/>
                  <a:lumOff val="5000"/>
                </a:schemeClr>
              </a:buClr>
            </a:pPr>
            <a:endParaRPr lang="en-US" sz="2800" b="1" dirty="0" smtClean="0"/>
          </a:p>
        </p:txBody>
      </p:sp>
      <p:sp>
        <p:nvSpPr>
          <p:cNvPr id="8" name="Rectangle 7"/>
          <p:cNvSpPr/>
          <p:nvPr/>
        </p:nvSpPr>
        <p:spPr>
          <a:xfrm>
            <a:off x="8598090" y="2084832"/>
            <a:ext cx="887104" cy="1670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2"/>
          <a:stretch>
            <a:fillRect/>
          </a:stretch>
        </p:blipFill>
        <p:spPr>
          <a:xfrm>
            <a:off x="7750755" y="585216"/>
            <a:ext cx="3468878" cy="5844120"/>
          </a:xfrm>
          <a:prstGeom prst="rect">
            <a:avLst/>
          </a:prstGeom>
        </p:spPr>
      </p:pic>
    </p:spTree>
    <p:extLst>
      <p:ext uri="{BB962C8B-B14F-4D97-AF65-F5344CB8AC3E}">
        <p14:creationId xmlns:p14="http://schemas.microsoft.com/office/powerpoint/2010/main" val="39703936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Guided Practice</a:t>
            </a:r>
            <a:r>
              <a:rPr lang="en-US" dirty="0" smtClean="0"/>
              <a:t/>
            </a:r>
            <a:br>
              <a:rPr lang="en-US" dirty="0" smtClean="0"/>
            </a:br>
            <a:r>
              <a:rPr lang="en-US" dirty="0" smtClean="0"/>
              <a:t>u2A5   Example </a:t>
            </a:r>
            <a:r>
              <a:rPr lang="en-US" dirty="0"/>
              <a:t>8</a:t>
            </a:r>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1008719" y="2084832"/>
            <a:ext cx="6742035" cy="4924425"/>
          </a:xfrm>
          <a:prstGeom prst="rect">
            <a:avLst/>
          </a:prstGeom>
        </p:spPr>
        <p:txBody>
          <a:bodyPr wrap="square">
            <a:spAutoFit/>
          </a:bodyPr>
          <a:lstStyle/>
          <a:p>
            <a:pPr>
              <a:buClr>
                <a:schemeClr val="tx1">
                  <a:lumMod val="95000"/>
                  <a:lumOff val="5000"/>
                </a:schemeClr>
              </a:buClr>
            </a:pPr>
            <a:r>
              <a:rPr lang="en-US" sz="2600" b="1" dirty="0" smtClean="0"/>
              <a:t>The optimal driving speed is the speed at which the mileage per gallon is maximized.  Use the maximum feature on your calculator to identify the maximum value on the parabola. At this point you will see the maximum mileage per gallon is about 25.9571 per gallon when driving about 48.4565.</a:t>
            </a:r>
          </a:p>
          <a:p>
            <a:pPr>
              <a:buClr>
                <a:schemeClr val="tx1">
                  <a:lumMod val="95000"/>
                  <a:lumOff val="5000"/>
                </a:schemeClr>
              </a:buClr>
            </a:pPr>
            <a:endParaRPr lang="en-US" sz="2600" b="1" dirty="0"/>
          </a:p>
          <a:p>
            <a:pPr>
              <a:buClr>
                <a:schemeClr val="tx1">
                  <a:lumMod val="95000"/>
                  <a:lumOff val="5000"/>
                </a:schemeClr>
              </a:buClr>
            </a:pPr>
            <a:r>
              <a:rPr lang="en-US" sz="2600" b="1" dirty="0" smtClean="0">
                <a:solidFill>
                  <a:srgbClr val="FF0000"/>
                </a:solidFill>
              </a:rPr>
              <a:t>When rounding to the nearest tenth of a unit, the optimal driving speed is approximately 48.5 miles per hour.</a:t>
            </a:r>
            <a:endParaRPr lang="en-US" sz="2600" b="1" dirty="0">
              <a:solidFill>
                <a:srgbClr val="FF0000"/>
              </a:solidFill>
            </a:endParaRPr>
          </a:p>
          <a:p>
            <a:pPr>
              <a:buClr>
                <a:schemeClr val="tx1">
                  <a:lumMod val="95000"/>
                  <a:lumOff val="5000"/>
                </a:schemeClr>
              </a:buClr>
            </a:pPr>
            <a:endParaRPr lang="en-US" sz="2800" b="1" dirty="0" smtClean="0"/>
          </a:p>
        </p:txBody>
      </p:sp>
      <p:sp>
        <p:nvSpPr>
          <p:cNvPr id="8" name="Rectangle 7"/>
          <p:cNvSpPr/>
          <p:nvPr/>
        </p:nvSpPr>
        <p:spPr>
          <a:xfrm>
            <a:off x="8598090" y="2084832"/>
            <a:ext cx="887104" cy="1670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2"/>
          <a:stretch>
            <a:fillRect/>
          </a:stretch>
        </p:blipFill>
        <p:spPr>
          <a:xfrm>
            <a:off x="7750755" y="585216"/>
            <a:ext cx="3468878" cy="5844120"/>
          </a:xfrm>
          <a:prstGeom prst="rect">
            <a:avLst/>
          </a:prstGeom>
        </p:spPr>
      </p:pic>
    </p:spTree>
    <p:extLst>
      <p:ext uri="{BB962C8B-B14F-4D97-AF65-F5344CB8AC3E}">
        <p14:creationId xmlns:p14="http://schemas.microsoft.com/office/powerpoint/2010/main" val="42115335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independent Practice</a:t>
            </a:r>
            <a:r>
              <a:rPr lang="en-US" dirty="0" smtClean="0"/>
              <a:t/>
            </a:r>
            <a:br>
              <a:rPr lang="en-US" dirty="0" smtClean="0"/>
            </a:br>
            <a:r>
              <a:rPr lang="en-US" dirty="0" smtClean="0"/>
              <a:t>u2A5   Example </a:t>
            </a:r>
            <a:r>
              <a:rPr lang="en-US" dirty="0"/>
              <a:t>9</a:t>
            </a:r>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1024128" y="2595578"/>
            <a:ext cx="5881640" cy="1815882"/>
          </a:xfrm>
          <a:prstGeom prst="rect">
            <a:avLst/>
          </a:prstGeom>
        </p:spPr>
        <p:txBody>
          <a:bodyPr wrap="square">
            <a:spAutoFit/>
          </a:bodyPr>
          <a:lstStyle/>
          <a:p>
            <a:pPr>
              <a:buClr>
                <a:schemeClr val="tx1">
                  <a:lumMod val="95000"/>
                  <a:lumOff val="5000"/>
                </a:schemeClr>
              </a:buClr>
            </a:pPr>
            <a:r>
              <a:rPr lang="en-US" sz="2800" b="1" dirty="0" smtClean="0"/>
              <a:t>The table below shows the height </a:t>
            </a:r>
            <a:r>
              <a:rPr lang="en-US" sz="2800" b="1" i="1" dirty="0" smtClean="0"/>
              <a:t>h</a:t>
            </a:r>
            <a:r>
              <a:rPr lang="en-US" sz="2800" b="1" dirty="0" smtClean="0"/>
              <a:t> (in feet) of a squeegee </a:t>
            </a:r>
            <a:r>
              <a:rPr lang="en-US" sz="2800" b="1" i="1" dirty="0" smtClean="0"/>
              <a:t>t</a:t>
            </a:r>
            <a:r>
              <a:rPr lang="en-US" sz="2800" b="1" dirty="0" smtClean="0"/>
              <a:t> seconds after it was dropped by a window cleaner </a:t>
            </a:r>
            <a:r>
              <a:rPr lang="en-US" sz="2800" b="1" dirty="0" smtClean="0"/>
              <a:t>while </a:t>
            </a:r>
            <a:r>
              <a:rPr lang="en-US" sz="2800" b="1" dirty="0" smtClean="0"/>
              <a:t>cleaning a skyscraper.</a:t>
            </a:r>
            <a:endParaRPr lang="en-US" sz="2800" b="1" dirty="0"/>
          </a:p>
        </p:txBody>
      </p:sp>
      <p:sp>
        <p:nvSpPr>
          <p:cNvPr id="8" name="Rectangle 7"/>
          <p:cNvSpPr/>
          <p:nvPr/>
        </p:nvSpPr>
        <p:spPr>
          <a:xfrm>
            <a:off x="8598090" y="2084832"/>
            <a:ext cx="887104" cy="1670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8567" name="Picture 23" descr="Image result for cleaning the outside of building window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5768" y="2698982"/>
            <a:ext cx="4629268" cy="34793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1228844" y="4577735"/>
            <a:ext cx="4987557" cy="1096970"/>
          </a:xfrm>
          <a:prstGeom prst="rect">
            <a:avLst/>
          </a:prstGeom>
        </p:spPr>
      </p:pic>
    </p:spTree>
    <p:extLst>
      <p:ext uri="{BB962C8B-B14F-4D97-AF65-F5344CB8AC3E}">
        <p14:creationId xmlns:p14="http://schemas.microsoft.com/office/powerpoint/2010/main" val="14291950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independent Practice</a:t>
            </a:r>
            <a:r>
              <a:rPr lang="en-US" dirty="0" smtClean="0"/>
              <a:t/>
            </a:r>
            <a:br>
              <a:rPr lang="en-US" dirty="0" smtClean="0"/>
            </a:br>
            <a:r>
              <a:rPr lang="en-US" dirty="0" smtClean="0"/>
              <a:t>u2A5   Example </a:t>
            </a:r>
            <a:r>
              <a:rPr lang="en-US" dirty="0"/>
              <a:t>9</a:t>
            </a:r>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1024128" y="2595578"/>
            <a:ext cx="5881640" cy="2677656"/>
          </a:xfrm>
          <a:prstGeom prst="rect">
            <a:avLst/>
          </a:prstGeom>
        </p:spPr>
        <p:txBody>
          <a:bodyPr wrap="square">
            <a:spAutoFit/>
          </a:bodyPr>
          <a:lstStyle/>
          <a:p>
            <a:pPr>
              <a:buClr>
                <a:schemeClr val="tx1">
                  <a:lumMod val="95000"/>
                  <a:lumOff val="5000"/>
                </a:schemeClr>
              </a:buClr>
            </a:pPr>
            <a:r>
              <a:rPr lang="en-US" sz="2800" b="1" dirty="0" smtClean="0"/>
              <a:t>After using the quadratic regression feature on your calculator to model the data set, predict when the squeegee will hit the ground. Round your answer to the nearest hundredth of a unit.</a:t>
            </a:r>
            <a:endParaRPr lang="en-US" sz="2800" b="1" dirty="0"/>
          </a:p>
        </p:txBody>
      </p:sp>
      <p:sp>
        <p:nvSpPr>
          <p:cNvPr id="8" name="Rectangle 7"/>
          <p:cNvSpPr/>
          <p:nvPr/>
        </p:nvSpPr>
        <p:spPr>
          <a:xfrm>
            <a:off x="8598090" y="2084832"/>
            <a:ext cx="887104" cy="1670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8567" name="Picture 23" descr="Image result for cleaning the outside of building window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5768" y="2698982"/>
            <a:ext cx="4629268" cy="34793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1242492" y="5439509"/>
            <a:ext cx="4987557" cy="1096970"/>
          </a:xfrm>
          <a:prstGeom prst="rect">
            <a:avLst/>
          </a:prstGeom>
        </p:spPr>
      </p:pic>
    </p:spTree>
    <p:extLst>
      <p:ext uri="{BB962C8B-B14F-4D97-AF65-F5344CB8AC3E}">
        <p14:creationId xmlns:p14="http://schemas.microsoft.com/office/powerpoint/2010/main" val="38561707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independent Practice</a:t>
            </a:r>
            <a:r>
              <a:rPr lang="en-US" dirty="0" smtClean="0"/>
              <a:t/>
            </a:r>
            <a:br>
              <a:rPr lang="en-US" dirty="0" smtClean="0"/>
            </a:br>
            <a:r>
              <a:rPr lang="en-US" dirty="0" smtClean="0"/>
              <a:t>u2A5   Example </a:t>
            </a:r>
            <a:r>
              <a:rPr lang="en-US" dirty="0"/>
              <a:t>9</a:t>
            </a:r>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1024128" y="2595578"/>
            <a:ext cx="5881640" cy="1815882"/>
          </a:xfrm>
          <a:prstGeom prst="rect">
            <a:avLst/>
          </a:prstGeom>
        </p:spPr>
        <p:txBody>
          <a:bodyPr wrap="square">
            <a:spAutoFit/>
          </a:bodyPr>
          <a:lstStyle/>
          <a:p>
            <a:pPr>
              <a:buClr>
                <a:schemeClr val="tx1">
                  <a:lumMod val="95000"/>
                  <a:lumOff val="5000"/>
                </a:schemeClr>
              </a:buClr>
            </a:pPr>
            <a:r>
              <a:rPr lang="en-US" sz="2800" b="1" dirty="0" smtClean="0"/>
              <a:t>HINT: To identify the exact point use the zero </a:t>
            </a:r>
            <a:r>
              <a:rPr lang="en-US" sz="2800" b="1" dirty="0" smtClean="0"/>
              <a:t>feature (</a:t>
            </a:r>
            <a:r>
              <a:rPr lang="en-US" sz="2800" b="1" dirty="0" smtClean="0"/>
              <a:t>left bound, right bound, guess</a:t>
            </a:r>
            <a:r>
              <a:rPr lang="en-US" sz="2800" b="1" dirty="0"/>
              <a:t>) on the graphing calculator .</a:t>
            </a:r>
            <a:endParaRPr lang="en-US" sz="2800" b="1" dirty="0"/>
          </a:p>
        </p:txBody>
      </p:sp>
      <p:sp>
        <p:nvSpPr>
          <p:cNvPr id="8" name="Rectangle 7"/>
          <p:cNvSpPr/>
          <p:nvPr/>
        </p:nvSpPr>
        <p:spPr>
          <a:xfrm>
            <a:off x="8598090" y="2084832"/>
            <a:ext cx="887104" cy="1670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8567" name="Picture 23" descr="Image result for cleaning the outside of building window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5768" y="2698982"/>
            <a:ext cx="4629268" cy="34793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1471169" y="4746389"/>
            <a:ext cx="4987557" cy="1096970"/>
          </a:xfrm>
          <a:prstGeom prst="rect">
            <a:avLst/>
          </a:prstGeom>
        </p:spPr>
      </p:pic>
    </p:spTree>
    <p:extLst>
      <p:ext uri="{BB962C8B-B14F-4D97-AF65-F5344CB8AC3E}">
        <p14:creationId xmlns:p14="http://schemas.microsoft.com/office/powerpoint/2010/main" val="23957156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independent Practice</a:t>
            </a:r>
            <a:r>
              <a:rPr lang="en-US" dirty="0" smtClean="0"/>
              <a:t/>
            </a:r>
            <a:br>
              <a:rPr lang="en-US" dirty="0" smtClean="0"/>
            </a:br>
            <a:r>
              <a:rPr lang="en-US" dirty="0" smtClean="0"/>
              <a:t>u2A5   Example </a:t>
            </a:r>
            <a:r>
              <a:rPr lang="en-US" dirty="0"/>
              <a:t>9</a:t>
            </a:r>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750627" y="2698982"/>
            <a:ext cx="5881640" cy="954107"/>
          </a:xfrm>
          <a:prstGeom prst="rect">
            <a:avLst/>
          </a:prstGeom>
        </p:spPr>
        <p:txBody>
          <a:bodyPr wrap="square">
            <a:spAutoFit/>
          </a:bodyPr>
          <a:lstStyle/>
          <a:p>
            <a:pPr>
              <a:buClr>
                <a:schemeClr val="tx1">
                  <a:lumMod val="95000"/>
                  <a:lumOff val="5000"/>
                </a:schemeClr>
              </a:buClr>
            </a:pPr>
            <a:r>
              <a:rPr lang="en-US" sz="2800" b="1" dirty="0" smtClean="0">
                <a:solidFill>
                  <a:srgbClr val="FF0000"/>
                </a:solidFill>
              </a:rPr>
              <a:t>The squeegee will hit the ground after about 4.18 seconds.</a:t>
            </a:r>
            <a:endParaRPr lang="en-US" sz="2800" b="1" dirty="0">
              <a:solidFill>
                <a:srgbClr val="FF0000"/>
              </a:solidFill>
            </a:endParaRPr>
          </a:p>
        </p:txBody>
      </p:sp>
      <p:sp>
        <p:nvSpPr>
          <p:cNvPr id="8" name="Rectangle 7"/>
          <p:cNvSpPr/>
          <p:nvPr/>
        </p:nvSpPr>
        <p:spPr>
          <a:xfrm>
            <a:off x="8598090" y="2084832"/>
            <a:ext cx="887104" cy="1670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8567" name="Picture 23" descr="Image result for cleaning the outside of building window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5768" y="2698982"/>
            <a:ext cx="4629268" cy="3479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67711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independent Practice</a:t>
            </a:r>
            <a:r>
              <a:rPr lang="en-US" dirty="0" smtClean="0"/>
              <a:t/>
            </a:r>
            <a:br>
              <a:rPr lang="en-US" dirty="0" smtClean="0"/>
            </a:br>
            <a:r>
              <a:rPr lang="en-US" dirty="0" smtClean="0"/>
              <a:t>u2A5   Example </a:t>
            </a:r>
            <a:r>
              <a:rPr lang="en-US" dirty="0"/>
              <a:t>9</a:t>
            </a:r>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1024128" y="2595578"/>
            <a:ext cx="5881640" cy="954107"/>
          </a:xfrm>
          <a:prstGeom prst="rect">
            <a:avLst/>
          </a:prstGeom>
        </p:spPr>
        <p:txBody>
          <a:bodyPr wrap="square">
            <a:spAutoFit/>
          </a:bodyPr>
          <a:lstStyle/>
          <a:p>
            <a:pPr>
              <a:buClr>
                <a:schemeClr val="tx1">
                  <a:lumMod val="95000"/>
                  <a:lumOff val="5000"/>
                </a:schemeClr>
              </a:buClr>
            </a:pPr>
            <a:r>
              <a:rPr lang="en-US" sz="2800" b="1" dirty="0" smtClean="0"/>
              <a:t>Identify and interpret the domain and range in this situation.</a:t>
            </a:r>
            <a:endParaRPr lang="en-US" sz="2800" b="1" dirty="0"/>
          </a:p>
        </p:txBody>
      </p:sp>
      <p:sp>
        <p:nvSpPr>
          <p:cNvPr id="8" name="Rectangle 7"/>
          <p:cNvSpPr/>
          <p:nvPr/>
        </p:nvSpPr>
        <p:spPr>
          <a:xfrm>
            <a:off x="8598090" y="2084832"/>
            <a:ext cx="887104" cy="1670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8567" name="Picture 23" descr="Image result for cleaning the outside of building window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5768" y="2698982"/>
            <a:ext cx="4629268" cy="34793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1307395" y="4016794"/>
            <a:ext cx="4987557" cy="1096970"/>
          </a:xfrm>
          <a:prstGeom prst="rect">
            <a:avLst/>
          </a:prstGeom>
        </p:spPr>
      </p:pic>
    </p:spTree>
    <p:extLst>
      <p:ext uri="{BB962C8B-B14F-4D97-AF65-F5344CB8AC3E}">
        <p14:creationId xmlns:p14="http://schemas.microsoft.com/office/powerpoint/2010/main" val="42348255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independent Practice</a:t>
            </a:r>
            <a:r>
              <a:rPr lang="en-US" dirty="0" smtClean="0"/>
              <a:t/>
            </a:r>
            <a:br>
              <a:rPr lang="en-US" dirty="0" smtClean="0"/>
            </a:br>
            <a:r>
              <a:rPr lang="en-US" dirty="0" smtClean="0"/>
              <a:t>u2A5   Example </a:t>
            </a:r>
            <a:r>
              <a:rPr lang="en-US" dirty="0"/>
              <a:t>9</a:t>
            </a:r>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1024128" y="2595578"/>
            <a:ext cx="5881640" cy="2677656"/>
          </a:xfrm>
          <a:prstGeom prst="rect">
            <a:avLst/>
          </a:prstGeom>
        </p:spPr>
        <p:txBody>
          <a:bodyPr wrap="square">
            <a:spAutoFit/>
          </a:bodyPr>
          <a:lstStyle/>
          <a:p>
            <a:pPr>
              <a:buClr>
                <a:schemeClr val="tx1">
                  <a:lumMod val="95000"/>
                  <a:lumOff val="5000"/>
                </a:schemeClr>
              </a:buClr>
            </a:pPr>
            <a:r>
              <a:rPr lang="en-US" sz="2800" b="1" dirty="0" smtClean="0">
                <a:solidFill>
                  <a:srgbClr val="FF0000"/>
                </a:solidFill>
              </a:rPr>
              <a:t>The domain is [0, 4.18] and represents the time the </a:t>
            </a:r>
            <a:r>
              <a:rPr lang="en-US" sz="2800" b="1" dirty="0" smtClean="0">
                <a:solidFill>
                  <a:srgbClr val="FF0000"/>
                </a:solidFill>
              </a:rPr>
              <a:t>squeegee </a:t>
            </a:r>
            <a:r>
              <a:rPr lang="en-US" sz="2800" b="1" dirty="0" smtClean="0">
                <a:solidFill>
                  <a:srgbClr val="FF0000"/>
                </a:solidFill>
              </a:rPr>
              <a:t>was in the air.</a:t>
            </a:r>
          </a:p>
          <a:p>
            <a:pPr>
              <a:buClr>
                <a:schemeClr val="tx1">
                  <a:lumMod val="95000"/>
                  <a:lumOff val="5000"/>
                </a:schemeClr>
              </a:buClr>
            </a:pPr>
            <a:endParaRPr lang="en-US" sz="2800" b="1" dirty="0">
              <a:solidFill>
                <a:srgbClr val="FF0000"/>
              </a:solidFill>
            </a:endParaRPr>
          </a:p>
          <a:p>
            <a:pPr>
              <a:buClr>
                <a:schemeClr val="tx1">
                  <a:lumMod val="95000"/>
                  <a:lumOff val="5000"/>
                </a:schemeClr>
              </a:buClr>
            </a:pPr>
            <a:r>
              <a:rPr lang="en-US" sz="2800" b="1" dirty="0" smtClean="0">
                <a:solidFill>
                  <a:srgbClr val="FF0000"/>
                </a:solidFill>
              </a:rPr>
              <a:t>The range is [0, 280] and represents the height of the </a:t>
            </a:r>
            <a:r>
              <a:rPr lang="en-US" sz="2800" b="1" dirty="0" smtClean="0">
                <a:solidFill>
                  <a:srgbClr val="FF0000"/>
                </a:solidFill>
              </a:rPr>
              <a:t>squeegee.</a:t>
            </a:r>
            <a:endParaRPr lang="en-US" sz="2800" b="1" dirty="0">
              <a:solidFill>
                <a:srgbClr val="FF0000"/>
              </a:solidFill>
            </a:endParaRPr>
          </a:p>
        </p:txBody>
      </p:sp>
      <p:sp>
        <p:nvSpPr>
          <p:cNvPr id="8" name="Rectangle 7"/>
          <p:cNvSpPr/>
          <p:nvPr/>
        </p:nvSpPr>
        <p:spPr>
          <a:xfrm>
            <a:off x="8598090" y="2084832"/>
            <a:ext cx="887104" cy="1670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8567" name="Picture 23" descr="Image result for cleaning the outside of building window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5768" y="2698982"/>
            <a:ext cx="4629268" cy="3479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336081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solidFill>
              </a:rPr>
              <a:t>Review Core concepts</a:t>
            </a:r>
            <a:r>
              <a:rPr lang="en-US" dirty="0" smtClean="0"/>
              <a:t/>
            </a:r>
            <a:br>
              <a:rPr lang="en-US" dirty="0" smtClean="0"/>
            </a:br>
            <a:endParaRPr lang="en-US" dirty="0"/>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1024127" y="1739033"/>
            <a:ext cx="10944960" cy="6678751"/>
          </a:xfrm>
          <a:prstGeom prst="rect">
            <a:avLst/>
          </a:prstGeom>
        </p:spPr>
        <p:txBody>
          <a:bodyPr wrap="square">
            <a:spAutoFit/>
          </a:bodyPr>
          <a:lstStyle/>
          <a:p>
            <a:pPr>
              <a:buClr>
                <a:schemeClr val="tx1">
                  <a:lumMod val="95000"/>
                  <a:lumOff val="5000"/>
                </a:schemeClr>
              </a:buClr>
            </a:pPr>
            <a:r>
              <a:rPr lang="en-US" sz="3600" b="1" dirty="0" smtClean="0"/>
              <a:t>Writing Quadratic Equations...</a:t>
            </a:r>
          </a:p>
          <a:p>
            <a:pPr>
              <a:buClr>
                <a:schemeClr val="tx1">
                  <a:lumMod val="95000"/>
                  <a:lumOff val="5000"/>
                </a:schemeClr>
              </a:buClr>
            </a:pPr>
            <a:endParaRPr lang="en-US" sz="2800" b="1" dirty="0"/>
          </a:p>
          <a:p>
            <a:pPr>
              <a:buClr>
                <a:schemeClr val="tx1">
                  <a:lumMod val="95000"/>
                  <a:lumOff val="5000"/>
                </a:schemeClr>
              </a:buClr>
            </a:pPr>
            <a:r>
              <a:rPr lang="en-US" sz="2800" b="1" dirty="0" smtClean="0"/>
              <a:t>Given a point and the vertex (</a:t>
            </a:r>
            <a:r>
              <a:rPr lang="en-US" sz="2800" b="1" i="1" dirty="0" err="1" smtClean="0"/>
              <a:t>h</a:t>
            </a:r>
            <a:r>
              <a:rPr lang="en-US" sz="2800" b="1" dirty="0" err="1" smtClean="0"/>
              <a:t>,</a:t>
            </a:r>
            <a:r>
              <a:rPr lang="en-US" sz="2800" b="1" i="1" dirty="0" err="1" smtClean="0"/>
              <a:t>k</a:t>
            </a:r>
            <a:r>
              <a:rPr lang="en-US" sz="2800" b="1" dirty="0" smtClean="0"/>
              <a:t>)</a:t>
            </a:r>
          </a:p>
          <a:p>
            <a:pPr>
              <a:buClr>
                <a:schemeClr val="tx1">
                  <a:lumMod val="95000"/>
                  <a:lumOff val="5000"/>
                </a:schemeClr>
              </a:buClr>
            </a:pPr>
            <a:endParaRPr lang="en-US" sz="2800" b="1" dirty="0"/>
          </a:p>
          <a:p>
            <a:pPr>
              <a:buClr>
                <a:schemeClr val="tx1">
                  <a:lumMod val="95000"/>
                  <a:lumOff val="5000"/>
                </a:schemeClr>
              </a:buClr>
            </a:pPr>
            <a:r>
              <a:rPr lang="en-US" sz="2800" b="1" dirty="0"/>
              <a:t>Given a point and the </a:t>
            </a:r>
            <a:r>
              <a:rPr lang="en-US" sz="2800" b="1" i="1" dirty="0" smtClean="0"/>
              <a:t>x</a:t>
            </a:r>
            <a:r>
              <a:rPr lang="en-US" sz="2800" b="1" dirty="0" smtClean="0"/>
              <a:t>-intercepts </a:t>
            </a:r>
            <a:r>
              <a:rPr lang="en-US" sz="2800" b="1" i="1" dirty="0" smtClean="0"/>
              <a:t>p</a:t>
            </a:r>
            <a:r>
              <a:rPr lang="en-US" sz="2800" b="1" dirty="0" smtClean="0"/>
              <a:t> and </a:t>
            </a:r>
            <a:r>
              <a:rPr lang="en-US" sz="2800" b="1" i="1" dirty="0" smtClean="0"/>
              <a:t>q</a:t>
            </a:r>
          </a:p>
          <a:p>
            <a:pPr>
              <a:buClr>
                <a:schemeClr val="tx1">
                  <a:lumMod val="95000"/>
                  <a:lumOff val="5000"/>
                </a:schemeClr>
              </a:buClr>
            </a:pPr>
            <a:endParaRPr lang="en-US" sz="2800" b="1" i="1" dirty="0"/>
          </a:p>
          <a:p>
            <a:pPr>
              <a:buClr>
                <a:schemeClr val="tx1">
                  <a:lumMod val="95000"/>
                  <a:lumOff val="5000"/>
                </a:schemeClr>
              </a:buClr>
            </a:pPr>
            <a:r>
              <a:rPr lang="en-US" sz="2800" b="1" dirty="0"/>
              <a:t>Given </a:t>
            </a:r>
            <a:r>
              <a:rPr lang="en-US" sz="2800" b="1" dirty="0" smtClean="0"/>
              <a:t>three points                                             </a:t>
            </a:r>
            <a:r>
              <a:rPr lang="en-US" sz="2800" dirty="0" smtClean="0"/>
              <a:t>Write and solve a </a:t>
            </a:r>
          </a:p>
          <a:p>
            <a:pPr>
              <a:buClr>
                <a:schemeClr val="tx1">
                  <a:lumMod val="95000"/>
                  <a:lumOff val="5000"/>
                </a:schemeClr>
              </a:buClr>
            </a:pPr>
            <a:r>
              <a:rPr lang="en-US" sz="2800" dirty="0"/>
              <a:t>	</a:t>
            </a:r>
            <a:r>
              <a:rPr lang="en-US" sz="2800" dirty="0" smtClean="0"/>
              <a:t>														  system of three equations</a:t>
            </a:r>
          </a:p>
          <a:p>
            <a:pPr>
              <a:buClr>
                <a:schemeClr val="tx1">
                  <a:lumMod val="95000"/>
                  <a:lumOff val="5000"/>
                </a:schemeClr>
              </a:buClr>
            </a:pPr>
            <a:r>
              <a:rPr lang="en-US" sz="2800" dirty="0"/>
              <a:t>	</a:t>
            </a:r>
            <a:r>
              <a:rPr lang="en-US" sz="2800" dirty="0" smtClean="0"/>
              <a:t>														  in three variables</a:t>
            </a:r>
          </a:p>
          <a:p>
            <a:pPr>
              <a:buClr>
                <a:schemeClr val="tx1">
                  <a:lumMod val="95000"/>
                  <a:lumOff val="5000"/>
                </a:schemeClr>
              </a:buClr>
            </a:pPr>
            <a:endParaRPr lang="en-US" sz="2800" dirty="0"/>
          </a:p>
          <a:p>
            <a:pPr>
              <a:buClr>
                <a:schemeClr val="tx1">
                  <a:lumMod val="95000"/>
                  <a:lumOff val="5000"/>
                </a:schemeClr>
              </a:buClr>
            </a:pPr>
            <a:r>
              <a:rPr lang="en-US" sz="2800" b="1" dirty="0" smtClean="0"/>
              <a:t>Given more than three points                                             </a:t>
            </a:r>
            <a:r>
              <a:rPr lang="en-US" sz="2800" dirty="0" smtClean="0"/>
              <a:t>Quad </a:t>
            </a:r>
            <a:r>
              <a:rPr lang="en-US" sz="2800" dirty="0" err="1" smtClean="0"/>
              <a:t>Reg</a:t>
            </a:r>
            <a:endParaRPr lang="en-US" sz="2800" dirty="0" smtClean="0"/>
          </a:p>
          <a:p>
            <a:pPr>
              <a:buClr>
                <a:schemeClr val="tx1">
                  <a:lumMod val="95000"/>
                  <a:lumOff val="5000"/>
                </a:schemeClr>
              </a:buClr>
            </a:pPr>
            <a:r>
              <a:rPr lang="en-US" sz="2800" dirty="0"/>
              <a:t>	</a:t>
            </a:r>
            <a:r>
              <a:rPr lang="en-US" sz="2800" dirty="0" smtClean="0"/>
              <a:t>														  </a:t>
            </a:r>
            <a:endParaRPr lang="en-US" sz="2800" dirty="0"/>
          </a:p>
          <a:p>
            <a:pPr>
              <a:buClr>
                <a:schemeClr val="tx1">
                  <a:lumMod val="95000"/>
                  <a:lumOff val="5000"/>
                </a:schemeClr>
              </a:buClr>
            </a:pPr>
            <a:endParaRPr lang="en-US" sz="2800" b="1" dirty="0"/>
          </a:p>
          <a:p>
            <a:pPr>
              <a:buClr>
                <a:schemeClr val="tx1">
                  <a:lumMod val="95000"/>
                  <a:lumOff val="5000"/>
                </a:schemeClr>
              </a:buClr>
            </a:pPr>
            <a:endParaRPr lang="en-US" sz="2800" b="1" dirty="0"/>
          </a:p>
          <a:p>
            <a:pPr>
              <a:buClr>
                <a:schemeClr val="tx1">
                  <a:lumMod val="95000"/>
                  <a:lumOff val="5000"/>
                </a:schemeClr>
              </a:buClr>
            </a:pPr>
            <a:endParaRPr lang="en-US" sz="2800" b="1" dirty="0"/>
          </a:p>
        </p:txBody>
      </p:sp>
      <p:sp>
        <p:nvSpPr>
          <p:cNvPr id="8" name="Rectangle 7"/>
          <p:cNvSpPr/>
          <p:nvPr/>
        </p:nvSpPr>
        <p:spPr>
          <a:xfrm>
            <a:off x="8598090" y="2084832"/>
            <a:ext cx="887104" cy="1670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0" name="Object 9"/>
          <p:cNvGraphicFramePr>
            <a:graphicFrameLocks noChangeAspect="1"/>
          </p:cNvGraphicFramePr>
          <p:nvPr>
            <p:extLst/>
          </p:nvPr>
        </p:nvGraphicFramePr>
        <p:xfrm>
          <a:off x="8096096" y="2650051"/>
          <a:ext cx="2778196" cy="623860"/>
        </p:xfrm>
        <a:graphic>
          <a:graphicData uri="http://schemas.openxmlformats.org/presentationml/2006/ole">
            <mc:AlternateContent xmlns:mc="http://schemas.openxmlformats.org/markup-compatibility/2006">
              <mc:Choice xmlns:v="urn:schemas-microsoft-com:vml" Requires="v">
                <p:oleObj spid="_x0000_s124934" name="Equation" r:id="rId3" imgW="888840" imgH="203040" progId="Equation.DSMT4">
                  <p:embed/>
                </p:oleObj>
              </mc:Choice>
              <mc:Fallback>
                <p:oleObj name="Equation" r:id="rId3" imgW="888840" imgH="203040" progId="Equation.DSMT4">
                  <p:embed/>
                  <p:pic>
                    <p:nvPicPr>
                      <p:cNvPr id="0" name=""/>
                      <p:cNvPicPr>
                        <a:picLocks noChangeAspect="1" noChangeArrowheads="1"/>
                      </p:cNvPicPr>
                      <p:nvPr/>
                    </p:nvPicPr>
                    <p:blipFill>
                      <a:blip r:embed="rId4"/>
                      <a:srcRect/>
                      <a:stretch>
                        <a:fillRect/>
                      </a:stretch>
                    </p:blipFill>
                    <p:spPr bwMode="auto">
                      <a:xfrm>
                        <a:off x="8096096" y="2650051"/>
                        <a:ext cx="2778196" cy="623860"/>
                      </a:xfrm>
                      <a:prstGeom prst="rect">
                        <a:avLst/>
                      </a:prstGeom>
                      <a:noFill/>
                    </p:spPr>
                  </p:pic>
                </p:oleObj>
              </mc:Fallback>
            </mc:AlternateContent>
          </a:graphicData>
        </a:graphic>
      </p:graphicFrame>
      <p:cxnSp>
        <p:nvCxnSpPr>
          <p:cNvPr id="6" name="Straight Arrow Connector 5"/>
          <p:cNvCxnSpPr/>
          <p:nvPr/>
        </p:nvCxnSpPr>
        <p:spPr>
          <a:xfrm flipV="1">
            <a:off x="6228189" y="2966379"/>
            <a:ext cx="1856096" cy="185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7362091" y="3849503"/>
            <a:ext cx="662793" cy="185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6" name="Object 15"/>
          <p:cNvGraphicFramePr>
            <a:graphicFrameLocks noChangeAspect="1"/>
          </p:cNvGraphicFramePr>
          <p:nvPr>
            <p:extLst/>
          </p:nvPr>
        </p:nvGraphicFramePr>
        <p:xfrm>
          <a:off x="8111580" y="3575905"/>
          <a:ext cx="3135313" cy="584200"/>
        </p:xfrm>
        <a:graphic>
          <a:graphicData uri="http://schemas.openxmlformats.org/presentationml/2006/ole">
            <mc:AlternateContent xmlns:mc="http://schemas.openxmlformats.org/markup-compatibility/2006">
              <mc:Choice xmlns:v="urn:schemas-microsoft-com:vml" Requires="v">
                <p:oleObj spid="_x0000_s124935" name="Equation" r:id="rId5" imgW="1002960" imgH="190440" progId="Equation.DSMT4">
                  <p:embed/>
                </p:oleObj>
              </mc:Choice>
              <mc:Fallback>
                <p:oleObj name="Equation" r:id="rId5" imgW="1002960" imgH="190440" progId="Equation.DSMT4">
                  <p:embed/>
                  <p:pic>
                    <p:nvPicPr>
                      <p:cNvPr id="0" name=""/>
                      <p:cNvPicPr>
                        <a:picLocks noChangeAspect="1" noChangeArrowheads="1"/>
                      </p:cNvPicPr>
                      <p:nvPr/>
                    </p:nvPicPr>
                    <p:blipFill>
                      <a:blip r:embed="rId6"/>
                      <a:srcRect/>
                      <a:stretch>
                        <a:fillRect/>
                      </a:stretch>
                    </p:blipFill>
                    <p:spPr bwMode="auto">
                      <a:xfrm>
                        <a:off x="8111580" y="3575905"/>
                        <a:ext cx="3135313" cy="584200"/>
                      </a:xfrm>
                      <a:prstGeom prst="rect">
                        <a:avLst/>
                      </a:prstGeom>
                      <a:noFill/>
                    </p:spPr>
                  </p:pic>
                </p:oleObj>
              </mc:Fallback>
            </mc:AlternateContent>
          </a:graphicData>
        </a:graphic>
      </p:graphicFrame>
      <p:cxnSp>
        <p:nvCxnSpPr>
          <p:cNvPr id="17" name="Straight Arrow Connector 16"/>
          <p:cNvCxnSpPr/>
          <p:nvPr/>
        </p:nvCxnSpPr>
        <p:spPr>
          <a:xfrm>
            <a:off x="3905534" y="4697106"/>
            <a:ext cx="411935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5480334" y="6446078"/>
            <a:ext cx="411935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66105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7030A0"/>
                </a:solidFill>
              </a:rPr>
              <a:t>Checking for understanding…</a:t>
            </a:r>
            <a:r>
              <a:rPr lang="en-US" dirty="0" smtClean="0"/>
              <a:t/>
            </a:r>
            <a:br>
              <a:rPr lang="en-US" dirty="0" smtClean="0"/>
            </a:br>
            <a:endParaRPr lang="en-US" dirty="0"/>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1146958" y="2698982"/>
            <a:ext cx="10835776" cy="523220"/>
          </a:xfrm>
          <a:prstGeom prst="rect">
            <a:avLst/>
          </a:prstGeom>
        </p:spPr>
        <p:txBody>
          <a:bodyPr wrap="square">
            <a:spAutoFit/>
          </a:bodyPr>
          <a:lstStyle/>
          <a:p>
            <a:pPr>
              <a:buClr>
                <a:schemeClr val="tx1">
                  <a:lumMod val="95000"/>
                  <a:lumOff val="5000"/>
                </a:schemeClr>
              </a:buClr>
            </a:pPr>
            <a:r>
              <a:rPr lang="en-US" sz="2800" b="1" dirty="0" smtClean="0"/>
              <a:t>Describe and correct the error in writing an equation of the parabola.</a:t>
            </a:r>
          </a:p>
        </p:txBody>
      </p:sp>
      <p:sp>
        <p:nvSpPr>
          <p:cNvPr id="8" name="Rectangle 7"/>
          <p:cNvSpPr/>
          <p:nvPr/>
        </p:nvSpPr>
        <p:spPr>
          <a:xfrm>
            <a:off x="8598090" y="2084832"/>
            <a:ext cx="887104" cy="1670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2"/>
          <a:stretch>
            <a:fillRect/>
          </a:stretch>
        </p:blipFill>
        <p:spPr>
          <a:xfrm>
            <a:off x="2800847" y="3491881"/>
            <a:ext cx="6573506" cy="3194287"/>
          </a:xfrm>
          <a:prstGeom prst="rect">
            <a:avLst/>
          </a:prstGeom>
        </p:spPr>
      </p:pic>
    </p:spTree>
    <p:extLst>
      <p:ext uri="{BB962C8B-B14F-4D97-AF65-F5344CB8AC3E}">
        <p14:creationId xmlns:p14="http://schemas.microsoft.com/office/powerpoint/2010/main" val="254514743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7030A0"/>
                </a:solidFill>
              </a:rPr>
              <a:t>Checking for understanding…</a:t>
            </a:r>
            <a:r>
              <a:rPr lang="en-US" dirty="0"/>
              <a:t/>
            </a:r>
            <a:br>
              <a:rPr lang="en-US" dirty="0"/>
            </a:br>
            <a:endParaRPr lang="en-US" dirty="0"/>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6827944" y="2255157"/>
            <a:ext cx="6714152" cy="954107"/>
          </a:xfrm>
          <a:prstGeom prst="rect">
            <a:avLst/>
          </a:prstGeom>
        </p:spPr>
        <p:txBody>
          <a:bodyPr wrap="square">
            <a:spAutoFit/>
          </a:bodyPr>
          <a:lstStyle/>
          <a:p>
            <a:pPr>
              <a:buClr>
                <a:schemeClr val="tx1">
                  <a:lumMod val="95000"/>
                  <a:lumOff val="5000"/>
                </a:schemeClr>
              </a:buClr>
            </a:pPr>
            <a:r>
              <a:rPr lang="en-US" sz="2800" b="1" dirty="0" smtClean="0"/>
              <a:t>The x-intercepts were substituted incorrectly.</a:t>
            </a:r>
          </a:p>
        </p:txBody>
      </p:sp>
      <p:sp>
        <p:nvSpPr>
          <p:cNvPr id="8" name="Rectangle 7"/>
          <p:cNvSpPr/>
          <p:nvPr/>
        </p:nvSpPr>
        <p:spPr>
          <a:xfrm>
            <a:off x="8598090" y="2084832"/>
            <a:ext cx="887104" cy="1670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3"/>
          <a:stretch>
            <a:fillRect/>
          </a:stretch>
        </p:blipFill>
        <p:spPr>
          <a:xfrm>
            <a:off x="254438" y="2251881"/>
            <a:ext cx="6573506" cy="3194287"/>
          </a:xfrm>
          <a:prstGeom prst="rect">
            <a:avLst/>
          </a:prstGeom>
        </p:spPr>
      </p:pic>
      <p:graphicFrame>
        <p:nvGraphicFramePr>
          <p:cNvPr id="10" name="Object 9"/>
          <p:cNvGraphicFramePr>
            <a:graphicFrameLocks noChangeAspect="1"/>
          </p:cNvGraphicFramePr>
          <p:nvPr>
            <p:extLst/>
          </p:nvPr>
        </p:nvGraphicFramePr>
        <p:xfrm>
          <a:off x="7766050" y="3209264"/>
          <a:ext cx="2978150" cy="3290887"/>
        </p:xfrm>
        <a:graphic>
          <a:graphicData uri="http://schemas.openxmlformats.org/presentationml/2006/ole">
            <mc:AlternateContent xmlns:mc="http://schemas.openxmlformats.org/markup-compatibility/2006">
              <mc:Choice xmlns:v="urn:schemas-microsoft-com:vml" Requires="v">
                <p:oleObj spid="_x0000_s125956" name="Equation" r:id="rId4" imgW="1002960" imgH="1130040" progId="Equation.DSMT4">
                  <p:embed/>
                </p:oleObj>
              </mc:Choice>
              <mc:Fallback>
                <p:oleObj name="Equation" r:id="rId4" imgW="1002960" imgH="1130040" progId="Equation.DSMT4">
                  <p:embed/>
                  <p:pic>
                    <p:nvPicPr>
                      <p:cNvPr id="0" name=""/>
                      <p:cNvPicPr>
                        <a:picLocks noChangeAspect="1" noChangeArrowheads="1"/>
                      </p:cNvPicPr>
                      <p:nvPr/>
                    </p:nvPicPr>
                    <p:blipFill>
                      <a:blip r:embed="rId5"/>
                      <a:srcRect/>
                      <a:stretch>
                        <a:fillRect/>
                      </a:stretch>
                    </p:blipFill>
                    <p:spPr bwMode="auto">
                      <a:xfrm>
                        <a:off x="7766050" y="3209264"/>
                        <a:ext cx="2978150" cy="3290887"/>
                      </a:xfrm>
                      <a:prstGeom prst="rect">
                        <a:avLst/>
                      </a:prstGeom>
                      <a:noFill/>
                    </p:spPr>
                  </p:pic>
                </p:oleObj>
              </mc:Fallback>
            </mc:AlternateContent>
          </a:graphicData>
        </a:graphic>
      </p:graphicFrame>
    </p:spTree>
    <p:extLst>
      <p:ext uri="{BB962C8B-B14F-4D97-AF65-F5344CB8AC3E}">
        <p14:creationId xmlns:p14="http://schemas.microsoft.com/office/powerpoint/2010/main" val="8772007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7030A0"/>
                </a:solidFill>
              </a:rPr>
              <a:t>Checking for understanding…</a:t>
            </a:r>
            <a:r>
              <a:rPr lang="en-US" dirty="0"/>
              <a:t/>
            </a:r>
            <a:br>
              <a:rPr lang="en-US" dirty="0"/>
            </a:br>
            <a:endParaRPr lang="en-US"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1024127" y="2084832"/>
            <a:ext cx="10562821" cy="2677656"/>
          </a:xfrm>
          <a:prstGeom prst="rect">
            <a:avLst/>
          </a:prstGeom>
        </p:spPr>
        <p:txBody>
          <a:bodyPr wrap="square">
            <a:spAutoFit/>
          </a:bodyPr>
          <a:lstStyle/>
          <a:p>
            <a:pPr>
              <a:buClr>
                <a:schemeClr val="tx1">
                  <a:lumMod val="95000"/>
                  <a:lumOff val="5000"/>
                </a:schemeClr>
              </a:buClr>
            </a:pPr>
            <a:r>
              <a:rPr lang="en-US" sz="2800" b="1" dirty="0" smtClean="0"/>
              <a:t>Which of the following equations represents the parabola below?</a:t>
            </a:r>
          </a:p>
          <a:p>
            <a:pPr>
              <a:buClr>
                <a:schemeClr val="tx1">
                  <a:lumMod val="95000"/>
                  <a:lumOff val="5000"/>
                </a:schemeClr>
              </a:buClr>
            </a:pPr>
            <a:endParaRPr lang="en-US" sz="2800" b="1" dirty="0"/>
          </a:p>
          <a:p>
            <a:pPr>
              <a:buClr>
                <a:schemeClr val="tx1">
                  <a:lumMod val="95000"/>
                  <a:lumOff val="5000"/>
                </a:schemeClr>
              </a:buClr>
            </a:pPr>
            <a:r>
              <a:rPr lang="en-US" sz="2800" dirty="0"/>
              <a:t>	</a:t>
            </a:r>
            <a:r>
              <a:rPr lang="en-US" sz="2800" dirty="0" smtClean="0"/>
              <a:t>														  </a:t>
            </a:r>
            <a:endParaRPr lang="en-US" sz="2800" dirty="0"/>
          </a:p>
          <a:p>
            <a:pPr>
              <a:buClr>
                <a:schemeClr val="tx1">
                  <a:lumMod val="95000"/>
                  <a:lumOff val="5000"/>
                </a:schemeClr>
              </a:buClr>
            </a:pPr>
            <a:endParaRPr lang="en-US" sz="2800" b="1" dirty="0"/>
          </a:p>
          <a:p>
            <a:pPr>
              <a:buClr>
                <a:schemeClr val="tx1">
                  <a:lumMod val="95000"/>
                  <a:lumOff val="5000"/>
                </a:schemeClr>
              </a:buClr>
            </a:pPr>
            <a:endParaRPr lang="en-US" sz="2800" b="1" dirty="0"/>
          </a:p>
          <a:p>
            <a:pPr>
              <a:buClr>
                <a:schemeClr val="tx1">
                  <a:lumMod val="95000"/>
                  <a:lumOff val="5000"/>
                </a:schemeClr>
              </a:buClr>
            </a:pPr>
            <a:endParaRPr lang="en-US" sz="2800" b="1" dirty="0"/>
          </a:p>
        </p:txBody>
      </p:sp>
      <p:pic>
        <p:nvPicPr>
          <p:cNvPr id="3" name="Picture 2"/>
          <p:cNvPicPr>
            <a:picLocks noChangeAspect="1"/>
          </p:cNvPicPr>
          <p:nvPr/>
        </p:nvPicPr>
        <p:blipFill>
          <a:blip r:embed="rId2"/>
          <a:stretch>
            <a:fillRect/>
          </a:stretch>
        </p:blipFill>
        <p:spPr>
          <a:xfrm>
            <a:off x="7141191" y="2900290"/>
            <a:ext cx="3969386" cy="3473213"/>
          </a:xfrm>
          <a:prstGeom prst="rect">
            <a:avLst/>
          </a:prstGeom>
        </p:spPr>
      </p:pic>
      <p:pic>
        <p:nvPicPr>
          <p:cNvPr id="4" name="Picture 3"/>
          <p:cNvPicPr>
            <a:picLocks noChangeAspect="1"/>
          </p:cNvPicPr>
          <p:nvPr/>
        </p:nvPicPr>
        <p:blipFill>
          <a:blip r:embed="rId3"/>
          <a:stretch>
            <a:fillRect/>
          </a:stretch>
        </p:blipFill>
        <p:spPr>
          <a:xfrm>
            <a:off x="1619428" y="3123119"/>
            <a:ext cx="4926463" cy="3138985"/>
          </a:xfrm>
          <a:prstGeom prst="rect">
            <a:avLst/>
          </a:prstGeom>
        </p:spPr>
      </p:pic>
    </p:spTree>
    <p:extLst>
      <p:ext uri="{BB962C8B-B14F-4D97-AF65-F5344CB8AC3E}">
        <p14:creationId xmlns:p14="http://schemas.microsoft.com/office/powerpoint/2010/main" val="5945491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7030A0"/>
                </a:solidFill>
              </a:rPr>
              <a:t>Checking for understanding…</a:t>
            </a:r>
            <a:r>
              <a:rPr lang="en-US" dirty="0"/>
              <a:t/>
            </a:r>
            <a:br>
              <a:rPr lang="en-US" dirty="0"/>
            </a:br>
            <a:endParaRPr lang="en-US"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1024127" y="2084832"/>
            <a:ext cx="10562821" cy="2677656"/>
          </a:xfrm>
          <a:prstGeom prst="rect">
            <a:avLst/>
          </a:prstGeom>
        </p:spPr>
        <p:txBody>
          <a:bodyPr wrap="square">
            <a:spAutoFit/>
          </a:bodyPr>
          <a:lstStyle/>
          <a:p>
            <a:pPr>
              <a:buClr>
                <a:schemeClr val="tx1">
                  <a:lumMod val="95000"/>
                  <a:lumOff val="5000"/>
                </a:schemeClr>
              </a:buClr>
            </a:pPr>
            <a:r>
              <a:rPr lang="en-US" sz="2800" b="1" dirty="0" smtClean="0"/>
              <a:t>Which of the following equations represents the parabola below?</a:t>
            </a:r>
          </a:p>
          <a:p>
            <a:pPr>
              <a:buClr>
                <a:schemeClr val="tx1">
                  <a:lumMod val="95000"/>
                  <a:lumOff val="5000"/>
                </a:schemeClr>
              </a:buClr>
            </a:pPr>
            <a:endParaRPr lang="en-US" sz="2800" b="1" dirty="0"/>
          </a:p>
          <a:p>
            <a:pPr>
              <a:buClr>
                <a:schemeClr val="tx1">
                  <a:lumMod val="95000"/>
                  <a:lumOff val="5000"/>
                </a:schemeClr>
              </a:buClr>
            </a:pPr>
            <a:r>
              <a:rPr lang="en-US" sz="2800" dirty="0"/>
              <a:t>	</a:t>
            </a:r>
            <a:r>
              <a:rPr lang="en-US" sz="2800" dirty="0" smtClean="0"/>
              <a:t>														  </a:t>
            </a:r>
            <a:endParaRPr lang="en-US" sz="2800" dirty="0"/>
          </a:p>
          <a:p>
            <a:pPr>
              <a:buClr>
                <a:schemeClr val="tx1">
                  <a:lumMod val="95000"/>
                  <a:lumOff val="5000"/>
                </a:schemeClr>
              </a:buClr>
            </a:pPr>
            <a:endParaRPr lang="en-US" sz="2800" b="1" dirty="0"/>
          </a:p>
          <a:p>
            <a:pPr>
              <a:buClr>
                <a:schemeClr val="tx1">
                  <a:lumMod val="95000"/>
                  <a:lumOff val="5000"/>
                </a:schemeClr>
              </a:buClr>
            </a:pPr>
            <a:endParaRPr lang="en-US" sz="2800" b="1" dirty="0"/>
          </a:p>
          <a:p>
            <a:pPr>
              <a:buClr>
                <a:schemeClr val="tx1">
                  <a:lumMod val="95000"/>
                  <a:lumOff val="5000"/>
                </a:schemeClr>
              </a:buClr>
            </a:pPr>
            <a:endParaRPr lang="en-US" sz="2800" b="1" dirty="0"/>
          </a:p>
        </p:txBody>
      </p:sp>
      <p:pic>
        <p:nvPicPr>
          <p:cNvPr id="3" name="Picture 2"/>
          <p:cNvPicPr>
            <a:picLocks noChangeAspect="1"/>
          </p:cNvPicPr>
          <p:nvPr/>
        </p:nvPicPr>
        <p:blipFill>
          <a:blip r:embed="rId2"/>
          <a:stretch>
            <a:fillRect/>
          </a:stretch>
        </p:blipFill>
        <p:spPr>
          <a:xfrm>
            <a:off x="7141191" y="2900290"/>
            <a:ext cx="3969386" cy="3473213"/>
          </a:xfrm>
          <a:prstGeom prst="rect">
            <a:avLst/>
          </a:prstGeom>
        </p:spPr>
      </p:pic>
      <p:pic>
        <p:nvPicPr>
          <p:cNvPr id="4" name="Picture 3"/>
          <p:cNvPicPr>
            <a:picLocks noChangeAspect="1"/>
          </p:cNvPicPr>
          <p:nvPr/>
        </p:nvPicPr>
        <p:blipFill>
          <a:blip r:embed="rId3"/>
          <a:stretch>
            <a:fillRect/>
          </a:stretch>
        </p:blipFill>
        <p:spPr>
          <a:xfrm>
            <a:off x="1619428" y="3123119"/>
            <a:ext cx="4926463" cy="3138985"/>
          </a:xfrm>
          <a:prstGeom prst="rect">
            <a:avLst/>
          </a:prstGeom>
        </p:spPr>
      </p:pic>
      <p:sp>
        <p:nvSpPr>
          <p:cNvPr id="5" name="Oval 4"/>
          <p:cNvSpPr/>
          <p:nvPr/>
        </p:nvSpPr>
        <p:spPr>
          <a:xfrm>
            <a:off x="1897039" y="3398293"/>
            <a:ext cx="518615" cy="32754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897038" y="4762488"/>
            <a:ext cx="518615" cy="32754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323456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7030A0"/>
                </a:solidFill>
              </a:rPr>
              <a:t>Checking for understanding…</a:t>
            </a:r>
            <a:r>
              <a:rPr lang="en-US" dirty="0" smtClean="0"/>
              <a:t/>
            </a:r>
            <a:br>
              <a:rPr lang="en-US" dirty="0" smtClean="0"/>
            </a:br>
            <a:endParaRPr lang="en-US" dirty="0"/>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1024127" y="1739033"/>
            <a:ext cx="10944960" cy="2923877"/>
          </a:xfrm>
          <a:prstGeom prst="rect">
            <a:avLst/>
          </a:prstGeom>
        </p:spPr>
        <p:txBody>
          <a:bodyPr wrap="square">
            <a:spAutoFit/>
          </a:bodyPr>
          <a:lstStyle/>
          <a:p>
            <a:pPr>
              <a:buClr>
                <a:schemeClr val="tx1">
                  <a:lumMod val="95000"/>
                  <a:lumOff val="5000"/>
                </a:schemeClr>
              </a:buClr>
            </a:pPr>
            <a:r>
              <a:rPr lang="en-US" sz="3600" dirty="0" smtClean="0"/>
              <a:t>How can you write a quadratic function whose graph passes through three known points?</a:t>
            </a:r>
            <a:endParaRPr lang="en-US" sz="2800" dirty="0" smtClean="0"/>
          </a:p>
          <a:p>
            <a:pPr>
              <a:buClr>
                <a:schemeClr val="tx1">
                  <a:lumMod val="95000"/>
                  <a:lumOff val="5000"/>
                </a:schemeClr>
              </a:buClr>
            </a:pPr>
            <a:r>
              <a:rPr lang="en-US" sz="2800" dirty="0"/>
              <a:t>	</a:t>
            </a:r>
            <a:r>
              <a:rPr lang="en-US" sz="2800" dirty="0" smtClean="0"/>
              <a:t>														  </a:t>
            </a:r>
            <a:endParaRPr lang="en-US" sz="2800" dirty="0"/>
          </a:p>
          <a:p>
            <a:pPr>
              <a:buClr>
                <a:schemeClr val="tx1">
                  <a:lumMod val="95000"/>
                  <a:lumOff val="5000"/>
                </a:schemeClr>
              </a:buClr>
            </a:pPr>
            <a:endParaRPr lang="en-US" sz="2800" b="1" dirty="0"/>
          </a:p>
          <a:p>
            <a:pPr>
              <a:buClr>
                <a:schemeClr val="tx1">
                  <a:lumMod val="95000"/>
                  <a:lumOff val="5000"/>
                </a:schemeClr>
              </a:buClr>
            </a:pPr>
            <a:endParaRPr lang="en-US" sz="2800" b="1" dirty="0"/>
          </a:p>
          <a:p>
            <a:pPr>
              <a:buClr>
                <a:schemeClr val="tx1">
                  <a:lumMod val="95000"/>
                  <a:lumOff val="5000"/>
                </a:schemeClr>
              </a:buClr>
            </a:pPr>
            <a:endParaRPr lang="en-US" sz="2800" b="1"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7344729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7030A0"/>
                </a:solidFill>
              </a:rPr>
              <a:t>Checking for understanding…</a:t>
            </a:r>
            <a:r>
              <a:rPr lang="en-US" dirty="0" smtClean="0"/>
              <a:t/>
            </a:r>
            <a:br>
              <a:rPr lang="en-US" dirty="0" smtClean="0"/>
            </a:br>
            <a:endParaRPr lang="en-US" dirty="0"/>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1024127" y="1739033"/>
            <a:ext cx="10944960" cy="6801862"/>
          </a:xfrm>
          <a:prstGeom prst="rect">
            <a:avLst/>
          </a:prstGeom>
        </p:spPr>
        <p:txBody>
          <a:bodyPr wrap="square">
            <a:spAutoFit/>
          </a:bodyPr>
          <a:lstStyle/>
          <a:p>
            <a:pPr>
              <a:buClr>
                <a:schemeClr val="tx1">
                  <a:lumMod val="95000"/>
                  <a:lumOff val="5000"/>
                </a:schemeClr>
              </a:buClr>
            </a:pPr>
            <a:r>
              <a:rPr lang="en-US" sz="3600" dirty="0" smtClean="0"/>
              <a:t>How can you write a quadratic function whose graph passes through three known points?</a:t>
            </a:r>
          </a:p>
          <a:p>
            <a:pPr>
              <a:buClr>
                <a:schemeClr val="tx1">
                  <a:lumMod val="95000"/>
                  <a:lumOff val="5000"/>
                </a:schemeClr>
              </a:buClr>
            </a:pPr>
            <a:endParaRPr lang="en-US" sz="3600" dirty="0"/>
          </a:p>
          <a:p>
            <a:pPr>
              <a:buClr>
                <a:schemeClr val="tx1">
                  <a:lumMod val="95000"/>
                  <a:lumOff val="5000"/>
                </a:schemeClr>
              </a:buClr>
            </a:pPr>
            <a:r>
              <a:rPr lang="en-US" sz="3600" dirty="0" smtClean="0">
                <a:solidFill>
                  <a:srgbClr val="FF0000"/>
                </a:solidFill>
              </a:rPr>
              <a:t>Substitute the (x, y) values into the standard equation to write a system of three equations with three variables. Then solve the system for a, b, and </a:t>
            </a:r>
            <a:r>
              <a:rPr lang="en-US" sz="3600" dirty="0" smtClean="0">
                <a:solidFill>
                  <a:srgbClr val="FF0000"/>
                </a:solidFill>
              </a:rPr>
              <a:t>c using the RREF method.</a:t>
            </a:r>
            <a:endParaRPr lang="en-US" sz="3600" dirty="0" smtClean="0">
              <a:solidFill>
                <a:srgbClr val="FF0000"/>
              </a:solidFill>
            </a:endParaRPr>
          </a:p>
          <a:p>
            <a:pPr>
              <a:buClr>
                <a:schemeClr val="tx1">
                  <a:lumMod val="95000"/>
                  <a:lumOff val="5000"/>
                </a:schemeClr>
              </a:buClr>
            </a:pPr>
            <a:endParaRPr lang="en-US" sz="3600" dirty="0">
              <a:solidFill>
                <a:srgbClr val="FF0000"/>
              </a:solidFill>
            </a:endParaRPr>
          </a:p>
          <a:p>
            <a:pPr>
              <a:buClr>
                <a:schemeClr val="tx1">
                  <a:lumMod val="95000"/>
                  <a:lumOff val="5000"/>
                </a:schemeClr>
              </a:buClr>
            </a:pPr>
            <a:endParaRPr lang="en-US" sz="2800" dirty="0" smtClean="0">
              <a:solidFill>
                <a:srgbClr val="FF0000"/>
              </a:solidFill>
            </a:endParaRPr>
          </a:p>
          <a:p>
            <a:pPr>
              <a:buClr>
                <a:schemeClr val="tx1">
                  <a:lumMod val="95000"/>
                  <a:lumOff val="5000"/>
                </a:schemeClr>
              </a:buClr>
            </a:pPr>
            <a:r>
              <a:rPr lang="en-US" sz="2800" dirty="0"/>
              <a:t>	</a:t>
            </a:r>
            <a:r>
              <a:rPr lang="en-US" sz="2800" dirty="0" smtClean="0"/>
              <a:t>														  </a:t>
            </a:r>
            <a:endParaRPr lang="en-US" sz="2800" dirty="0"/>
          </a:p>
          <a:p>
            <a:pPr>
              <a:buClr>
                <a:schemeClr val="tx1">
                  <a:lumMod val="95000"/>
                  <a:lumOff val="5000"/>
                </a:schemeClr>
              </a:buClr>
            </a:pPr>
            <a:endParaRPr lang="en-US" sz="2800" b="1" dirty="0"/>
          </a:p>
          <a:p>
            <a:pPr>
              <a:buClr>
                <a:schemeClr val="tx1">
                  <a:lumMod val="95000"/>
                  <a:lumOff val="5000"/>
                </a:schemeClr>
              </a:buClr>
            </a:pPr>
            <a:endParaRPr lang="en-US" sz="2800" b="1" dirty="0"/>
          </a:p>
          <a:p>
            <a:pPr>
              <a:buClr>
                <a:schemeClr val="tx1">
                  <a:lumMod val="95000"/>
                  <a:lumOff val="5000"/>
                </a:schemeClr>
              </a:buClr>
            </a:pPr>
            <a:endParaRPr lang="en-US" sz="2800" b="1"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5530693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7030A0"/>
                </a:solidFill>
              </a:rPr>
              <a:t>Checking for understanding…</a:t>
            </a:r>
            <a:r>
              <a:rPr lang="en-US" dirty="0" smtClean="0"/>
              <a:t/>
            </a:r>
            <a:br>
              <a:rPr lang="en-US" dirty="0" smtClean="0"/>
            </a:br>
            <a:endParaRPr lang="en-US" dirty="0"/>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1024127" y="1739033"/>
            <a:ext cx="10944960" cy="2923877"/>
          </a:xfrm>
          <a:prstGeom prst="rect">
            <a:avLst/>
          </a:prstGeom>
        </p:spPr>
        <p:txBody>
          <a:bodyPr wrap="square">
            <a:spAutoFit/>
          </a:bodyPr>
          <a:lstStyle/>
          <a:p>
            <a:pPr>
              <a:buClr>
                <a:schemeClr val="tx1">
                  <a:lumMod val="95000"/>
                  <a:lumOff val="5000"/>
                </a:schemeClr>
              </a:buClr>
            </a:pPr>
            <a:r>
              <a:rPr lang="en-US" sz="3600" dirty="0" smtClean="0"/>
              <a:t>Is it possible to write the equation of a quadratic function given only two ordered pairs? Explain.</a:t>
            </a:r>
            <a:endParaRPr lang="en-US" sz="2800" dirty="0" smtClean="0"/>
          </a:p>
          <a:p>
            <a:pPr>
              <a:buClr>
                <a:schemeClr val="tx1">
                  <a:lumMod val="95000"/>
                  <a:lumOff val="5000"/>
                </a:schemeClr>
              </a:buClr>
            </a:pPr>
            <a:r>
              <a:rPr lang="en-US" sz="2800" dirty="0"/>
              <a:t>	</a:t>
            </a:r>
            <a:r>
              <a:rPr lang="en-US" sz="2800" dirty="0" smtClean="0"/>
              <a:t>														  </a:t>
            </a:r>
            <a:endParaRPr lang="en-US" sz="2800" dirty="0"/>
          </a:p>
          <a:p>
            <a:pPr>
              <a:buClr>
                <a:schemeClr val="tx1">
                  <a:lumMod val="95000"/>
                  <a:lumOff val="5000"/>
                </a:schemeClr>
              </a:buClr>
            </a:pPr>
            <a:endParaRPr lang="en-US" sz="2800" b="1" dirty="0"/>
          </a:p>
          <a:p>
            <a:pPr>
              <a:buClr>
                <a:schemeClr val="tx1">
                  <a:lumMod val="95000"/>
                  <a:lumOff val="5000"/>
                </a:schemeClr>
              </a:buClr>
            </a:pPr>
            <a:endParaRPr lang="en-US" sz="2800" b="1" dirty="0"/>
          </a:p>
          <a:p>
            <a:pPr>
              <a:buClr>
                <a:schemeClr val="tx1">
                  <a:lumMod val="95000"/>
                  <a:lumOff val="5000"/>
                </a:schemeClr>
              </a:buClr>
            </a:pPr>
            <a:endParaRPr lang="en-US" sz="2800" b="1"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5925059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7030A0"/>
                </a:solidFill>
              </a:rPr>
              <a:t>Checking for understanding…</a:t>
            </a:r>
            <a:r>
              <a:rPr lang="en-US" dirty="0" smtClean="0"/>
              <a:t/>
            </a:r>
            <a:br>
              <a:rPr lang="en-US" dirty="0" smtClean="0"/>
            </a:br>
            <a:endParaRPr lang="en-US" dirty="0"/>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1024127" y="1739033"/>
            <a:ext cx="10944960" cy="5139869"/>
          </a:xfrm>
          <a:prstGeom prst="rect">
            <a:avLst/>
          </a:prstGeom>
        </p:spPr>
        <p:txBody>
          <a:bodyPr wrap="square">
            <a:spAutoFit/>
          </a:bodyPr>
          <a:lstStyle/>
          <a:p>
            <a:pPr>
              <a:buClr>
                <a:schemeClr val="tx1">
                  <a:lumMod val="95000"/>
                  <a:lumOff val="5000"/>
                </a:schemeClr>
              </a:buClr>
            </a:pPr>
            <a:r>
              <a:rPr lang="en-US" sz="3600" dirty="0" smtClean="0"/>
              <a:t>Is it possible to write the equation of a quadratic function given only two ordered pairs? Explain.</a:t>
            </a:r>
          </a:p>
          <a:p>
            <a:pPr>
              <a:buClr>
                <a:schemeClr val="tx1">
                  <a:lumMod val="95000"/>
                  <a:lumOff val="5000"/>
                </a:schemeClr>
              </a:buClr>
            </a:pPr>
            <a:endParaRPr lang="en-US" sz="3600" dirty="0"/>
          </a:p>
          <a:p>
            <a:pPr>
              <a:buClr>
                <a:schemeClr val="tx1">
                  <a:lumMod val="95000"/>
                  <a:lumOff val="5000"/>
                </a:schemeClr>
              </a:buClr>
            </a:pPr>
            <a:r>
              <a:rPr lang="en-US" sz="3600" dirty="0" smtClean="0">
                <a:solidFill>
                  <a:srgbClr val="FF0000"/>
                </a:solidFill>
              </a:rPr>
              <a:t>It is only possible to write the equation of a quadratic equation given two ordered pairs if one of the ordered pairs is the vertex of the parabola. </a:t>
            </a:r>
            <a:endParaRPr lang="en-US" sz="2800" dirty="0" smtClean="0">
              <a:solidFill>
                <a:srgbClr val="FF0000"/>
              </a:solidFill>
            </a:endParaRPr>
          </a:p>
          <a:p>
            <a:pPr>
              <a:buClr>
                <a:schemeClr val="tx1">
                  <a:lumMod val="95000"/>
                  <a:lumOff val="5000"/>
                </a:schemeClr>
              </a:buClr>
            </a:pPr>
            <a:r>
              <a:rPr lang="en-US" sz="2800" dirty="0"/>
              <a:t>	</a:t>
            </a:r>
            <a:r>
              <a:rPr lang="en-US" sz="2800" dirty="0" smtClean="0"/>
              <a:t>														  </a:t>
            </a:r>
            <a:endParaRPr lang="en-US" sz="2800" dirty="0"/>
          </a:p>
          <a:p>
            <a:pPr>
              <a:buClr>
                <a:schemeClr val="tx1">
                  <a:lumMod val="95000"/>
                  <a:lumOff val="5000"/>
                </a:schemeClr>
              </a:buClr>
            </a:pPr>
            <a:endParaRPr lang="en-US" sz="2800" b="1" dirty="0"/>
          </a:p>
          <a:p>
            <a:pPr>
              <a:buClr>
                <a:schemeClr val="tx1">
                  <a:lumMod val="95000"/>
                  <a:lumOff val="5000"/>
                </a:schemeClr>
              </a:buClr>
            </a:pPr>
            <a:endParaRPr lang="en-US" sz="2800" b="1" dirty="0"/>
          </a:p>
          <a:p>
            <a:pPr>
              <a:buClr>
                <a:schemeClr val="tx1">
                  <a:lumMod val="95000"/>
                  <a:lumOff val="5000"/>
                </a:schemeClr>
              </a:buClr>
            </a:pPr>
            <a:endParaRPr lang="en-US" sz="2800" b="1"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8908880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7030A0"/>
                </a:solidFill>
              </a:rPr>
              <a:t>Checking for understanding…</a:t>
            </a:r>
            <a:r>
              <a:rPr lang="en-US" dirty="0" smtClean="0"/>
              <a:t/>
            </a:r>
            <a:br>
              <a:rPr lang="en-US" dirty="0" smtClean="0"/>
            </a:br>
            <a:endParaRPr lang="en-US" dirty="0"/>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1024127" y="1739033"/>
            <a:ext cx="10944960" cy="2923877"/>
          </a:xfrm>
          <a:prstGeom prst="rect">
            <a:avLst/>
          </a:prstGeom>
        </p:spPr>
        <p:txBody>
          <a:bodyPr wrap="square">
            <a:spAutoFit/>
          </a:bodyPr>
          <a:lstStyle/>
          <a:p>
            <a:pPr>
              <a:buClr>
                <a:schemeClr val="tx1">
                  <a:lumMod val="95000"/>
                  <a:lumOff val="5000"/>
                </a:schemeClr>
              </a:buClr>
            </a:pPr>
            <a:r>
              <a:rPr lang="en-US" sz="3600" dirty="0" smtClean="0"/>
              <a:t>How can you write a quadratic function that models data consisting of more than three points?</a:t>
            </a:r>
            <a:endParaRPr lang="en-US" sz="2800" dirty="0" smtClean="0"/>
          </a:p>
          <a:p>
            <a:pPr>
              <a:buClr>
                <a:schemeClr val="tx1">
                  <a:lumMod val="95000"/>
                  <a:lumOff val="5000"/>
                </a:schemeClr>
              </a:buClr>
            </a:pPr>
            <a:r>
              <a:rPr lang="en-US" sz="2800" dirty="0"/>
              <a:t>	</a:t>
            </a:r>
            <a:r>
              <a:rPr lang="en-US" sz="2800" dirty="0" smtClean="0"/>
              <a:t>														  </a:t>
            </a:r>
            <a:endParaRPr lang="en-US" sz="2800" dirty="0"/>
          </a:p>
          <a:p>
            <a:pPr>
              <a:buClr>
                <a:schemeClr val="tx1">
                  <a:lumMod val="95000"/>
                  <a:lumOff val="5000"/>
                </a:schemeClr>
              </a:buClr>
            </a:pPr>
            <a:endParaRPr lang="en-US" sz="2800" b="1" dirty="0"/>
          </a:p>
          <a:p>
            <a:pPr>
              <a:buClr>
                <a:schemeClr val="tx1">
                  <a:lumMod val="95000"/>
                  <a:lumOff val="5000"/>
                </a:schemeClr>
              </a:buClr>
            </a:pPr>
            <a:endParaRPr lang="en-US" sz="2800" b="1" dirty="0"/>
          </a:p>
          <a:p>
            <a:pPr>
              <a:buClr>
                <a:schemeClr val="tx1">
                  <a:lumMod val="95000"/>
                  <a:lumOff val="5000"/>
                </a:schemeClr>
              </a:buClr>
            </a:pPr>
            <a:endParaRPr lang="en-US" sz="2800" b="1"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7353225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7030A0"/>
                </a:solidFill>
              </a:rPr>
              <a:t>Checking for understanding…</a:t>
            </a:r>
            <a:r>
              <a:rPr lang="en-US" dirty="0" smtClean="0"/>
              <a:t/>
            </a:r>
            <a:br>
              <a:rPr lang="en-US" dirty="0" smtClean="0"/>
            </a:br>
            <a:endParaRPr lang="en-US" dirty="0"/>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1024127" y="1739033"/>
            <a:ext cx="10944960" cy="4585871"/>
          </a:xfrm>
          <a:prstGeom prst="rect">
            <a:avLst/>
          </a:prstGeom>
        </p:spPr>
        <p:txBody>
          <a:bodyPr wrap="square">
            <a:spAutoFit/>
          </a:bodyPr>
          <a:lstStyle/>
          <a:p>
            <a:pPr>
              <a:buClr>
                <a:schemeClr val="tx1">
                  <a:lumMod val="95000"/>
                  <a:lumOff val="5000"/>
                </a:schemeClr>
              </a:buClr>
            </a:pPr>
            <a:r>
              <a:rPr lang="en-US" sz="3600" dirty="0" smtClean="0"/>
              <a:t>How can you write a quadratic function that models data consisting of more than three points?</a:t>
            </a:r>
          </a:p>
          <a:p>
            <a:pPr>
              <a:buClr>
                <a:schemeClr val="tx1">
                  <a:lumMod val="95000"/>
                  <a:lumOff val="5000"/>
                </a:schemeClr>
              </a:buClr>
            </a:pPr>
            <a:endParaRPr lang="en-US" sz="3600" dirty="0"/>
          </a:p>
          <a:p>
            <a:pPr>
              <a:buClr>
                <a:schemeClr val="tx1">
                  <a:lumMod val="95000"/>
                  <a:lumOff val="5000"/>
                </a:schemeClr>
              </a:buClr>
            </a:pPr>
            <a:r>
              <a:rPr lang="en-US" sz="3600" dirty="0" smtClean="0">
                <a:solidFill>
                  <a:srgbClr val="FF0000"/>
                </a:solidFill>
              </a:rPr>
              <a:t>Use the quadratic regression feature on the graphing calculator.</a:t>
            </a:r>
            <a:endParaRPr lang="en-US" sz="2800" dirty="0" smtClean="0">
              <a:solidFill>
                <a:srgbClr val="FF0000"/>
              </a:solidFill>
            </a:endParaRPr>
          </a:p>
          <a:p>
            <a:pPr>
              <a:buClr>
                <a:schemeClr val="tx1">
                  <a:lumMod val="95000"/>
                  <a:lumOff val="5000"/>
                </a:schemeClr>
              </a:buClr>
            </a:pPr>
            <a:r>
              <a:rPr lang="en-US" sz="2800" dirty="0"/>
              <a:t>	</a:t>
            </a:r>
            <a:r>
              <a:rPr lang="en-US" sz="2800" dirty="0" smtClean="0"/>
              <a:t>														  </a:t>
            </a:r>
            <a:endParaRPr lang="en-US" sz="2800" dirty="0"/>
          </a:p>
          <a:p>
            <a:pPr>
              <a:buClr>
                <a:schemeClr val="tx1">
                  <a:lumMod val="95000"/>
                  <a:lumOff val="5000"/>
                </a:schemeClr>
              </a:buClr>
            </a:pPr>
            <a:endParaRPr lang="en-US" sz="2800" b="1" dirty="0"/>
          </a:p>
          <a:p>
            <a:pPr>
              <a:buClr>
                <a:schemeClr val="tx1">
                  <a:lumMod val="95000"/>
                  <a:lumOff val="5000"/>
                </a:schemeClr>
              </a:buClr>
            </a:pPr>
            <a:endParaRPr lang="en-US" sz="2800" b="1" dirty="0"/>
          </a:p>
          <a:p>
            <a:pPr>
              <a:buClr>
                <a:schemeClr val="tx1">
                  <a:lumMod val="95000"/>
                  <a:lumOff val="5000"/>
                </a:schemeClr>
              </a:buClr>
            </a:pPr>
            <a:endParaRPr lang="en-US" sz="2800" b="1"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347043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7030A0"/>
                </a:solidFill>
              </a:rPr>
              <a:t>Checking for understanding…</a:t>
            </a:r>
            <a:r>
              <a:rPr lang="en-US" dirty="0" smtClean="0"/>
              <a:t/>
            </a:r>
            <a:br>
              <a:rPr lang="en-US" dirty="0" smtClean="0"/>
            </a:br>
            <a:endParaRPr lang="en-US" dirty="0"/>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1024127" y="1739033"/>
            <a:ext cx="10944960" cy="2923877"/>
          </a:xfrm>
          <a:prstGeom prst="rect">
            <a:avLst/>
          </a:prstGeom>
        </p:spPr>
        <p:txBody>
          <a:bodyPr wrap="square">
            <a:spAutoFit/>
          </a:bodyPr>
          <a:lstStyle/>
          <a:p>
            <a:pPr>
              <a:buClr>
                <a:schemeClr val="tx1">
                  <a:lumMod val="95000"/>
                  <a:lumOff val="5000"/>
                </a:schemeClr>
              </a:buClr>
            </a:pPr>
            <a:r>
              <a:rPr lang="en-US" sz="3600" dirty="0" smtClean="0"/>
              <a:t>How do you know whether to perform a linear regression or a quadratic regression for a given set of data?</a:t>
            </a:r>
            <a:endParaRPr lang="en-US" sz="2800" dirty="0" smtClean="0"/>
          </a:p>
          <a:p>
            <a:pPr>
              <a:buClr>
                <a:schemeClr val="tx1">
                  <a:lumMod val="95000"/>
                  <a:lumOff val="5000"/>
                </a:schemeClr>
              </a:buClr>
            </a:pPr>
            <a:r>
              <a:rPr lang="en-US" sz="2800" dirty="0"/>
              <a:t>	</a:t>
            </a:r>
            <a:r>
              <a:rPr lang="en-US" sz="2800" dirty="0" smtClean="0"/>
              <a:t>														  </a:t>
            </a:r>
            <a:endParaRPr lang="en-US" sz="2800" dirty="0"/>
          </a:p>
          <a:p>
            <a:pPr>
              <a:buClr>
                <a:schemeClr val="tx1">
                  <a:lumMod val="95000"/>
                  <a:lumOff val="5000"/>
                </a:schemeClr>
              </a:buClr>
            </a:pPr>
            <a:endParaRPr lang="en-US" sz="2800" b="1" dirty="0"/>
          </a:p>
          <a:p>
            <a:pPr>
              <a:buClr>
                <a:schemeClr val="tx1">
                  <a:lumMod val="95000"/>
                  <a:lumOff val="5000"/>
                </a:schemeClr>
              </a:buClr>
            </a:pPr>
            <a:endParaRPr lang="en-US" sz="2800" b="1" dirty="0"/>
          </a:p>
          <a:p>
            <a:pPr>
              <a:buClr>
                <a:schemeClr val="tx1">
                  <a:lumMod val="95000"/>
                  <a:lumOff val="5000"/>
                </a:schemeClr>
              </a:buClr>
            </a:pPr>
            <a:endParaRPr lang="en-US" sz="2800" b="1"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4200207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7030A0"/>
                </a:solidFill>
              </a:rPr>
              <a:t>Checking for understanding…</a:t>
            </a:r>
            <a:r>
              <a:rPr lang="en-US" dirty="0" smtClean="0"/>
              <a:t/>
            </a:r>
            <a:br>
              <a:rPr lang="en-US" dirty="0" smtClean="0"/>
            </a:br>
            <a:endParaRPr lang="en-US" dirty="0"/>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1024127" y="1739033"/>
            <a:ext cx="10944960" cy="6247864"/>
          </a:xfrm>
          <a:prstGeom prst="rect">
            <a:avLst/>
          </a:prstGeom>
        </p:spPr>
        <p:txBody>
          <a:bodyPr wrap="square">
            <a:spAutoFit/>
          </a:bodyPr>
          <a:lstStyle/>
          <a:p>
            <a:pPr>
              <a:buClr>
                <a:schemeClr val="tx1">
                  <a:lumMod val="95000"/>
                  <a:lumOff val="5000"/>
                </a:schemeClr>
              </a:buClr>
            </a:pPr>
            <a:r>
              <a:rPr lang="en-US" sz="3600" dirty="0" smtClean="0"/>
              <a:t>How do you know whether to perform a linear regression or a quadratic regression for a given set of data?</a:t>
            </a:r>
          </a:p>
          <a:p>
            <a:pPr>
              <a:buClr>
                <a:schemeClr val="tx1">
                  <a:lumMod val="95000"/>
                  <a:lumOff val="5000"/>
                </a:schemeClr>
              </a:buClr>
            </a:pPr>
            <a:endParaRPr lang="en-US" sz="3600" dirty="0"/>
          </a:p>
          <a:p>
            <a:pPr>
              <a:buClr>
                <a:schemeClr val="tx1">
                  <a:lumMod val="95000"/>
                  <a:lumOff val="5000"/>
                </a:schemeClr>
              </a:buClr>
            </a:pPr>
            <a:r>
              <a:rPr lang="en-US" sz="3600" dirty="0" smtClean="0">
                <a:solidFill>
                  <a:srgbClr val="FF0000"/>
                </a:solidFill>
              </a:rPr>
              <a:t>Enter the data into a graphing calculator using two lists and create a scatter plot. The scatter plot will indicate whether the </a:t>
            </a:r>
            <a:r>
              <a:rPr lang="en-US" sz="3600" dirty="0" smtClean="0">
                <a:solidFill>
                  <a:srgbClr val="FF0000"/>
                </a:solidFill>
              </a:rPr>
              <a:t>data points </a:t>
            </a:r>
            <a:r>
              <a:rPr lang="en-US" sz="3600" dirty="0" smtClean="0">
                <a:solidFill>
                  <a:srgbClr val="FF0000"/>
                </a:solidFill>
              </a:rPr>
              <a:t>are collinear (linear regression) or non-collinear where the </a:t>
            </a:r>
            <a:r>
              <a:rPr lang="en-US" sz="3600" dirty="0" smtClean="0">
                <a:solidFill>
                  <a:srgbClr val="FF0000"/>
                </a:solidFill>
              </a:rPr>
              <a:t>data points </a:t>
            </a:r>
            <a:r>
              <a:rPr lang="en-US" sz="3600" dirty="0" smtClean="0">
                <a:solidFill>
                  <a:srgbClr val="FF0000"/>
                </a:solidFill>
              </a:rPr>
              <a:t>follows a curve (quadratic regression).</a:t>
            </a:r>
            <a:endParaRPr lang="en-US" sz="2800" dirty="0" smtClean="0">
              <a:solidFill>
                <a:srgbClr val="FF0000"/>
              </a:solidFill>
            </a:endParaRPr>
          </a:p>
          <a:p>
            <a:pPr>
              <a:buClr>
                <a:schemeClr val="tx1">
                  <a:lumMod val="95000"/>
                  <a:lumOff val="5000"/>
                </a:schemeClr>
              </a:buClr>
            </a:pPr>
            <a:r>
              <a:rPr lang="en-US" sz="2800" dirty="0"/>
              <a:t>	</a:t>
            </a:r>
            <a:r>
              <a:rPr lang="en-US" sz="2800" dirty="0" smtClean="0"/>
              <a:t>														  </a:t>
            </a:r>
            <a:endParaRPr lang="en-US" sz="2800" dirty="0"/>
          </a:p>
          <a:p>
            <a:pPr>
              <a:buClr>
                <a:schemeClr val="tx1">
                  <a:lumMod val="95000"/>
                  <a:lumOff val="5000"/>
                </a:schemeClr>
              </a:buClr>
            </a:pPr>
            <a:endParaRPr lang="en-US" sz="2800" b="1" dirty="0"/>
          </a:p>
          <a:p>
            <a:pPr>
              <a:buClr>
                <a:schemeClr val="tx1">
                  <a:lumMod val="95000"/>
                  <a:lumOff val="5000"/>
                </a:schemeClr>
              </a:buClr>
            </a:pPr>
            <a:endParaRPr lang="en-US" sz="2800" b="1" dirty="0"/>
          </a:p>
          <a:p>
            <a:pPr>
              <a:buClr>
                <a:schemeClr val="tx1">
                  <a:lumMod val="95000"/>
                  <a:lumOff val="5000"/>
                </a:schemeClr>
              </a:buClr>
            </a:pPr>
            <a:endParaRPr lang="en-US" sz="2800" b="1"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4083761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7030A0"/>
                </a:solidFill>
              </a:rPr>
              <a:t>Checking for understanding…</a:t>
            </a:r>
            <a:r>
              <a:rPr lang="en-US" dirty="0" smtClean="0"/>
              <a:t/>
            </a:r>
            <a:br>
              <a:rPr lang="en-US" dirty="0" smtClean="0"/>
            </a:br>
            <a:endParaRPr lang="en-US" dirty="0"/>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1024127" y="1739033"/>
            <a:ext cx="10944960" cy="2923877"/>
          </a:xfrm>
          <a:prstGeom prst="rect">
            <a:avLst/>
          </a:prstGeom>
        </p:spPr>
        <p:txBody>
          <a:bodyPr wrap="square">
            <a:spAutoFit/>
          </a:bodyPr>
          <a:lstStyle/>
          <a:p>
            <a:pPr>
              <a:buClr>
                <a:schemeClr val="tx1">
                  <a:lumMod val="95000"/>
                  <a:lumOff val="5000"/>
                </a:schemeClr>
              </a:buClr>
            </a:pPr>
            <a:r>
              <a:rPr lang="en-US" sz="3600" dirty="0" smtClean="0"/>
              <a:t>Give four ways to find a quadratic model for a set of data points.</a:t>
            </a:r>
            <a:endParaRPr lang="en-US" sz="2800" dirty="0" smtClean="0"/>
          </a:p>
          <a:p>
            <a:pPr>
              <a:buClr>
                <a:schemeClr val="tx1">
                  <a:lumMod val="95000"/>
                  <a:lumOff val="5000"/>
                </a:schemeClr>
              </a:buClr>
            </a:pPr>
            <a:r>
              <a:rPr lang="en-US" sz="2800" dirty="0"/>
              <a:t>	</a:t>
            </a:r>
            <a:r>
              <a:rPr lang="en-US" sz="2800" dirty="0" smtClean="0"/>
              <a:t>														  </a:t>
            </a:r>
            <a:endParaRPr lang="en-US" sz="2800" dirty="0"/>
          </a:p>
          <a:p>
            <a:pPr>
              <a:buClr>
                <a:schemeClr val="tx1">
                  <a:lumMod val="95000"/>
                  <a:lumOff val="5000"/>
                </a:schemeClr>
              </a:buClr>
            </a:pPr>
            <a:endParaRPr lang="en-US" sz="2800" b="1" dirty="0"/>
          </a:p>
          <a:p>
            <a:pPr>
              <a:buClr>
                <a:schemeClr val="tx1">
                  <a:lumMod val="95000"/>
                  <a:lumOff val="5000"/>
                </a:schemeClr>
              </a:buClr>
            </a:pPr>
            <a:endParaRPr lang="en-US" sz="2800" b="1" dirty="0"/>
          </a:p>
          <a:p>
            <a:pPr>
              <a:buClr>
                <a:schemeClr val="tx1">
                  <a:lumMod val="95000"/>
                  <a:lumOff val="5000"/>
                </a:schemeClr>
              </a:buClr>
            </a:pPr>
            <a:endParaRPr lang="en-US" sz="2800" b="1"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9937444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7030A0"/>
                </a:solidFill>
              </a:rPr>
              <a:t>Checking for understanding…</a:t>
            </a:r>
            <a:r>
              <a:rPr lang="en-US" dirty="0" smtClean="0"/>
              <a:t/>
            </a:r>
            <a:br>
              <a:rPr lang="en-US" dirty="0" smtClean="0"/>
            </a:br>
            <a:endParaRPr lang="en-US" dirty="0"/>
          </a:p>
        </p:txBody>
      </p:sp>
      <p:sp>
        <p:nvSpPr>
          <p:cNvPr id="5" name="Rectangle 2"/>
          <p:cNvSpPr>
            <a:spLocks noChangeArrowheads="1"/>
          </p:cNvSpPr>
          <p:nvPr/>
        </p:nvSpPr>
        <p:spPr bwMode="auto">
          <a:xfrm>
            <a:off x="532262" y="24293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p:nvPr/>
        </p:nvSpPr>
        <p:spPr>
          <a:xfrm>
            <a:off x="1024127" y="1739033"/>
            <a:ext cx="10944960" cy="6124754"/>
          </a:xfrm>
          <a:prstGeom prst="rect">
            <a:avLst/>
          </a:prstGeom>
        </p:spPr>
        <p:txBody>
          <a:bodyPr wrap="square">
            <a:spAutoFit/>
          </a:bodyPr>
          <a:lstStyle/>
          <a:p>
            <a:pPr>
              <a:buClr>
                <a:schemeClr val="tx1">
                  <a:lumMod val="95000"/>
                  <a:lumOff val="5000"/>
                </a:schemeClr>
              </a:buClr>
            </a:pPr>
            <a:r>
              <a:rPr lang="en-US" sz="3200" dirty="0" smtClean="0"/>
              <a:t>Give four ways to find a quadratic model for a set of data points.</a:t>
            </a:r>
          </a:p>
          <a:p>
            <a:pPr>
              <a:buClr>
                <a:schemeClr val="tx1">
                  <a:lumMod val="95000"/>
                  <a:lumOff val="5000"/>
                </a:schemeClr>
              </a:buClr>
            </a:pPr>
            <a:endParaRPr lang="en-US" sz="3200" dirty="0"/>
          </a:p>
          <a:p>
            <a:pPr marL="742950" indent="-742950">
              <a:buClr>
                <a:schemeClr val="tx1">
                  <a:lumMod val="95000"/>
                  <a:lumOff val="5000"/>
                </a:schemeClr>
              </a:buClr>
              <a:buAutoNum type="arabicParenBoth"/>
            </a:pPr>
            <a:r>
              <a:rPr lang="en-US" sz="3200" dirty="0" smtClean="0">
                <a:solidFill>
                  <a:srgbClr val="FF0000"/>
                </a:solidFill>
              </a:rPr>
              <a:t>Use the vertex and a point in the vertex form of the equation.</a:t>
            </a:r>
          </a:p>
          <a:p>
            <a:pPr marL="742950" indent="-742950">
              <a:buClr>
                <a:schemeClr val="tx1">
                  <a:lumMod val="95000"/>
                  <a:lumOff val="5000"/>
                </a:schemeClr>
              </a:buClr>
              <a:buAutoNum type="arabicParenBoth"/>
            </a:pPr>
            <a:r>
              <a:rPr lang="en-US" sz="3200" dirty="0" smtClean="0">
                <a:solidFill>
                  <a:srgbClr val="FF0000"/>
                </a:solidFill>
              </a:rPr>
              <a:t>Use the intercepts and a point in the intercept form.</a:t>
            </a:r>
          </a:p>
          <a:p>
            <a:pPr marL="742950" indent="-742950">
              <a:buClr>
                <a:schemeClr val="tx1">
                  <a:lumMod val="95000"/>
                  <a:lumOff val="5000"/>
                </a:schemeClr>
              </a:buClr>
              <a:buAutoNum type="arabicParenBoth"/>
            </a:pPr>
            <a:r>
              <a:rPr lang="en-US" sz="3200" dirty="0" smtClean="0">
                <a:solidFill>
                  <a:srgbClr val="FF0000"/>
                </a:solidFill>
              </a:rPr>
              <a:t>Use quadratic regression on a calculator.</a:t>
            </a:r>
          </a:p>
          <a:p>
            <a:pPr marL="742950" indent="-742950">
              <a:buClr>
                <a:schemeClr val="tx1">
                  <a:lumMod val="95000"/>
                  <a:lumOff val="5000"/>
                </a:schemeClr>
              </a:buClr>
              <a:buAutoNum type="arabicParenBoth"/>
            </a:pPr>
            <a:r>
              <a:rPr lang="en-US" sz="3200" dirty="0" smtClean="0">
                <a:solidFill>
                  <a:srgbClr val="FF0000"/>
                </a:solidFill>
              </a:rPr>
              <a:t>Use the three points and solve the system of equations to find</a:t>
            </a:r>
          </a:p>
          <a:p>
            <a:pPr>
              <a:buClr>
                <a:schemeClr val="tx1">
                  <a:lumMod val="95000"/>
                  <a:lumOff val="5000"/>
                </a:schemeClr>
              </a:buClr>
            </a:pPr>
            <a:r>
              <a:rPr lang="en-US" sz="3200" dirty="0">
                <a:solidFill>
                  <a:srgbClr val="FF0000"/>
                </a:solidFill>
              </a:rPr>
              <a:t> </a:t>
            </a:r>
            <a:r>
              <a:rPr lang="en-US" sz="3200" dirty="0" smtClean="0">
                <a:solidFill>
                  <a:srgbClr val="FF0000"/>
                </a:solidFill>
              </a:rPr>
              <a:t>      the coefficients.</a:t>
            </a:r>
          </a:p>
          <a:p>
            <a:pPr>
              <a:buClr>
                <a:schemeClr val="tx1">
                  <a:lumMod val="95000"/>
                  <a:lumOff val="5000"/>
                </a:schemeClr>
              </a:buClr>
            </a:pPr>
            <a:endParaRPr lang="en-US" sz="3200" dirty="0" smtClean="0"/>
          </a:p>
          <a:p>
            <a:pPr>
              <a:buClr>
                <a:schemeClr val="tx1">
                  <a:lumMod val="95000"/>
                  <a:lumOff val="5000"/>
                </a:schemeClr>
              </a:buClr>
            </a:pPr>
            <a:endParaRPr lang="en-US" sz="2400" dirty="0" smtClean="0"/>
          </a:p>
          <a:p>
            <a:pPr>
              <a:buClr>
                <a:schemeClr val="tx1">
                  <a:lumMod val="95000"/>
                  <a:lumOff val="5000"/>
                </a:schemeClr>
              </a:buClr>
            </a:pPr>
            <a:r>
              <a:rPr lang="en-US" sz="2800" dirty="0"/>
              <a:t>	</a:t>
            </a:r>
            <a:r>
              <a:rPr lang="en-US" sz="2800" dirty="0" smtClean="0"/>
              <a:t>														  </a:t>
            </a:r>
            <a:endParaRPr lang="en-US" sz="2800" dirty="0"/>
          </a:p>
          <a:p>
            <a:pPr>
              <a:buClr>
                <a:schemeClr val="tx1">
                  <a:lumMod val="95000"/>
                  <a:lumOff val="5000"/>
                </a:schemeClr>
              </a:buClr>
            </a:pPr>
            <a:endParaRPr lang="en-US" sz="2800" b="1" dirty="0"/>
          </a:p>
          <a:p>
            <a:pPr>
              <a:buClr>
                <a:schemeClr val="tx1">
                  <a:lumMod val="95000"/>
                  <a:lumOff val="5000"/>
                </a:schemeClr>
              </a:buClr>
            </a:pPr>
            <a:endParaRPr lang="en-US" sz="2800" b="1" dirty="0"/>
          </a:p>
          <a:p>
            <a:pPr>
              <a:buClr>
                <a:schemeClr val="tx1">
                  <a:lumMod val="95000"/>
                  <a:lumOff val="5000"/>
                </a:schemeClr>
              </a:buClr>
            </a:pPr>
            <a:endParaRPr lang="en-US" sz="2800" b="1" dirty="0"/>
          </a:p>
        </p:txBody>
      </p:sp>
      <p:sp>
        <p:nvSpPr>
          <p:cNvPr id="9" name="Rectangle 8"/>
          <p:cNvSpPr/>
          <p:nvPr/>
        </p:nvSpPr>
        <p:spPr>
          <a:xfrm>
            <a:off x="709684" y="791570"/>
            <a:ext cx="81886" cy="1023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8324369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455F51"/>
      </a:dk2>
      <a:lt2>
        <a:srgbClr val="E3DED1"/>
      </a:lt2>
      <a:accent1>
        <a:srgbClr val="99CB38"/>
      </a:accent1>
      <a:accent2>
        <a:srgbClr val="63A537"/>
      </a:accent2>
      <a:accent3>
        <a:srgbClr val="E6D024"/>
      </a:accent3>
      <a:accent4>
        <a:srgbClr val="CC9700"/>
      </a:accent4>
      <a:accent5>
        <a:srgbClr val="4EB3CF"/>
      </a:accent5>
      <a:accent6>
        <a:srgbClr val="378DA6"/>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29F68FFC-748B-4FC3-BF39-7F84A6D5840F}"/>
    </a:ext>
  </a:extLst>
</a:theme>
</file>

<file path=docProps/app.xml><?xml version="1.0" encoding="utf-8"?>
<Properties xmlns="http://schemas.openxmlformats.org/officeDocument/2006/extended-properties" xmlns:vt="http://schemas.openxmlformats.org/officeDocument/2006/docPropsVTypes">
  <Template>Integral</Template>
  <TotalTime>3232</TotalTime>
  <Words>1346</Words>
  <Application>Microsoft Office PowerPoint</Application>
  <PresentationFormat>Widescreen</PresentationFormat>
  <Paragraphs>181</Paragraphs>
  <Slides>45</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52" baseType="lpstr">
      <vt:lpstr>Arial</vt:lpstr>
      <vt:lpstr>Open Sans</vt:lpstr>
      <vt:lpstr>Tw Cen MT</vt:lpstr>
      <vt:lpstr>Tw Cen MT Condensed</vt:lpstr>
      <vt:lpstr>Wingdings 3</vt:lpstr>
      <vt:lpstr>Integral</vt:lpstr>
      <vt:lpstr>Equation</vt:lpstr>
      <vt:lpstr>                writing equations of                  quadratic equations                               unit 2 day 5</vt:lpstr>
      <vt:lpstr>PowerPoint Presentation</vt:lpstr>
      <vt:lpstr>PowerPoint Presentation</vt:lpstr>
      <vt:lpstr>Mini Lesson #1  writing an equation of a quadratic function using a point on the graph and the Vertex</vt:lpstr>
      <vt:lpstr>Independent practice u2A5   Example 1</vt:lpstr>
      <vt:lpstr>Independent practice u2A5   Example 1</vt:lpstr>
      <vt:lpstr>Independent practice u2A5   Example 2</vt:lpstr>
      <vt:lpstr>Independent practice u2A5   Example 2</vt:lpstr>
      <vt:lpstr>Independent practice u2A5   Example 3</vt:lpstr>
      <vt:lpstr>Independent practice u2A5   Example 3</vt:lpstr>
      <vt:lpstr>Guided practice u2A5   Example 4</vt:lpstr>
      <vt:lpstr>Guided practice u2A5   Example 4</vt:lpstr>
      <vt:lpstr>Guided practice u2A5   Example 4</vt:lpstr>
      <vt:lpstr>Guided practice u2A5   Example 4</vt:lpstr>
      <vt:lpstr>Guided practice u2A5   Example 4</vt:lpstr>
      <vt:lpstr>independent practice u2A5   Example 5</vt:lpstr>
      <vt:lpstr>independent practice u2A5   Example 5</vt:lpstr>
      <vt:lpstr>independent practice u2A5   Example 5</vt:lpstr>
      <vt:lpstr>independent practice u2A5   Example 5</vt:lpstr>
      <vt:lpstr>Mini Lesson #2  find a quadratic model for a data set using the quadratic regression feature on your calculator.</vt:lpstr>
      <vt:lpstr>Guided Practice u2A5   Example 8</vt:lpstr>
      <vt:lpstr>Guided Practice u2A5   Example 8</vt:lpstr>
      <vt:lpstr>Guided Practice u2A5   Example 8</vt:lpstr>
      <vt:lpstr>Guided Practice u2A5   Example 8</vt:lpstr>
      <vt:lpstr>independent Practice u2A5   Example 9</vt:lpstr>
      <vt:lpstr>independent Practice u2A5   Example 9</vt:lpstr>
      <vt:lpstr>independent Practice u2A5   Example 9</vt:lpstr>
      <vt:lpstr>independent Practice u2A5   Example 9</vt:lpstr>
      <vt:lpstr>independent Practice u2A5   Example 9</vt:lpstr>
      <vt:lpstr>independent Practice u2A5   Example 9</vt:lpstr>
      <vt:lpstr>Review Core concepts </vt:lpstr>
      <vt:lpstr>Checking for understanding… </vt:lpstr>
      <vt:lpstr>Checking for understanding… </vt:lpstr>
      <vt:lpstr>Checking for understanding… </vt:lpstr>
      <vt:lpstr>Checking for understanding… </vt:lpstr>
      <vt:lpstr>Checking for understanding… </vt:lpstr>
      <vt:lpstr>Checking for understanding… </vt:lpstr>
      <vt:lpstr>Checking for understanding… </vt:lpstr>
      <vt:lpstr>Checking for understanding… </vt:lpstr>
      <vt:lpstr>Checking for understanding… </vt:lpstr>
      <vt:lpstr>Checking for understanding… </vt:lpstr>
      <vt:lpstr>Checking for understanding… </vt:lpstr>
      <vt:lpstr>Checking for understanding… </vt:lpstr>
      <vt:lpstr>Checking for understanding… </vt:lpstr>
      <vt:lpstr>Checking for understanding… </vt:lpstr>
    </vt:vector>
  </TitlesOfParts>
  <Company>Phoenix Union High School District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Numbered heads together</dc:title>
  <dc:creator>Berg, Anne</dc:creator>
  <cp:lastModifiedBy>Berg, Anne</cp:lastModifiedBy>
  <cp:revision>165</cp:revision>
  <dcterms:created xsi:type="dcterms:W3CDTF">2015-04-02T22:45:13Z</dcterms:created>
  <dcterms:modified xsi:type="dcterms:W3CDTF">2016-09-12T22:45:15Z</dcterms:modified>
</cp:coreProperties>
</file>