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60" r:id="rId4"/>
    <p:sldId id="262" r:id="rId5"/>
    <p:sldId id="259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9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22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8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67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42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4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0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5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91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50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96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52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40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0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98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05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9/28/2021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8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6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2394" y="6272784"/>
            <a:ext cx="398814" cy="202967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5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154BD-E249-4532-9F44-E3307E1498CF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9B8FB-4EA6-4491-AD1E-16B45E43E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4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E8EF09-1812-4179-A2DF-4F443B8E50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222536" y="5888211"/>
            <a:ext cx="769146" cy="76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7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Title%20I%20PowerPoint%20for%20Web%20Site.pptx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Tuscumbia City Schools </a:t>
            </a:r>
            <a:br>
              <a:rPr lang="en-US" sz="6000" dirty="0"/>
            </a:br>
            <a:r>
              <a:rPr lang="en-US" sz="6000" dirty="0"/>
              <a:t>2021-2022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6197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900" b="1" dirty="0"/>
              <a:t>State of the System Address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Mr. Darryl </a:t>
            </a:r>
            <a:r>
              <a:rPr lang="en-US" sz="2600" dirty="0" err="1"/>
              <a:t>Aikerson</a:t>
            </a:r>
            <a:endParaRPr lang="en-US" sz="2600" dirty="0"/>
          </a:p>
          <a:p>
            <a:pPr>
              <a:spcBef>
                <a:spcPts val="0"/>
              </a:spcBef>
            </a:pPr>
            <a:r>
              <a:rPr lang="en-US" sz="2600" dirty="0"/>
              <a:t>Superintendent of Tuscumbia City Schools</a:t>
            </a:r>
          </a:p>
          <a:p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A030B2-8D24-4613-820B-8E8E82B0D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140" y="2828140"/>
            <a:ext cx="4029860" cy="402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0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Demographics/enrollment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752" y="1899737"/>
            <a:ext cx="10058400" cy="4050792"/>
          </a:xfrm>
        </p:spPr>
        <p:txBody>
          <a:bodyPr/>
          <a:lstStyle/>
          <a:p>
            <a:r>
              <a:rPr lang="en-US" dirty="0"/>
              <a:t>2020 -2021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027763"/>
              </p:ext>
            </p:extLst>
          </p:nvPr>
        </p:nvGraphicFramePr>
        <p:xfrm>
          <a:off x="1069848" y="2677993"/>
          <a:ext cx="10058400" cy="22250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694657">
                  <a:extLst>
                    <a:ext uri="{9D8B030D-6E8A-4147-A177-3AD203B41FA5}">
                      <a16:colId xmlns:a16="http://schemas.microsoft.com/office/drawing/2014/main" val="3835015578"/>
                    </a:ext>
                  </a:extLst>
                </a:gridCol>
                <a:gridCol w="2928830">
                  <a:extLst>
                    <a:ext uri="{9D8B030D-6E8A-4147-A177-3AD203B41FA5}">
                      <a16:colId xmlns:a16="http://schemas.microsoft.com/office/drawing/2014/main" val="1240132241"/>
                    </a:ext>
                  </a:extLst>
                </a:gridCol>
                <a:gridCol w="3434913">
                  <a:extLst>
                    <a:ext uri="{9D8B030D-6E8A-4147-A177-3AD203B41FA5}">
                      <a16:colId xmlns:a16="http://schemas.microsoft.com/office/drawing/2014/main" val="341639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Enrollment by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Free</a:t>
                      </a:r>
                      <a:r>
                        <a:rPr lang="en-US" baseline="0" dirty="0"/>
                        <a:t> and Reduced Lunch 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012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Deshler High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41% (179 Students)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8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Deshler 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56% (195 Students)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2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R.E. Thompson Intermediate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64% (203 Students)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G.W. </a:t>
                      </a:r>
                      <a:r>
                        <a:rPr lang="en-US" dirty="0" err="1"/>
                        <a:t>Trenholm</a:t>
                      </a:r>
                      <a:r>
                        <a:rPr lang="en-US" baseline="0" dirty="0"/>
                        <a:t> Primary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60% (199 Students)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21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Student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54% (776 Students)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938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54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0EBA4-B42E-4142-AC45-E0568E60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83672"/>
            <a:ext cx="10058400" cy="11499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Student Enrollment by Race and/or Exceptionality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381BB2D-0BF4-4285-82E8-5E70B6869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748152"/>
              </p:ext>
            </p:extLst>
          </p:nvPr>
        </p:nvGraphicFramePr>
        <p:xfrm>
          <a:off x="3460172" y="2382141"/>
          <a:ext cx="5271655" cy="3703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73858">
                  <a:extLst>
                    <a:ext uri="{9D8B030D-6E8A-4147-A177-3AD203B41FA5}">
                      <a16:colId xmlns:a16="http://schemas.microsoft.com/office/drawing/2014/main" val="1184015542"/>
                    </a:ext>
                  </a:extLst>
                </a:gridCol>
                <a:gridCol w="1997797">
                  <a:extLst>
                    <a:ext uri="{9D8B030D-6E8A-4147-A177-3AD203B41FA5}">
                      <a16:colId xmlns:a16="http://schemas.microsoft.com/office/drawing/2014/main" val="224827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Race and/or Exceptionality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8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tabLst>
                          <a:tab pos="3200400" algn="dec"/>
                        </a:tabLst>
                      </a:pPr>
                      <a:r>
                        <a:rPr lang="en-US" dirty="0"/>
                        <a:t>25.00%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0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47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68.00%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44685"/>
                  </a:ext>
                </a:extLst>
              </a:tr>
              <a:tr h="221590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0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Special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0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Gifted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6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Free and Reduced 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56.00%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1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English Language Learners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77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99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Accountability Indicators 2019 State Report Card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9149" y="1917987"/>
          <a:ext cx="5186449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23564">
                  <a:extLst>
                    <a:ext uri="{9D8B030D-6E8A-4147-A177-3AD203B41FA5}">
                      <a16:colId xmlns:a16="http://schemas.microsoft.com/office/drawing/2014/main" val="4131612619"/>
                    </a:ext>
                  </a:extLst>
                </a:gridCol>
                <a:gridCol w="1562885">
                  <a:extLst>
                    <a:ext uri="{9D8B030D-6E8A-4147-A177-3AD203B41FA5}">
                      <a16:colId xmlns:a16="http://schemas.microsoft.com/office/drawing/2014/main" val="2142455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2019 State Report Card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2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Academic Achievement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0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Academic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9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College and Career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8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Absentee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29019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184886"/>
              </p:ext>
            </p:extLst>
          </p:nvPr>
        </p:nvGraphicFramePr>
        <p:xfrm>
          <a:off x="6542498" y="1921520"/>
          <a:ext cx="5186449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23564">
                  <a:extLst>
                    <a:ext uri="{9D8B030D-6E8A-4147-A177-3AD203B41FA5}">
                      <a16:colId xmlns:a16="http://schemas.microsoft.com/office/drawing/2014/main" val="4131612619"/>
                    </a:ext>
                  </a:extLst>
                </a:gridCol>
                <a:gridCol w="1562885">
                  <a:extLst>
                    <a:ext uri="{9D8B030D-6E8A-4147-A177-3AD203B41FA5}">
                      <a16:colId xmlns:a16="http://schemas.microsoft.com/office/drawing/2014/main" val="2142455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2019 State Report Card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2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Deshler</a:t>
                      </a:r>
                      <a:r>
                        <a:rPr lang="en-US" baseline="0" dirty="0"/>
                        <a:t> High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0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Deshler 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9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R.E. Thompson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G.W. </a:t>
                      </a:r>
                      <a:r>
                        <a:rPr lang="en-US" dirty="0" err="1"/>
                        <a:t>Trenholm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8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Tuscumbia City 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2901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9149" y="4345119"/>
            <a:ext cx="5186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2020-2021 Graduation Rate: 95%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2020-2021 College and Career Readiness: 86%</a:t>
            </a:r>
          </a:p>
        </p:txBody>
      </p:sp>
    </p:spTree>
    <p:extLst>
      <p:ext uri="{BB962C8B-B14F-4D97-AF65-F5344CB8AC3E}">
        <p14:creationId xmlns:p14="http://schemas.microsoft.com/office/powerpoint/2010/main" val="32126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AD7D164-F9BA-4EAB-815B-77068426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484188"/>
            <a:ext cx="10058400" cy="160972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Accountability Indicators 2019 State Report Card</a:t>
            </a:r>
            <a:br>
              <a:rPr lang="en-US" sz="4000" dirty="0"/>
            </a:br>
            <a:r>
              <a:rPr lang="en-US" sz="2400" dirty="0"/>
              <a:t>Teacher information</a:t>
            </a:r>
            <a:endParaRPr lang="en-US" sz="40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22DFC9-415A-4E77-A16C-FFA1F8C9B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451136"/>
              </p:ext>
            </p:extLst>
          </p:nvPr>
        </p:nvGraphicFramePr>
        <p:xfrm>
          <a:off x="2894485" y="2573714"/>
          <a:ext cx="6403029" cy="2219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7234">
                  <a:extLst>
                    <a:ext uri="{9D8B030D-6E8A-4147-A177-3AD203B41FA5}">
                      <a16:colId xmlns:a16="http://schemas.microsoft.com/office/drawing/2014/main" val="1184015542"/>
                    </a:ext>
                  </a:extLst>
                </a:gridCol>
                <a:gridCol w="2185795">
                  <a:extLst>
                    <a:ext uri="{9D8B030D-6E8A-4147-A177-3AD203B41FA5}">
                      <a16:colId xmlns:a16="http://schemas.microsoft.com/office/drawing/2014/main" val="224827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8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Average Teacher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tabLst>
                          <a:tab pos="3200400" algn="dec"/>
                        </a:tabLst>
                      </a:pPr>
                      <a:r>
                        <a:rPr lang="en-US" dirty="0"/>
                        <a:t>13.36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0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Teachers with a Masters or higher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66.67%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47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Teachers with a Bachelors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44685"/>
                  </a:ext>
                </a:extLst>
              </a:tr>
              <a:tr h="221590">
                <a:tc>
                  <a:txBody>
                    <a:bodyPr/>
                    <a:lstStyle/>
                    <a:p>
                      <a:r>
                        <a:rPr lang="en-US" dirty="0"/>
                        <a:t>Percentage of White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Percentage of Black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04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311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365068"/>
            <a:ext cx="10058400" cy="1294060"/>
          </a:xfrm>
        </p:spPr>
        <p:txBody>
          <a:bodyPr/>
          <a:lstStyle/>
          <a:p>
            <a:pPr algn="ctr"/>
            <a:r>
              <a:rPr lang="en-US" dirty="0"/>
              <a:t>Financial Data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D5EF0F-AE72-4B00-91C6-A8EFAFF88D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952752"/>
              </p:ext>
            </p:extLst>
          </p:nvPr>
        </p:nvGraphicFramePr>
        <p:xfrm>
          <a:off x="2894484" y="1534438"/>
          <a:ext cx="6403029" cy="5085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7234">
                  <a:extLst>
                    <a:ext uri="{9D8B030D-6E8A-4147-A177-3AD203B41FA5}">
                      <a16:colId xmlns:a16="http://schemas.microsoft.com/office/drawing/2014/main" val="1184015542"/>
                    </a:ext>
                  </a:extLst>
                </a:gridCol>
                <a:gridCol w="2185795">
                  <a:extLst>
                    <a:ext uri="{9D8B030D-6E8A-4147-A177-3AD203B41FA5}">
                      <a16:colId xmlns:a16="http://schemas.microsoft.com/office/drawing/2014/main" val="224827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8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Bank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tabLst>
                          <a:tab pos="3200400" algn="dec"/>
                        </a:tabLst>
                      </a:pPr>
                      <a:r>
                        <a:rPr lang="en-US" dirty="0"/>
                        <a:t>$4.00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0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Operating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3.62 Months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47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Operating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$19.00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44685"/>
                  </a:ext>
                </a:extLst>
              </a:tr>
              <a:tr h="221590">
                <a:tc>
                  <a:txBody>
                    <a:bodyPr/>
                    <a:lstStyle/>
                    <a:p>
                      <a:r>
                        <a:rPr lang="en-US" dirty="0"/>
                        <a:t>Number of Employees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Advancement and Technology Money from State 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$399,581.00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0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Bond Initiative with City of Tuscumbia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$1.0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8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Covid</a:t>
                      </a:r>
                      <a:r>
                        <a:rPr lang="en-US" dirty="0"/>
                        <a:t> Stimulus Money: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40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GEER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dirty="0"/>
                        <a:t>$94,271.00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0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CAARES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dirty="0"/>
                        <a:t>$264,718.00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3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ESSER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dirty="0"/>
                        <a:t>$966,391.00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67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ESSER ARP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dirty="0"/>
                        <a:t>$2,170,377.00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4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highlight>
                            <a:srgbClr val="FFFF00"/>
                          </a:highlight>
                          <a:hlinkClick r:id="rId2" action="ppaction://hlinkpres?slideindex=1&amp;slidetitle="/>
                        </a:rPr>
                        <a:t>(return to Title I Presentation)</a:t>
                      </a:r>
                      <a:endParaRPr lang="en-US" sz="12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778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61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318</Words>
  <Application>Microsoft Office PowerPoint</Application>
  <PresentationFormat>Widescreen</PresentationFormat>
  <Paragraphs>106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Rockwell</vt:lpstr>
      <vt:lpstr>Rockwell Condensed</vt:lpstr>
      <vt:lpstr>Wingdings</vt:lpstr>
      <vt:lpstr>Office Theme</vt:lpstr>
      <vt:lpstr>Wood Type</vt:lpstr>
      <vt:lpstr>Tuscumbia City Schools  2021-2022</vt:lpstr>
      <vt:lpstr>Demographics/enrollment</vt:lpstr>
      <vt:lpstr>Student Enrollment by Race and/or Exceptionality</vt:lpstr>
      <vt:lpstr>Accountability Indicators 2019 State Report Card</vt:lpstr>
      <vt:lpstr>Accountability Indicators 2019 State Report Card Teacher information</vt:lpstr>
      <vt:lpstr>Financial Data</vt:lpstr>
    </vt:vector>
  </TitlesOfParts>
  <Company>Tuscumbia City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Tuscumbia City Schools  Opening Institute  2021-2022</dc:title>
  <dc:creator>Tate, Russell I.</dc:creator>
  <cp:lastModifiedBy>Moon, Vickey H.</cp:lastModifiedBy>
  <cp:revision>11</cp:revision>
  <dcterms:created xsi:type="dcterms:W3CDTF">2021-08-04T19:17:54Z</dcterms:created>
  <dcterms:modified xsi:type="dcterms:W3CDTF">2021-09-28T16:47:44Z</dcterms:modified>
</cp:coreProperties>
</file>