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sldIdLst>
    <p:sldId id="256" r:id="rId2"/>
    <p:sldId id="257" r:id="rId3"/>
    <p:sldId id="259" r:id="rId4"/>
    <p:sldId id="260" r:id="rId5"/>
    <p:sldId id="279" r:id="rId6"/>
    <p:sldId id="280" r:id="rId7"/>
    <p:sldId id="261" r:id="rId8"/>
    <p:sldId id="262" r:id="rId9"/>
    <p:sldId id="263" r:id="rId10"/>
    <p:sldId id="264" r:id="rId11"/>
    <p:sldId id="265" r:id="rId12"/>
    <p:sldId id="266" r:id="rId13"/>
    <p:sldId id="268" r:id="rId14"/>
    <p:sldId id="269" r:id="rId15"/>
    <p:sldId id="270" r:id="rId16"/>
    <p:sldId id="258" r:id="rId17"/>
    <p:sldId id="271" r:id="rId18"/>
    <p:sldId id="272" r:id="rId19"/>
    <p:sldId id="285" r:id="rId20"/>
    <p:sldId id="273" r:id="rId21"/>
    <p:sldId id="274" r:id="rId22"/>
    <p:sldId id="275" r:id="rId23"/>
    <p:sldId id="276" r:id="rId24"/>
    <p:sldId id="277" r:id="rId25"/>
    <p:sldId id="278" r:id="rId26"/>
    <p:sldId id="281" r:id="rId27"/>
    <p:sldId id="282" r:id="rId28"/>
    <p:sldId id="283" r:id="rId29"/>
    <p:sldId id="284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33"/>
    <a:srgbClr val="FF33CC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164" y="-8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49033C-7CD5-4710-9F74-F22FFC796BBA}" type="doc">
      <dgm:prSet loTypeId="urn:microsoft.com/office/officeart/2005/8/layout/venn1" loCatId="relationship" qsTypeId="urn:microsoft.com/office/officeart/2005/8/quickstyle/simple1" qsCatId="simple" csTypeId="urn:microsoft.com/office/officeart/2005/8/colors/accent5_3" csCatId="accent5" phldr="1"/>
      <dgm:spPr/>
    </dgm:pt>
    <dgm:pt modelId="{646B528A-9BA6-46B5-8BE3-4A767F748455}">
      <dgm:prSet phldrT="[Text]"/>
      <dgm:spPr/>
      <dgm:t>
        <a:bodyPr/>
        <a:lstStyle/>
        <a:p>
          <a:r>
            <a:rPr lang="en-US" dirty="0" smtClean="0"/>
            <a:t>CROSS-CURRICULAR</a:t>
          </a:r>
          <a:endParaRPr lang="en-US" dirty="0"/>
        </a:p>
      </dgm:t>
    </dgm:pt>
    <dgm:pt modelId="{9ABD5C57-5059-4CE7-A85C-B2AFBCB8322E}" type="parTrans" cxnId="{00111D0E-E6BC-483A-95CE-E9E7BAC2DD66}">
      <dgm:prSet/>
      <dgm:spPr/>
      <dgm:t>
        <a:bodyPr/>
        <a:lstStyle/>
        <a:p>
          <a:endParaRPr lang="en-US"/>
        </a:p>
      </dgm:t>
    </dgm:pt>
    <dgm:pt modelId="{DB283B73-1812-4C5F-BE6E-B2E7DAF07F72}" type="sibTrans" cxnId="{00111D0E-E6BC-483A-95CE-E9E7BAC2DD66}">
      <dgm:prSet/>
      <dgm:spPr/>
      <dgm:t>
        <a:bodyPr/>
        <a:lstStyle/>
        <a:p>
          <a:endParaRPr lang="en-US"/>
        </a:p>
      </dgm:t>
    </dgm:pt>
    <dgm:pt modelId="{2B9C7BC1-A8BF-4569-93B3-18E124C1F44D}">
      <dgm:prSet phldrT="[Text]"/>
      <dgm:spPr/>
      <dgm:t>
        <a:bodyPr/>
        <a:lstStyle/>
        <a:p>
          <a:r>
            <a:rPr lang="en-US" dirty="0" smtClean="0"/>
            <a:t>TECHNOLOGY</a:t>
          </a:r>
          <a:endParaRPr lang="en-US" dirty="0"/>
        </a:p>
      </dgm:t>
    </dgm:pt>
    <dgm:pt modelId="{98033734-694B-43F8-B49B-79A707FB2E6C}" type="parTrans" cxnId="{ADF6A9A5-DF17-4F66-865D-F6735F5BF0B1}">
      <dgm:prSet/>
      <dgm:spPr/>
      <dgm:t>
        <a:bodyPr/>
        <a:lstStyle/>
        <a:p>
          <a:endParaRPr lang="en-US"/>
        </a:p>
      </dgm:t>
    </dgm:pt>
    <dgm:pt modelId="{489E89C2-ABB3-4EEE-B0A2-32AF0745071C}" type="sibTrans" cxnId="{ADF6A9A5-DF17-4F66-865D-F6735F5BF0B1}">
      <dgm:prSet/>
      <dgm:spPr/>
      <dgm:t>
        <a:bodyPr/>
        <a:lstStyle/>
        <a:p>
          <a:endParaRPr lang="en-US"/>
        </a:p>
      </dgm:t>
    </dgm:pt>
    <dgm:pt modelId="{D6B2B2A4-B1D2-466D-96B4-065CF96D6B83}">
      <dgm:prSet phldrT="[Text]"/>
      <dgm:spPr/>
      <dgm:t>
        <a:bodyPr/>
        <a:lstStyle/>
        <a:p>
          <a:r>
            <a:rPr lang="en-US" dirty="0" smtClean="0"/>
            <a:t>PROBLEM AND PROJECT BASED</a:t>
          </a:r>
          <a:endParaRPr lang="en-US" dirty="0"/>
        </a:p>
      </dgm:t>
    </dgm:pt>
    <dgm:pt modelId="{FC81EEAE-C53D-468F-839C-E820F28E41E5}" type="parTrans" cxnId="{12BE9F8F-6EAA-4DE2-966C-83D0D8C72AA9}">
      <dgm:prSet/>
      <dgm:spPr/>
      <dgm:t>
        <a:bodyPr/>
        <a:lstStyle/>
        <a:p>
          <a:endParaRPr lang="en-US"/>
        </a:p>
      </dgm:t>
    </dgm:pt>
    <dgm:pt modelId="{2EE4BE9C-93B1-4BFE-B19A-4E11AC4592BA}" type="sibTrans" cxnId="{12BE9F8F-6EAA-4DE2-966C-83D0D8C72AA9}">
      <dgm:prSet/>
      <dgm:spPr/>
      <dgm:t>
        <a:bodyPr/>
        <a:lstStyle/>
        <a:p>
          <a:endParaRPr lang="en-US"/>
        </a:p>
      </dgm:t>
    </dgm:pt>
    <dgm:pt modelId="{618EE3F2-4A2C-47B9-85D3-1B3D2969CB3C}" type="pres">
      <dgm:prSet presAssocID="{5D49033C-7CD5-4710-9F74-F22FFC796BBA}" presName="compositeShape" presStyleCnt="0">
        <dgm:presLayoutVars>
          <dgm:chMax val="7"/>
          <dgm:dir/>
          <dgm:resizeHandles val="exact"/>
        </dgm:presLayoutVars>
      </dgm:prSet>
      <dgm:spPr/>
    </dgm:pt>
    <dgm:pt modelId="{F9CA5422-3EAA-4438-A2DE-4A5685729C6B}" type="pres">
      <dgm:prSet presAssocID="{646B528A-9BA6-46B5-8BE3-4A767F748455}" presName="circ1" presStyleLbl="vennNode1" presStyleIdx="0" presStyleCnt="3"/>
      <dgm:spPr/>
      <dgm:t>
        <a:bodyPr/>
        <a:lstStyle/>
        <a:p>
          <a:endParaRPr lang="en-US"/>
        </a:p>
      </dgm:t>
    </dgm:pt>
    <dgm:pt modelId="{2B4CD4F1-9252-4BF1-ADBE-082877025097}" type="pres">
      <dgm:prSet presAssocID="{646B528A-9BA6-46B5-8BE3-4A767F748455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CEA47B-F54F-46DD-9037-264376794A48}" type="pres">
      <dgm:prSet presAssocID="{2B9C7BC1-A8BF-4569-93B3-18E124C1F44D}" presName="circ2" presStyleLbl="vennNode1" presStyleIdx="1" presStyleCnt="3"/>
      <dgm:spPr/>
      <dgm:t>
        <a:bodyPr/>
        <a:lstStyle/>
        <a:p>
          <a:endParaRPr lang="en-US"/>
        </a:p>
      </dgm:t>
    </dgm:pt>
    <dgm:pt modelId="{5D531A9F-57AC-42EE-9BBA-ED5BD121D72A}" type="pres">
      <dgm:prSet presAssocID="{2B9C7BC1-A8BF-4569-93B3-18E124C1F44D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D5D867-5D31-462B-9ADA-738E3A74B8CD}" type="pres">
      <dgm:prSet presAssocID="{D6B2B2A4-B1D2-466D-96B4-065CF96D6B83}" presName="circ3" presStyleLbl="vennNode1" presStyleIdx="2" presStyleCnt="3"/>
      <dgm:spPr/>
      <dgm:t>
        <a:bodyPr/>
        <a:lstStyle/>
        <a:p>
          <a:endParaRPr lang="en-US"/>
        </a:p>
      </dgm:t>
    </dgm:pt>
    <dgm:pt modelId="{F59FF471-A288-454E-B42E-4B9010B91A6E}" type="pres">
      <dgm:prSet presAssocID="{D6B2B2A4-B1D2-466D-96B4-065CF96D6B83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0111D0E-E6BC-483A-95CE-E9E7BAC2DD66}" srcId="{5D49033C-7CD5-4710-9F74-F22FFC796BBA}" destId="{646B528A-9BA6-46B5-8BE3-4A767F748455}" srcOrd="0" destOrd="0" parTransId="{9ABD5C57-5059-4CE7-A85C-B2AFBCB8322E}" sibTransId="{DB283B73-1812-4C5F-BE6E-B2E7DAF07F72}"/>
    <dgm:cxn modelId="{D58CB808-0B71-4EE5-B305-0428249E4D08}" type="presOf" srcId="{5D49033C-7CD5-4710-9F74-F22FFC796BBA}" destId="{618EE3F2-4A2C-47B9-85D3-1B3D2969CB3C}" srcOrd="0" destOrd="0" presId="urn:microsoft.com/office/officeart/2005/8/layout/venn1"/>
    <dgm:cxn modelId="{3E7AF8EA-33E2-499E-BF1A-4FAE4F88CB8D}" type="presOf" srcId="{D6B2B2A4-B1D2-466D-96B4-065CF96D6B83}" destId="{F59FF471-A288-454E-B42E-4B9010B91A6E}" srcOrd="1" destOrd="0" presId="urn:microsoft.com/office/officeart/2005/8/layout/venn1"/>
    <dgm:cxn modelId="{55A36258-82D1-4B12-9DD5-386123040CBD}" type="presOf" srcId="{2B9C7BC1-A8BF-4569-93B3-18E124C1F44D}" destId="{5ECEA47B-F54F-46DD-9037-264376794A48}" srcOrd="0" destOrd="0" presId="urn:microsoft.com/office/officeart/2005/8/layout/venn1"/>
    <dgm:cxn modelId="{38FE17E3-B4C7-4044-A056-FCBA01CA2C35}" type="presOf" srcId="{646B528A-9BA6-46B5-8BE3-4A767F748455}" destId="{F9CA5422-3EAA-4438-A2DE-4A5685729C6B}" srcOrd="0" destOrd="0" presId="urn:microsoft.com/office/officeart/2005/8/layout/venn1"/>
    <dgm:cxn modelId="{7ED4DE06-C6F1-4A22-8952-9F709892A9D2}" type="presOf" srcId="{D6B2B2A4-B1D2-466D-96B4-065CF96D6B83}" destId="{20D5D867-5D31-462B-9ADA-738E3A74B8CD}" srcOrd="0" destOrd="0" presId="urn:microsoft.com/office/officeart/2005/8/layout/venn1"/>
    <dgm:cxn modelId="{4D782581-144A-4E3C-9699-781E690F1E41}" type="presOf" srcId="{2B9C7BC1-A8BF-4569-93B3-18E124C1F44D}" destId="{5D531A9F-57AC-42EE-9BBA-ED5BD121D72A}" srcOrd="1" destOrd="0" presId="urn:microsoft.com/office/officeart/2005/8/layout/venn1"/>
    <dgm:cxn modelId="{12BE9F8F-6EAA-4DE2-966C-83D0D8C72AA9}" srcId="{5D49033C-7CD5-4710-9F74-F22FFC796BBA}" destId="{D6B2B2A4-B1D2-466D-96B4-065CF96D6B83}" srcOrd="2" destOrd="0" parTransId="{FC81EEAE-C53D-468F-839C-E820F28E41E5}" sibTransId="{2EE4BE9C-93B1-4BFE-B19A-4E11AC4592BA}"/>
    <dgm:cxn modelId="{CB832834-BC21-4493-8486-B7468107151D}" type="presOf" srcId="{646B528A-9BA6-46B5-8BE3-4A767F748455}" destId="{2B4CD4F1-9252-4BF1-ADBE-082877025097}" srcOrd="1" destOrd="0" presId="urn:microsoft.com/office/officeart/2005/8/layout/venn1"/>
    <dgm:cxn modelId="{ADF6A9A5-DF17-4F66-865D-F6735F5BF0B1}" srcId="{5D49033C-7CD5-4710-9F74-F22FFC796BBA}" destId="{2B9C7BC1-A8BF-4569-93B3-18E124C1F44D}" srcOrd="1" destOrd="0" parTransId="{98033734-694B-43F8-B49B-79A707FB2E6C}" sibTransId="{489E89C2-ABB3-4EEE-B0A2-32AF0745071C}"/>
    <dgm:cxn modelId="{DE0A3081-A07A-4097-8D0F-B6B18A107D87}" type="presParOf" srcId="{618EE3F2-4A2C-47B9-85D3-1B3D2969CB3C}" destId="{F9CA5422-3EAA-4438-A2DE-4A5685729C6B}" srcOrd="0" destOrd="0" presId="urn:microsoft.com/office/officeart/2005/8/layout/venn1"/>
    <dgm:cxn modelId="{49EA68A9-4211-49A9-A359-9F859CCF44C5}" type="presParOf" srcId="{618EE3F2-4A2C-47B9-85D3-1B3D2969CB3C}" destId="{2B4CD4F1-9252-4BF1-ADBE-082877025097}" srcOrd="1" destOrd="0" presId="urn:microsoft.com/office/officeart/2005/8/layout/venn1"/>
    <dgm:cxn modelId="{69295DE0-B3B7-476F-852D-2C25AE31E3F6}" type="presParOf" srcId="{618EE3F2-4A2C-47B9-85D3-1B3D2969CB3C}" destId="{5ECEA47B-F54F-46DD-9037-264376794A48}" srcOrd="2" destOrd="0" presId="urn:microsoft.com/office/officeart/2005/8/layout/venn1"/>
    <dgm:cxn modelId="{D7928F6B-B799-44A0-BCB6-A7B88C735D10}" type="presParOf" srcId="{618EE3F2-4A2C-47B9-85D3-1B3D2969CB3C}" destId="{5D531A9F-57AC-42EE-9BBA-ED5BD121D72A}" srcOrd="3" destOrd="0" presId="urn:microsoft.com/office/officeart/2005/8/layout/venn1"/>
    <dgm:cxn modelId="{D7E4817E-81A2-4C48-BA51-16BF2CDE3193}" type="presParOf" srcId="{618EE3F2-4A2C-47B9-85D3-1B3D2969CB3C}" destId="{20D5D867-5D31-462B-9ADA-738E3A74B8CD}" srcOrd="4" destOrd="0" presId="urn:microsoft.com/office/officeart/2005/8/layout/venn1"/>
    <dgm:cxn modelId="{41CB9DC5-0464-44AA-BB70-04B234A516C0}" type="presParOf" srcId="{618EE3F2-4A2C-47B9-85D3-1B3D2969CB3C}" destId="{F59FF471-A288-454E-B42E-4B9010B91A6E}" srcOrd="5" destOrd="0" presId="urn:microsoft.com/office/officeart/2005/8/layout/venn1"/>
  </dgm:cxnLst>
  <dgm:bg>
    <a:solidFill>
      <a:srgbClr val="FFFF00"/>
    </a:solidFill>
  </dgm:bg>
  <dgm:whole>
    <a:ln>
      <a:solidFill>
        <a:schemeClr val="tx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CA5422-3EAA-4438-A2DE-4A5685729C6B}">
      <dsp:nvSpPr>
        <dsp:cNvPr id="0" name=""/>
        <dsp:cNvSpPr/>
      </dsp:nvSpPr>
      <dsp:spPr>
        <a:xfrm>
          <a:off x="2727959" y="56197"/>
          <a:ext cx="2697480" cy="2697480"/>
        </a:xfrm>
        <a:prstGeom prst="ellipse">
          <a:avLst/>
        </a:prstGeom>
        <a:solidFill>
          <a:schemeClr val="accent5">
            <a:shade val="80000"/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CROSS-CURRICULAR</a:t>
          </a:r>
          <a:endParaRPr lang="en-US" sz="2100" kern="1200" dirty="0"/>
        </a:p>
      </dsp:txBody>
      <dsp:txXfrm>
        <a:off x="3087623" y="528256"/>
        <a:ext cx="1978152" cy="1213866"/>
      </dsp:txXfrm>
    </dsp:sp>
    <dsp:sp modelId="{5ECEA47B-F54F-46DD-9037-264376794A48}">
      <dsp:nvSpPr>
        <dsp:cNvPr id="0" name=""/>
        <dsp:cNvSpPr/>
      </dsp:nvSpPr>
      <dsp:spPr>
        <a:xfrm>
          <a:off x="3701300" y="1742122"/>
          <a:ext cx="2697480" cy="2697480"/>
        </a:xfrm>
        <a:prstGeom prst="ellipse">
          <a:avLst/>
        </a:prstGeom>
        <a:solidFill>
          <a:schemeClr val="accent5">
            <a:shade val="80000"/>
            <a:alpha val="50000"/>
            <a:hueOff val="0"/>
            <a:satOff val="0"/>
            <a:lumOff val="1577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TECHNOLOGY</a:t>
          </a:r>
          <a:endParaRPr lang="en-US" sz="2100" kern="1200" dirty="0"/>
        </a:p>
      </dsp:txBody>
      <dsp:txXfrm>
        <a:off x="4526280" y="2438971"/>
        <a:ext cx="1618488" cy="1483614"/>
      </dsp:txXfrm>
    </dsp:sp>
    <dsp:sp modelId="{20D5D867-5D31-462B-9ADA-738E3A74B8CD}">
      <dsp:nvSpPr>
        <dsp:cNvPr id="0" name=""/>
        <dsp:cNvSpPr/>
      </dsp:nvSpPr>
      <dsp:spPr>
        <a:xfrm>
          <a:off x="1754619" y="1742122"/>
          <a:ext cx="2697480" cy="2697480"/>
        </a:xfrm>
        <a:prstGeom prst="ellipse">
          <a:avLst/>
        </a:prstGeom>
        <a:solidFill>
          <a:schemeClr val="accent5">
            <a:shade val="80000"/>
            <a:alpha val="50000"/>
            <a:hueOff val="0"/>
            <a:satOff val="0"/>
            <a:lumOff val="3154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PROBLEM AND PROJECT BASED</a:t>
          </a:r>
          <a:endParaRPr lang="en-US" sz="2100" kern="1200" dirty="0"/>
        </a:p>
      </dsp:txBody>
      <dsp:txXfrm>
        <a:off x="2008631" y="2438971"/>
        <a:ext cx="1618488" cy="14836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2DEACA-7B99-4448-9EF3-8BE4A464B4FC}" type="datetimeFigureOut">
              <a:rPr lang="en-US" smtClean="0"/>
              <a:t>10/12/2014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7D40D0-FDF9-4507-A5F3-146B58423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86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The_Thinker" TargetMode="External"/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en.wikipedia.org/wiki/Auguste_Rodin" TargetMode="Externa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Picture</a:t>
            </a:r>
            <a:r>
              <a:rPr lang="en-US" baseline="0" dirty="0" smtClean="0"/>
              <a:t> http://www.specialeducationadvisor.com/wp-content/uploads/2012/09/scrabble.jpgcopyright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D40D0-FDF9-4507-A5F3-146B58423AF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6587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http://rheinardkorf.com/wp-content/uploads/2012/10/connectedness.png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D40D0-FDF9-4507-A5F3-146B58423AF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2315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http://homeschoolhappymess.files.wordpress.com/2011/09/andrea_kowch_crucible_book-illustrations.jpg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D40D0-FDF9-4507-A5F3-146B58423AF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5894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http://www.rockyview.ab.ca/home/21stC/learning/assets/images/gears/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D40D0-FDF9-4507-A5F3-146B58423AF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4403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http://www.maadd.org/civic-engagement-in-the-digital-age/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D40D0-FDF9-4507-A5F3-146B58423AF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6230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http://i.huffpost.com/gen/1742960/thumbs/o-EMPTY-CLASSROOM-facebook.jpg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D40D0-FDF9-4507-A5F3-146B58423AF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5582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http://petergowesky.com/2013/10/22/love-choice/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D40D0-FDF9-4507-A5F3-146B58423AF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712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effectLst/>
              </a:rPr>
              <a:t>Image by Paul Lim </a:t>
            </a:r>
          </a:p>
          <a:p>
            <a:r>
              <a:rPr lang="en-US" dirty="0" smtClean="0"/>
              <a:t>http://lcinstituteblog.com/2012/03/02/thinking-outside-the-box-literally/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D40D0-FDF9-4507-A5F3-146B58423AF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9889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http://www.google.com/</a:t>
            </a:r>
            <a:r>
              <a:rPr lang="en-US" dirty="0" err="1" smtClean="0"/>
              <a:t>search?safe</a:t>
            </a:r>
            <a:r>
              <a:rPr lang="en-US" dirty="0" smtClean="0"/>
              <a:t>=</a:t>
            </a:r>
            <a:r>
              <a:rPr lang="en-US" dirty="0" err="1" smtClean="0"/>
              <a:t>active&amp;hl</a:t>
            </a:r>
            <a:r>
              <a:rPr lang="en-US" dirty="0" smtClean="0"/>
              <a:t>=</a:t>
            </a:r>
            <a:r>
              <a:rPr lang="en-US" dirty="0" err="1" smtClean="0"/>
              <a:t>en&amp;site</a:t>
            </a:r>
            <a:r>
              <a:rPr lang="en-US" dirty="0" smtClean="0"/>
              <a:t>=</a:t>
            </a:r>
            <a:r>
              <a:rPr lang="en-US" dirty="0" err="1" smtClean="0"/>
              <a:t>imghp&amp;tbm</a:t>
            </a:r>
            <a:r>
              <a:rPr lang="en-US" dirty="0" smtClean="0"/>
              <a:t>=</a:t>
            </a:r>
            <a:r>
              <a:rPr lang="en-US" dirty="0" err="1" smtClean="0"/>
              <a:t>isch&amp;source</a:t>
            </a:r>
            <a:r>
              <a:rPr lang="en-US" dirty="0" smtClean="0"/>
              <a:t>=</a:t>
            </a:r>
            <a:r>
              <a:rPr lang="en-US" dirty="0" err="1" smtClean="0"/>
              <a:t>hp&amp;biw</a:t>
            </a:r>
            <a:r>
              <a:rPr lang="en-US" dirty="0" smtClean="0"/>
              <a:t>=1280&amp;bih=855&amp;q=</a:t>
            </a:r>
            <a:r>
              <a:rPr lang="en-US" dirty="0" err="1" smtClean="0"/>
              <a:t>baby+playing+with+blocks&amp;oq</a:t>
            </a:r>
            <a:r>
              <a:rPr lang="en-US" dirty="0" smtClean="0"/>
              <a:t>=</a:t>
            </a:r>
            <a:r>
              <a:rPr lang="en-US" dirty="0" err="1" smtClean="0"/>
              <a:t>baby+playing+with+blocks&amp;gs_l</a:t>
            </a:r>
            <a:r>
              <a:rPr lang="en-US" dirty="0" smtClean="0"/>
              <a:t>=img.3..0j0i5.1414.7807.0.7929.28.21.2.5.5.1.140.1601.18j3.21.0.msedrc...0...1ac.1.55.img..1.27.1489.s1xbg4f_jey&amp;surl=1#safe=</a:t>
            </a:r>
            <a:r>
              <a:rPr lang="en-US" dirty="0" err="1" smtClean="0"/>
              <a:t>active&amp;hl</a:t>
            </a:r>
            <a:r>
              <a:rPr lang="en-US" dirty="0" smtClean="0"/>
              <a:t>=</a:t>
            </a:r>
            <a:r>
              <a:rPr lang="en-US" dirty="0" err="1" smtClean="0"/>
              <a:t>en&amp;tbm</a:t>
            </a:r>
            <a:r>
              <a:rPr lang="en-US" dirty="0" smtClean="0"/>
              <a:t>=</a:t>
            </a:r>
            <a:r>
              <a:rPr lang="en-US" dirty="0" err="1" smtClean="0"/>
              <a:t>isch&amp;q</a:t>
            </a:r>
            <a:r>
              <a:rPr lang="en-US" dirty="0" smtClean="0"/>
              <a:t>=</a:t>
            </a:r>
            <a:r>
              <a:rPr lang="en-US" dirty="0" err="1" smtClean="0"/>
              <a:t>LEARNING&amp;facrc</a:t>
            </a:r>
            <a:r>
              <a:rPr lang="en-US" dirty="0" smtClean="0"/>
              <a:t>=_&amp;</a:t>
            </a:r>
            <a:r>
              <a:rPr lang="en-US" dirty="0" err="1" smtClean="0"/>
              <a:t>imgdii</a:t>
            </a:r>
            <a:r>
              <a:rPr lang="en-US" dirty="0" smtClean="0"/>
              <a:t>=_&amp;</a:t>
            </a:r>
            <a:r>
              <a:rPr lang="en-US" dirty="0" err="1" smtClean="0"/>
              <a:t>imgrc</a:t>
            </a:r>
            <a:r>
              <a:rPr lang="en-US" dirty="0" smtClean="0"/>
              <a:t>=VwAC53UAHL49WM%253A%3B17EvmvwVMD41AM%3Bhttp%253A%252F%252Fblogs.technet.com%252Fcfs-file.ashx%252F__key%252Fcommunityserver-blogs-components-weblogfiles%252F00-00-00-89-61%252F7384.HP-Maine-photo.jpeg%3Bhttp%253A%252F%252Fblogs.technet.com%252Fb%252Fmicrosoft_in_education%252Farchive%252F2013%252F04%252F30%252Fthe-state-of-maine-switches-to-windows-pcs-for-statewide-1-1-learning.aspx%3B5616%3B3744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D40D0-FDF9-4507-A5F3-146B58423AF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5708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effectLst/>
              </a:rPr>
              <a:t>Statue of </a:t>
            </a:r>
            <a:r>
              <a:rPr lang="en-US" i="1" dirty="0" smtClean="0">
                <a:effectLst/>
                <a:hlinkClick r:id="rId3" tooltip="The Thinker"/>
              </a:rPr>
              <a:t>The Thinker</a:t>
            </a:r>
            <a:r>
              <a:rPr lang="en-US" dirty="0" smtClean="0">
                <a:effectLst/>
              </a:rPr>
              <a:t> by </a:t>
            </a:r>
            <a:r>
              <a:rPr lang="en-US" dirty="0" err="1" smtClean="0">
                <a:effectLst/>
                <a:hlinkClick r:id="rId4" tooltip="Auguste Rodin"/>
              </a:rPr>
              <a:t>Auguste</a:t>
            </a:r>
            <a:r>
              <a:rPr lang="en-US" dirty="0" smtClean="0">
                <a:effectLst/>
                <a:hlinkClick r:id="rId4" tooltip="Auguste Rodin"/>
              </a:rPr>
              <a:t> Rodin</a:t>
            </a:r>
            <a:r>
              <a:rPr lang="en-US" dirty="0" smtClean="0">
                <a:effectLst/>
              </a:rPr>
              <a:t> in the front of the museum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D40D0-FDF9-4507-A5F3-146B58423AF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5415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http://www.google.com/</a:t>
            </a:r>
            <a:r>
              <a:rPr lang="en-US" dirty="0" err="1" smtClean="0"/>
              <a:t>search?safe</a:t>
            </a:r>
            <a:r>
              <a:rPr lang="en-US" dirty="0" smtClean="0"/>
              <a:t>=</a:t>
            </a:r>
            <a:r>
              <a:rPr lang="en-US" dirty="0" err="1" smtClean="0"/>
              <a:t>active&amp;hl</a:t>
            </a:r>
            <a:r>
              <a:rPr lang="en-US" dirty="0" smtClean="0"/>
              <a:t>=</a:t>
            </a:r>
            <a:r>
              <a:rPr lang="en-US" dirty="0" err="1" smtClean="0"/>
              <a:t>en&amp;site</a:t>
            </a:r>
            <a:r>
              <a:rPr lang="en-US" dirty="0" smtClean="0"/>
              <a:t>=</a:t>
            </a:r>
            <a:r>
              <a:rPr lang="en-US" dirty="0" err="1" smtClean="0"/>
              <a:t>imghp&amp;tbm</a:t>
            </a:r>
            <a:r>
              <a:rPr lang="en-US" dirty="0" smtClean="0"/>
              <a:t>=</a:t>
            </a:r>
            <a:r>
              <a:rPr lang="en-US" dirty="0" err="1" smtClean="0"/>
              <a:t>isch&amp;source</a:t>
            </a:r>
            <a:r>
              <a:rPr lang="en-US" dirty="0" smtClean="0"/>
              <a:t>=</a:t>
            </a:r>
            <a:r>
              <a:rPr lang="en-US" dirty="0" err="1" smtClean="0"/>
              <a:t>hp&amp;biw</a:t>
            </a:r>
            <a:r>
              <a:rPr lang="en-US" dirty="0" smtClean="0"/>
              <a:t>=1280&amp;bih=855&amp;q=</a:t>
            </a:r>
            <a:r>
              <a:rPr lang="en-US" dirty="0" err="1" smtClean="0"/>
              <a:t>learning+environment&amp;oq</a:t>
            </a:r>
            <a:r>
              <a:rPr lang="en-US" dirty="0" smtClean="0"/>
              <a:t>=</a:t>
            </a:r>
            <a:r>
              <a:rPr lang="en-US" dirty="0" err="1" smtClean="0"/>
              <a:t>learning+environment&amp;gs_l</a:t>
            </a:r>
            <a:r>
              <a:rPr lang="en-US" dirty="0" smtClean="0"/>
              <a:t>=img.3..0l9j0i5.1919.6822.0.6974.26.22.3.1.1.1.155.2054.16j6.22.0.msedrc...0...1ac.1.55.img..1.25.1914.avjcsgcge7g&amp;surl=1#facrc=_&amp;</a:t>
            </a:r>
            <a:r>
              <a:rPr lang="en-US" dirty="0" err="1" smtClean="0"/>
              <a:t>imgdii</a:t>
            </a:r>
            <a:r>
              <a:rPr lang="en-US" dirty="0" smtClean="0"/>
              <a:t>=_&amp;</a:t>
            </a:r>
            <a:r>
              <a:rPr lang="en-US" dirty="0" err="1" smtClean="0"/>
              <a:t>imgrc</a:t>
            </a:r>
            <a:r>
              <a:rPr lang="en-US" dirty="0" smtClean="0"/>
              <a:t>=J-5lCdrVMXaoRM%253A%3BHPU85kk8js3m4M%3Bhttp%253A%252F%252Fgovernor.state.tx.us%252Fimages%252Fpriorities%252Flearning-environment.jpg%3Bhttp%253A%252F%252Fgovernor.state.tx.us%252Fpriorities%252Feducation%252Fpublic%252Flearning_learning_environment%252F%3B373%3B226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D40D0-FDF9-4507-A5F3-146B58423AF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5448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http://www.google.com/</a:t>
            </a:r>
            <a:r>
              <a:rPr lang="en-US" dirty="0" err="1" smtClean="0"/>
              <a:t>search?safe</a:t>
            </a:r>
            <a:r>
              <a:rPr lang="en-US" dirty="0" smtClean="0"/>
              <a:t>=</a:t>
            </a:r>
            <a:r>
              <a:rPr lang="en-US" dirty="0" err="1" smtClean="0"/>
              <a:t>active&amp;hl</a:t>
            </a:r>
            <a:r>
              <a:rPr lang="en-US" dirty="0" smtClean="0"/>
              <a:t>=</a:t>
            </a:r>
            <a:r>
              <a:rPr lang="en-US" dirty="0" err="1" smtClean="0"/>
              <a:t>en&amp;site</a:t>
            </a:r>
            <a:r>
              <a:rPr lang="en-US" dirty="0" smtClean="0"/>
              <a:t>=</a:t>
            </a:r>
            <a:r>
              <a:rPr lang="en-US" dirty="0" err="1" smtClean="0"/>
              <a:t>imghp&amp;tbm</a:t>
            </a:r>
            <a:r>
              <a:rPr lang="en-US" dirty="0" smtClean="0"/>
              <a:t>=</a:t>
            </a:r>
            <a:r>
              <a:rPr lang="en-US" dirty="0" err="1" smtClean="0"/>
              <a:t>isch&amp;source</a:t>
            </a:r>
            <a:r>
              <a:rPr lang="en-US" dirty="0" smtClean="0"/>
              <a:t>=</a:t>
            </a:r>
            <a:r>
              <a:rPr lang="en-US" dirty="0" err="1" smtClean="0"/>
              <a:t>hp&amp;biw</a:t>
            </a:r>
            <a:r>
              <a:rPr lang="en-US" dirty="0" smtClean="0"/>
              <a:t>=1280&amp;bih=855&amp;q=</a:t>
            </a:r>
            <a:r>
              <a:rPr lang="en-US" dirty="0" err="1" smtClean="0"/>
              <a:t>engage&amp;oq</a:t>
            </a:r>
            <a:r>
              <a:rPr lang="en-US" dirty="0" smtClean="0"/>
              <a:t>=</a:t>
            </a:r>
            <a:r>
              <a:rPr lang="en-US" dirty="0" err="1" smtClean="0"/>
              <a:t>engage&amp;gs_l</a:t>
            </a:r>
            <a:r>
              <a:rPr lang="en-US" dirty="0" smtClean="0"/>
              <a:t>=img.3..0l10.1592.2315.0.2629.6.4.0.2.2.0.120.444.0j4.4.0.msedrc...0...1ac.1.55.img..0.6.453.cwysnotex3m&amp;surl=1#safe=</a:t>
            </a:r>
            <a:r>
              <a:rPr lang="en-US" dirty="0" err="1" smtClean="0"/>
              <a:t>active&amp;hl</a:t>
            </a:r>
            <a:r>
              <a:rPr lang="en-US" dirty="0" smtClean="0"/>
              <a:t>=</a:t>
            </a:r>
            <a:r>
              <a:rPr lang="en-US" dirty="0" err="1" smtClean="0"/>
              <a:t>en&amp;tbm</a:t>
            </a:r>
            <a:r>
              <a:rPr lang="en-US" dirty="0" smtClean="0"/>
              <a:t>=</a:t>
            </a:r>
            <a:r>
              <a:rPr lang="en-US" dirty="0" err="1" smtClean="0"/>
              <a:t>isch&amp;q</a:t>
            </a:r>
            <a:r>
              <a:rPr lang="en-US" dirty="0" smtClean="0"/>
              <a:t>=</a:t>
            </a:r>
            <a:r>
              <a:rPr lang="en-US" dirty="0" err="1" smtClean="0"/>
              <a:t>THE+WORD+engage+WRITTEN+ON+A+BRICK+WALL&amp;facrc</a:t>
            </a:r>
            <a:r>
              <a:rPr lang="en-US" dirty="0" smtClean="0"/>
              <a:t>=_&amp;</a:t>
            </a:r>
            <a:r>
              <a:rPr lang="en-US" dirty="0" err="1" smtClean="0"/>
              <a:t>imgdii</a:t>
            </a:r>
            <a:r>
              <a:rPr lang="en-US" dirty="0" smtClean="0"/>
              <a:t>=_&amp;</a:t>
            </a:r>
            <a:r>
              <a:rPr lang="en-US" dirty="0" err="1" smtClean="0"/>
              <a:t>imgrc</a:t>
            </a:r>
            <a:r>
              <a:rPr lang="en-US" dirty="0" smtClean="0"/>
              <a:t>=m6plCVgt0Vl21M%253A%3Bb0tWT4RMfSXBbM%3Bhttp%253A%252F%252Fwww.deskpicture.com%252FDPs%252FMiscellaneous%252FPittedBrickWall_g.jpg%3Bhttp%253A%252F%252Fmusewings.blogspot.com%252F2006_02_01_archive.html%3B1600%3B1200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D40D0-FDF9-4507-A5F3-146B58423AF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52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A3845DE8-4AC2-4E9F-8B0C-813D406087AB}" type="datetimeFigureOut">
              <a:rPr lang="en-US" smtClean="0"/>
              <a:t>10/12/2014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A3D812-AD14-45ED-B0FF-87D3DA0239E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45DE8-4AC2-4E9F-8B0C-813D406087AB}" type="datetimeFigureOut">
              <a:rPr lang="en-US" smtClean="0"/>
              <a:t>10/12/2014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A3D812-AD14-45ED-B0FF-87D3DA0239E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45DE8-4AC2-4E9F-8B0C-813D406087AB}" type="datetimeFigureOut">
              <a:rPr lang="en-US" smtClean="0"/>
              <a:t>10/12/2014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6A3D812-AD14-45ED-B0FF-87D3DA0239E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A3845DE8-4AC2-4E9F-8B0C-813D406087AB}" type="datetimeFigureOut">
              <a:rPr lang="en-US" smtClean="0"/>
              <a:t>10/12/2014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6A3D812-AD14-45ED-B0FF-87D3DA0239E6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A3845DE8-4AC2-4E9F-8B0C-813D406087AB}" type="datetimeFigureOut">
              <a:rPr lang="en-US" smtClean="0"/>
              <a:t>10/12/2014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6A3D812-AD14-45ED-B0FF-87D3DA0239E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45DE8-4AC2-4E9F-8B0C-813D406087AB}" type="datetimeFigureOut">
              <a:rPr lang="en-US" smtClean="0"/>
              <a:t>10/12/2014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A3D812-AD14-45ED-B0FF-87D3DA0239E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45DE8-4AC2-4E9F-8B0C-813D406087AB}" type="datetimeFigureOut">
              <a:rPr lang="en-US" smtClean="0"/>
              <a:t>10/12/2014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A3D812-AD14-45ED-B0FF-87D3DA0239E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45DE8-4AC2-4E9F-8B0C-813D406087AB}" type="datetimeFigureOut">
              <a:rPr lang="en-US" smtClean="0"/>
              <a:t>10/12/2014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A3D812-AD14-45ED-B0FF-87D3DA0239E6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A3845DE8-4AC2-4E9F-8B0C-813D406087AB}" type="datetimeFigureOut">
              <a:rPr lang="en-US" smtClean="0"/>
              <a:t>10/12/2014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6A3D812-AD14-45ED-B0FF-87D3DA0239E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45DE8-4AC2-4E9F-8B0C-813D406087AB}" type="datetimeFigureOut">
              <a:rPr lang="en-US" smtClean="0"/>
              <a:t>10/12/2014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3D812-AD14-45ED-B0FF-87D3DA0239E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A3845DE8-4AC2-4E9F-8B0C-813D406087AB}" type="datetimeFigureOut">
              <a:rPr lang="en-US" smtClean="0"/>
              <a:t>10/12/2014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6A3D812-AD14-45ED-B0FF-87D3DA0239E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3845DE8-4AC2-4E9F-8B0C-813D406087AB}" type="datetimeFigureOut">
              <a:rPr lang="en-US" smtClean="0"/>
              <a:t>10/12/2014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A3D812-AD14-45ED-B0FF-87D3DA0239E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photograph%20of%20an%20empty%20college%20classroom&amp;source=images&amp;cd=&amp;cad=rja&amp;uact=8&amp;docid=MkiIev0SkdzX_M&amp;tbnid=7gQtQCPJv8JeTM:&amp;ved=0CAcQjRw&amp;url=http://www.huffingtonpost.ca/2014/04/25/bc-teachers-wage-demands_n_5214303.html&amp;ei=Uhg4VIX1G8O4ggSuz4Ig&amp;psig=AFQjCNEES_IqB5XOUA8luxPqBhvypsKulQ&amp;ust=1413048785089265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choice&amp;source=images&amp;cd=&amp;cad=rja&amp;uact=8&amp;docid=vngWud01C01_uM&amp;tbnid=R8ScnzUVjaBi7M:&amp;ved=0CAcQjRw&amp;url=http://petergowesky.com/2013/10/22/love-choice/&amp;ei=8Dc4VJrkLsSVgwTop4D4Dw&amp;bvm=bv.77161500,d.eXY&amp;psig=AFQjCNGdHdvR8jJ1x8KFomn5wrQ-fXabYg&amp;ust=1413056860274398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www.google.com/url?sa=i&amp;rct=j&amp;q=communication&amp;source=images&amp;cd=&amp;cad=rja&amp;uact=8&amp;docid=RgsuL1nv2Cno4M&amp;tbnid=Bampz9p0iRj-CM:&amp;ved=0CAcQjRw&amp;url=http://www.maurilioamorim.com/tag/language/&amp;ei=LTo4VMhcyZaDBIqVgvgF&amp;bvm=bv.77161500,d.eXY&amp;psig=AFQjCNHi5Bg-wTMSQorR5SUmoNPTGIARgQ&amp;ust=1413057423858290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thinking%20outside%20the%20box&amp;source=images&amp;cd=&amp;cad=rja&amp;uact=8&amp;docid=zAm5YyqYn8LBMM&amp;tbnid=p2yYY-mgydYeeM:&amp;ved=0CAcQjRw&amp;url=http://lcinstituteblog.com/2012/03/02/thinking-outside-the-box-literally/&amp;ei=CD84VK_FBIySgwStj4KIAQ&amp;bvm=bv.77161500,d.eXY&amp;psig=AFQjCNFIf7MTcvX5ca4xhCreMI8hGyR8hQ&amp;ust=1413058635382309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learning&amp;source=images&amp;cd=&amp;cad=rja&amp;uact=8&amp;docid=17EvmvwVMD41AM&amp;tbnid=VwAC53UAHL49WM:&amp;ved=0CAcQjRw&amp;url=http://blogs.technet.com/b/microsoft_in_education/archive/2013/04/30/the-state-of-maine-switches-to-windows-pcs-for-statewide-1-1-learning.aspx&amp;ei=jEE4VM-9N8fCggT_vILIBA&amp;bvm=bv.77161500,d.eXY&amp;psig=AFQjCNEXXPdzp8T20kFO4daXnYitxfqWPg&amp;ust=1413059287514217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the%20thinker&amp;source=images&amp;cd=&amp;cad=rja&amp;uact=8&amp;docid=ubz96DwrMFRJKM&amp;tbnid=TXANmkcipQijwM:&amp;ved=0CAcQjRw&amp;url=http://en.wikipedia.org/wiki/Legion_of_Honor_(museum)&amp;ei=k0I4VPIXlbuCBMOGgcAP&amp;psig=AFQjCNHdZ3VFaz8MVAiHhz0u3lPxrUK_ug&amp;ust=1413059565314206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://www.google.com/url?sa=i&amp;rct=j&amp;q=skill&amp;source=images&amp;cd=&amp;cad=rja&amp;uact=8&amp;docid=rrduVRrz_TUmJM&amp;tbnid=ER8X23LtOPFN2M:&amp;ved=0CAcQjRw&amp;url=http%3A%2F%2Fcbduk.wordpress.com%2F2012%2F05%2F17%2Fthe-skillsmotivation-matrix-do-you-recognise-any-of-these%2F&amp;ei=a7o6VO3YI4iI8gHY3YDoDg&amp;psig=AFQjCNEj5dyrDodtrHzdR3ahq7rC5dJG8w&amp;ust=1413221351908005" TargetMode="Externa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learning+environment&amp;source=images&amp;cd=&amp;cad=rja&amp;uact=8&amp;docid=HPU85kk8js3m4M&amp;tbnid=J-5lCdrVMXaoRM:&amp;ved=0CAcQjRw&amp;url=http%3A%2F%2Fgovernor.state.tx.us%2Fpriorities%2Feducation%2Fpublic%2Flearning_learning_environment%2F&amp;ei=LLs6VOWUF4q68QHS4oCACA&amp;bvm=bv.77161500,d.cWc&amp;psig=AFQjCNHX67FlxfIN0trYREj9Eoa2n-BYWA&amp;ust=1413221514113729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the%20word%20engage%20written%20on%20a%20brick%20wall&amp;source=images&amp;cd=&amp;cad=rja&amp;uact=8&amp;docid=b0tWT4RMfSXBbM&amp;tbnid=m6plCVgt0Vl21M:&amp;ved=0CAcQjRw&amp;url=http%3A%2F%2Fmusewings.blogspot.com%2F2006_02_01_archive.html&amp;ei=yLs6VO7kCafi8gGFwYCoDQ&amp;bvm=bv.77161500,d.cWc&amp;psig=AFQjCNHYYK35BzAWWYabHX2mop5quS8gew&amp;ust=1413221679545487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The%20Salem%20Witch%20Trials%20Theories.docx" TargetMode="Externa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52400"/>
            <a:ext cx="8153400" cy="1371600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The power of cross-curricular and problem based learning.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HOLLY MARTIN AND KATIE RAY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6" name="Picture 2" descr="\\mbhs-dataserv\staff\MARTINH\documents\My Pictures\TOY presentation\education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00200"/>
            <a:ext cx="8686800" cy="4267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5850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INTRODUCTIONS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28800"/>
            <a:ext cx="3200400" cy="4419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Content Placeholder 8"/>
          <p:cNvPicPr>
            <a:picLocks noGrp="1" noChangeAspect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1828800"/>
            <a:ext cx="3124200" cy="4419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609600" y="6400800"/>
            <a:ext cx="2971800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KATIE RAY, ENGLISH TEACHER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181600" y="6410036"/>
            <a:ext cx="3581400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HOLLY MARTIN, HISTORY TEACHER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444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OUR STORY….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6000" dirty="0" smtClean="0">
                <a:solidFill>
                  <a:schemeClr val="bg1"/>
                </a:solidFill>
              </a:rPr>
              <a:t>THE JOURNEY</a:t>
            </a:r>
            <a:endParaRPr lang="en-US" sz="6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886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95745" y="152400"/>
            <a:ext cx="8077200" cy="52322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UNDERSTANDING OUR STUDENTS – TRUE COLORS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762000"/>
            <a:ext cx="2133600" cy="5909310"/>
          </a:xfrm>
          <a:prstGeom prst="rect">
            <a:avLst/>
          </a:prstGeom>
          <a:solidFill>
            <a:srgbClr val="FF66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 smtClean="0"/>
              <a:t>ORANGES</a:t>
            </a:r>
          </a:p>
          <a:p>
            <a:r>
              <a:rPr lang="en-US" i="1" dirty="0" smtClean="0"/>
              <a:t>Like to have: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Freedom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Variety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Action and activity</a:t>
            </a:r>
          </a:p>
          <a:p>
            <a:r>
              <a:rPr lang="en-US" i="1" dirty="0" smtClean="0"/>
              <a:t>Value: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Adventure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Fun and play</a:t>
            </a:r>
          </a:p>
          <a:p>
            <a:r>
              <a:rPr lang="en-US" i="1" dirty="0" smtClean="0"/>
              <a:t>Learning Context: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Hands –on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Freedom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Varieties of opportunities to demonstrate learning</a:t>
            </a:r>
          </a:p>
          <a:p>
            <a:r>
              <a:rPr lang="en-US" i="1" dirty="0" smtClean="0"/>
              <a:t>Learning Content: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Useful and applicable skills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Role playing</a:t>
            </a:r>
          </a:p>
          <a:p>
            <a:pPr algn="ctr"/>
            <a:endParaRPr lang="en-US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2590799" y="762000"/>
            <a:ext cx="2043545" cy="590931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 smtClean="0"/>
              <a:t>GOLDS</a:t>
            </a:r>
          </a:p>
          <a:p>
            <a:r>
              <a:rPr lang="en-US" i="1" dirty="0" smtClean="0"/>
              <a:t>Like to have: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Stability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Organization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Consistency</a:t>
            </a:r>
          </a:p>
          <a:p>
            <a:r>
              <a:rPr lang="en-US" i="1" dirty="0" smtClean="0"/>
              <a:t>Value: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Dependability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Perfection</a:t>
            </a:r>
          </a:p>
          <a:p>
            <a:r>
              <a:rPr lang="en-US" i="1" dirty="0" smtClean="0"/>
              <a:t>Learning Context: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Independent 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Traditional assignments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Rewards</a:t>
            </a:r>
          </a:p>
          <a:p>
            <a:r>
              <a:rPr lang="en-US" i="1" dirty="0" smtClean="0"/>
              <a:t>Learning Content: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Detailed and realistic presentation of facts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Specific instructions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800600" y="775855"/>
            <a:ext cx="1904999" cy="5909310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 smtClean="0"/>
              <a:t>BLUES</a:t>
            </a:r>
          </a:p>
          <a:p>
            <a:r>
              <a:rPr lang="en-US" i="1" dirty="0" smtClean="0"/>
              <a:t>Like to have: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Empathy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Harmony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Inspiration</a:t>
            </a:r>
          </a:p>
          <a:p>
            <a:r>
              <a:rPr lang="en-US" i="1" dirty="0" smtClean="0"/>
              <a:t>Value: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Honesty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Compassion</a:t>
            </a:r>
          </a:p>
          <a:p>
            <a:r>
              <a:rPr lang="en-US" i="1" dirty="0" smtClean="0"/>
              <a:t>Learning Context: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Cooperative learning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Application of personal experiences</a:t>
            </a:r>
          </a:p>
          <a:p>
            <a:r>
              <a:rPr lang="en-US" i="1" dirty="0" smtClean="0"/>
              <a:t>Learning Content: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Self-awareness and improvement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Open communication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Personal stories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934200" y="775855"/>
            <a:ext cx="2133600" cy="5909310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 smtClean="0"/>
              <a:t>GREENS</a:t>
            </a:r>
          </a:p>
          <a:p>
            <a:r>
              <a:rPr lang="en-US" i="1" dirty="0" smtClean="0"/>
              <a:t>Like to have: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Challenge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Autonomy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Opportunities to ask questions</a:t>
            </a:r>
          </a:p>
          <a:p>
            <a:r>
              <a:rPr lang="en-US" i="1" dirty="0" smtClean="0"/>
              <a:t>Value: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Logic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Knowledge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Technology</a:t>
            </a:r>
          </a:p>
          <a:p>
            <a:r>
              <a:rPr lang="en-US" i="1" dirty="0" smtClean="0"/>
              <a:t>Learning Context: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Independent 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Problem-solving and exploration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Intellectual debate and discussion</a:t>
            </a:r>
          </a:p>
          <a:p>
            <a:r>
              <a:rPr lang="en-US" i="1" dirty="0" smtClean="0"/>
              <a:t>Learning Content: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Ideas and concepts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experimentation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499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3200" b="1" dirty="0" smtClean="0"/>
              <a:t>SCHOOL GRADES BY PRIMARY COLORS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2200" dirty="0" smtClean="0"/>
              <a:t>Compiled by Cliff </a:t>
            </a:r>
            <a:r>
              <a:rPr lang="en-US" sz="2200" dirty="0" err="1" smtClean="0"/>
              <a:t>Gillies</a:t>
            </a:r>
            <a:r>
              <a:rPr lang="en-US" sz="2200" dirty="0" smtClean="0"/>
              <a:t>, 1999, based on </a:t>
            </a:r>
            <a:r>
              <a:rPr lang="en-US" sz="2200" i="1" dirty="0" smtClean="0"/>
              <a:t>True Colors </a:t>
            </a:r>
            <a:r>
              <a:rPr lang="en-US" sz="2200" dirty="0" smtClean="0"/>
              <a:t>Research</a:t>
            </a:r>
            <a:endParaRPr lang="en-US" sz="2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2057400"/>
            <a:ext cx="8763000" cy="4495800"/>
          </a:xfrm>
          <a:solidFill>
            <a:srgbClr val="92D050"/>
          </a:solidFill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A’s	11Greens	  9 Blues	4 </a:t>
            </a:r>
            <a:r>
              <a:rPr lang="en-US" dirty="0" err="1" smtClean="0"/>
              <a:t>Golds</a:t>
            </a:r>
            <a:r>
              <a:rPr lang="en-US" dirty="0" smtClean="0"/>
              <a:t>	0 Orange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B’s	23 </a:t>
            </a:r>
            <a:r>
              <a:rPr lang="en-US" dirty="0" err="1" smtClean="0"/>
              <a:t>Golds</a:t>
            </a:r>
            <a:r>
              <a:rPr lang="en-US" dirty="0" smtClean="0"/>
              <a:t>	  5 Blues	4 Greens	1 Orange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C’s	18 Oranges	  6 </a:t>
            </a:r>
            <a:r>
              <a:rPr lang="en-US" dirty="0" err="1" smtClean="0"/>
              <a:t>Golds</a:t>
            </a:r>
            <a:r>
              <a:rPr lang="en-US" dirty="0" smtClean="0"/>
              <a:t>	1 Blue	0 Green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D/F’s	15 Oranges	  2 </a:t>
            </a:r>
            <a:r>
              <a:rPr lang="en-US" dirty="0" err="1" smtClean="0"/>
              <a:t>Golds</a:t>
            </a:r>
            <a:r>
              <a:rPr lang="en-US" dirty="0" smtClean="0"/>
              <a:t>	1 Green	0  Blues	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09800" y="1600200"/>
            <a:ext cx="43434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smtClean="0"/>
              <a:t>GRADE DISTRIBUTION GIVEN 100 STUDENTS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3960211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B050"/>
          </a:solidFill>
          <a:ln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n-US" dirty="0" smtClean="0"/>
              <a:t>AT RISK STUDENT POPULATION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589566"/>
            <a:ext cx="4267200" cy="5039833"/>
          </a:xfrm>
          <a:solidFill>
            <a:srgbClr val="0070C0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dirty="0" smtClean="0">
                <a:solidFill>
                  <a:schemeClr val="bg1"/>
                </a:solidFill>
              </a:rPr>
              <a:t>BLUE		12%</a:t>
            </a:r>
          </a:p>
          <a:p>
            <a:pPr marL="0" indent="0">
              <a:buNone/>
            </a:pPr>
            <a:endParaRPr lang="en-US" sz="4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4000" dirty="0" smtClean="0">
                <a:solidFill>
                  <a:schemeClr val="bg1"/>
                </a:solidFill>
              </a:rPr>
              <a:t>GOLD		8%</a:t>
            </a:r>
          </a:p>
          <a:p>
            <a:pPr marL="0" indent="0">
              <a:buNone/>
            </a:pPr>
            <a:endParaRPr lang="en-US" sz="4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4000" dirty="0" smtClean="0">
                <a:solidFill>
                  <a:schemeClr val="bg1"/>
                </a:solidFill>
              </a:rPr>
              <a:t>GREEN		12%</a:t>
            </a:r>
          </a:p>
          <a:p>
            <a:pPr marL="0" indent="0">
              <a:buNone/>
            </a:pPr>
            <a:endParaRPr lang="en-US" sz="4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4000" dirty="0" smtClean="0">
                <a:solidFill>
                  <a:schemeClr val="bg1"/>
                </a:solidFill>
              </a:rPr>
              <a:t>ORANGE	68%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solidFill>
            <a:srgbClr val="FFC000"/>
          </a:solidFill>
          <a:ln>
            <a:solidFill>
              <a:schemeClr val="tx1"/>
            </a:solidFill>
          </a:ln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4800" b="1" dirty="0" smtClean="0"/>
              <a:t>A WASHINGTON STATE MIDDLE SCHOOL – AT RISK CLASS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000" i="1" dirty="0" smtClean="0"/>
              <a:t>Sources:</a:t>
            </a:r>
            <a:r>
              <a:rPr lang="en-US" sz="2000" dirty="0" smtClean="0"/>
              <a:t> March 1999 report to a Washington State middle school. A compilation by Cliff </a:t>
            </a:r>
            <a:r>
              <a:rPr lang="en-US" sz="2000" dirty="0" err="1" smtClean="0"/>
              <a:t>Gillies</a:t>
            </a:r>
            <a:r>
              <a:rPr lang="en-US" sz="2000" dirty="0" smtClean="0"/>
              <a:t> and Ann Kashiwa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4349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52400"/>
            <a:ext cx="6477000" cy="1295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impact can we have on student learning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By adopting a vision and changing our approach?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29776"/>
            <a:ext cx="9144000" cy="4313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331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709" y="6927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21296185">
            <a:off x="1323108" y="533400"/>
            <a:ext cx="6677891" cy="64633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CHANGE IN PERSPECTIVE</a:t>
            </a:r>
            <a:endParaRPr lang="en-US" sz="3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209800" y="5181600"/>
            <a:ext cx="6400800" cy="461665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ON WHAT IT MEANS TO TEACH AND LEARN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332215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specialeducationadvisor.com/wp-content/uploads/2012/09/scrabb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0"/>
            <a:ext cx="9220200" cy="132343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smtClean="0">
                <a:solidFill>
                  <a:schemeClr val="bg1"/>
                </a:solidFill>
              </a:rPr>
              <a:t>ENABLE  STUDENTS</a:t>
            </a:r>
            <a:endParaRPr lang="en-US" sz="80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15000" y="5055973"/>
            <a:ext cx="3429000" cy="181588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 sz="2800" dirty="0" smtClean="0">
                <a:solidFill>
                  <a:schemeClr val="bg1"/>
                </a:solidFill>
              </a:rPr>
              <a:t>TO LOOK BEYOND AND BETWEEN ACADEMIC DISCIPLINES</a:t>
            </a:r>
            <a:r>
              <a:rPr lang="en-US" sz="2000" dirty="0" smtClean="0">
                <a:solidFill>
                  <a:schemeClr val="bg1"/>
                </a:solidFill>
              </a:rPr>
              <a:t>.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5847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rheinardkorf.com/wp-content/uploads/2012/10/connectednes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0436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r"/>
            <a:r>
              <a:rPr lang="en-US" sz="5400" dirty="0" smtClean="0">
                <a:solidFill>
                  <a:schemeClr val="bg1"/>
                </a:solidFill>
              </a:rPr>
              <a:t>ALIGN THE CURRICULUM</a:t>
            </a:r>
            <a:endParaRPr lang="en-US" sz="5400" dirty="0">
              <a:solidFill>
                <a:schemeClr val="bg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4419600" y="1752600"/>
            <a:ext cx="3886200" cy="4876800"/>
          </a:xfrm>
          <a:ln>
            <a:solidFill>
              <a:schemeClr val="tx1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2"/>
          </p:nvPr>
        </p:nvSpPr>
        <p:spPr>
          <a:xfrm>
            <a:off x="228600" y="1752600"/>
            <a:ext cx="3886200" cy="4572000"/>
          </a:xfrm>
          <a:solidFill>
            <a:schemeClr val="tx2"/>
          </a:solidFill>
        </p:spPr>
        <p:txBody>
          <a:bodyPr>
            <a:noAutofit/>
          </a:bodyPr>
          <a:lstStyle/>
          <a:p>
            <a:r>
              <a:rPr lang="en-US" sz="4400" dirty="0" smtClean="0">
                <a:solidFill>
                  <a:schemeClr val="bg1"/>
                </a:solidFill>
              </a:rPr>
              <a:t>INTENTIONALLY CONNECT LITERATURE TO ITS HISTORICAL CONTEXT. </a:t>
            </a:r>
            <a:endParaRPr lang="en-US" sz="4400" dirty="0">
              <a:solidFill>
                <a:schemeClr val="bg1"/>
              </a:solidFill>
            </a:endParaRPr>
          </a:p>
        </p:txBody>
      </p:sp>
      <p:pic>
        <p:nvPicPr>
          <p:cNvPr id="3074" name="Picture 2" descr="http://homeschoolhappymess.files.wordpress.com/2011/09/andrea_kowch_crucible_book-illustration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724891"/>
            <a:ext cx="3886200" cy="4904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174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http://www.rockyview.ab.ca/home/21stC/learning/assets/images/gears/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0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13504"/>
            <a:ext cx="5791200" cy="861774"/>
          </a:xfrm>
          <a:prstGeom prst="rect">
            <a:avLst/>
          </a:prstGeom>
          <a:solidFill>
            <a:schemeClr val="tx2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FOSTER 21</a:t>
            </a:r>
            <a:r>
              <a:rPr lang="en-US" sz="3200" b="1" baseline="30000" dirty="0" smtClean="0">
                <a:solidFill>
                  <a:schemeClr val="bg1"/>
                </a:solidFill>
              </a:rPr>
              <a:t>ST</a:t>
            </a:r>
            <a:r>
              <a:rPr lang="en-US" sz="3200" b="1" dirty="0" smtClean="0">
                <a:solidFill>
                  <a:schemeClr val="bg1"/>
                </a:solidFill>
              </a:rPr>
              <a:t> CENTURY SKILLS </a:t>
            </a:r>
          </a:p>
          <a:p>
            <a:r>
              <a:rPr lang="en-US" b="1" i="1" dirty="0" smtClean="0">
                <a:solidFill>
                  <a:schemeClr val="bg1"/>
                </a:solidFill>
              </a:rPr>
              <a:t>through incorporating problem and project based learning</a:t>
            </a:r>
            <a:r>
              <a:rPr lang="en-US" b="1" i="1" dirty="0" smtClean="0"/>
              <a:t>. 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2381373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maadd.org/wp-content/uploads/2012/10/What-Maadd-Does-750x4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505200" y="5715000"/>
            <a:ext cx="5257800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/>
              <a:t>“ENGAGE AND CHALLENGE DIGITAL AGE STUDENTS AND BE RELEVANT IN THEIR LIVES.” </a:t>
            </a:r>
          </a:p>
          <a:p>
            <a:pPr algn="r"/>
            <a:r>
              <a:rPr lang="en-US" b="1" dirty="0" smtClean="0"/>
              <a:t>–</a:t>
            </a:r>
            <a:r>
              <a:rPr lang="en-US" b="1" i="1" dirty="0" smtClean="0"/>
              <a:t>The Metamorphosis Project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251883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t1.gstatic.com/images?q=tbn:ANd9GcRy_Csl8aA-nHp_cj8GgDGknhLgZXW1-6B-leqNzYxDb0eawdfpyw:i.huffpost.com/gen/1742960/thumbs/o-EMPTY-CLASSROOM-facebook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46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400" y="2967335"/>
            <a:ext cx="4419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bg1"/>
                </a:solidFill>
              </a:rPr>
              <a:t>EXPERIENCE</a:t>
            </a:r>
            <a:endParaRPr lang="en-US" sz="54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29000" y="2133600"/>
            <a:ext cx="5486400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 smtClean="0">
                <a:solidFill>
                  <a:schemeClr val="bg1"/>
                </a:solidFill>
              </a:rPr>
              <a:t>CURRICULUM BEYOND THE WALLS OF THE CLASSROOM </a:t>
            </a:r>
            <a:endParaRPr lang="en-U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1036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8153400" cy="990600"/>
          </a:xfrm>
          <a:solidFill>
            <a:srgbClr val="92D050"/>
          </a:solidFill>
          <a:ln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n-US" dirty="0" smtClean="0"/>
              <a:t>AMERICAN STUDIES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736997641"/>
              </p:ext>
            </p:extLst>
          </p:nvPr>
        </p:nvGraphicFramePr>
        <p:xfrm>
          <a:off x="612648" y="1600200"/>
          <a:ext cx="81534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10230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273050"/>
            <a:ext cx="8610600" cy="869950"/>
          </a:xfrm>
          <a:solidFill>
            <a:srgbClr val="FFC000"/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WHY CROSS CURRICULAR LEARNING?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idx="2"/>
          </p:nvPr>
        </p:nvSpPr>
        <p:spPr>
          <a:solidFill>
            <a:srgbClr val="0070C0"/>
          </a:solidFill>
          <a:ln>
            <a:solidFill>
              <a:schemeClr val="tx1"/>
            </a:solidFill>
          </a:ln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“Our </a:t>
            </a:r>
            <a:r>
              <a:rPr lang="en-US" dirty="0">
                <a:solidFill>
                  <a:schemeClr val="bg1"/>
                </a:solidFill>
              </a:rPr>
              <a:t>primary schools also show that high standards are best</a:t>
            </a:r>
          </a:p>
          <a:p>
            <a:r>
              <a:rPr lang="en-US" dirty="0">
                <a:solidFill>
                  <a:schemeClr val="bg1"/>
                </a:solidFill>
              </a:rPr>
              <a:t>secured when essential knowledge and skills are learned both</a:t>
            </a:r>
          </a:p>
          <a:p>
            <a:r>
              <a:rPr lang="en-US" dirty="0">
                <a:solidFill>
                  <a:schemeClr val="bg1"/>
                </a:solidFill>
              </a:rPr>
              <a:t>through direct, high-quality subject teaching and also through</a:t>
            </a:r>
          </a:p>
          <a:p>
            <a:r>
              <a:rPr lang="en-US" dirty="0">
                <a:solidFill>
                  <a:schemeClr val="bg1"/>
                </a:solidFill>
              </a:rPr>
              <a:t>this content being applied and used in cross-curricular studies</a:t>
            </a:r>
            <a:r>
              <a:rPr lang="en-US" dirty="0" smtClean="0">
                <a:solidFill>
                  <a:schemeClr val="bg1"/>
                </a:solidFill>
              </a:rPr>
              <a:t>.”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(Rose, 2009: 2)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solidFill>
            <a:srgbClr val="92D050"/>
          </a:solidFill>
          <a:ln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r>
              <a:rPr lang="en-US" dirty="0" smtClean="0"/>
              <a:t>Research Based</a:t>
            </a:r>
          </a:p>
          <a:p>
            <a:r>
              <a:rPr lang="en-US" dirty="0" smtClean="0"/>
              <a:t>Enhances Critical Thinking</a:t>
            </a:r>
          </a:p>
          <a:p>
            <a:r>
              <a:rPr lang="en-US" dirty="0" smtClean="0"/>
              <a:t>Enables students to look beyond and between academic disciplines</a:t>
            </a:r>
          </a:p>
          <a:p>
            <a:r>
              <a:rPr lang="en-US" dirty="0" smtClean="0"/>
              <a:t>To understand that all areas of study and, therefore, life are CONNECTED.</a:t>
            </a:r>
          </a:p>
          <a:p>
            <a:r>
              <a:rPr lang="en-US" dirty="0" smtClean="0"/>
              <a:t>More in-depth and meaningful experiences that make lasting impressions.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377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304800" y="5638800"/>
            <a:ext cx="8686800" cy="1066800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2800" b="1" dirty="0" smtClean="0"/>
              <a:t>WHY PROBLEM BASED AND PROJECT BASED LEARNING? </a:t>
            </a:r>
            <a:endParaRPr lang="en-US" sz="2800" b="1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idx="1"/>
          </p:nvPr>
        </p:nvSpPr>
        <p:spPr/>
      </p:sp>
      <p:pic>
        <p:nvPicPr>
          <p:cNvPr id="1026" name="Picture 2" descr="http://t0.gstatic.com/images?q=tbn:ANd9GcTrPguqHw7QKqdpfaq2us_t53gWgRlc2o77DyI7JrEr-_L-FBTSPw:petergowesky.com/wp-content/uploads/2013/10/choices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0"/>
            <a:ext cx="7543800" cy="5410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828800" y="224135"/>
            <a:ext cx="3543300" cy="92333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OPPORTUNITIES FOR ENTREPREUERIALISM AND INIATIVE 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7740" y="381000"/>
            <a:ext cx="1066800" cy="4154984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/>
              <a:t>C</a:t>
            </a:r>
          </a:p>
          <a:p>
            <a:pPr algn="ctr"/>
            <a:r>
              <a:rPr lang="en-US" sz="4400" b="1" dirty="0" smtClean="0"/>
              <a:t>H</a:t>
            </a:r>
          </a:p>
          <a:p>
            <a:pPr algn="ctr"/>
            <a:r>
              <a:rPr lang="en-US" sz="4400" b="1" dirty="0" smtClean="0"/>
              <a:t>O</a:t>
            </a:r>
          </a:p>
          <a:p>
            <a:pPr algn="ctr"/>
            <a:r>
              <a:rPr lang="en-US" sz="4400" b="1" dirty="0" smtClean="0"/>
              <a:t>I</a:t>
            </a:r>
          </a:p>
          <a:p>
            <a:pPr algn="ctr"/>
            <a:r>
              <a:rPr lang="en-US" sz="4400" b="1" dirty="0" smtClean="0"/>
              <a:t>C</a:t>
            </a:r>
          </a:p>
          <a:p>
            <a:pPr algn="ctr"/>
            <a:r>
              <a:rPr lang="en-US" sz="4400" b="1" dirty="0"/>
              <a:t>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5000" y="1371600"/>
            <a:ext cx="3200400" cy="923330"/>
          </a:xfrm>
          <a:prstGeom prst="rect">
            <a:avLst/>
          </a:prstGeom>
          <a:solidFill>
            <a:srgbClr val="FF33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solidFill>
                  <a:schemeClr val="bg1"/>
                </a:solidFill>
              </a:rPr>
              <a:t>COLLABORATION BECOMES GENUINE AND MUTALLY BENEFICIAL 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704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TECHNOLOGY 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050" name="Picture 2" descr="http://t1.gstatic.com/images?q=tbn:ANd9GcSRMBq1OdU655BshMWVYmDVVNBoulrByhH2brUPrvUI64uwt82Xig:www.maurilioamorim.com/wp-content/uploads/2011/05/broken-communication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1670316"/>
            <a:ext cx="4343400" cy="333145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1" y="4484132"/>
            <a:ext cx="4343400" cy="64633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COMMUNICATION MORE EFFICIENT, MORE FREQUENT AND MORE EFFECTIVE. </a:t>
            </a:r>
            <a:endParaRPr lang="en-US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670316"/>
            <a:ext cx="4267200" cy="333145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800600" y="1801504"/>
            <a:ext cx="396240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RESEARCH  AND INVESTIGATION  MORE IN-DEPTH AND INDEPENDENT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63437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  <a:ln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Standards Based Grading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1752600"/>
            <a:ext cx="8686800" cy="443198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 smtClean="0"/>
              <a:t>Critical Analysis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/>
              <a:t>Contextual Comprehension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 smtClean="0"/>
              <a:t>Research and Inquiry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 smtClean="0"/>
              <a:t>Speaking and Listening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 smtClean="0"/>
              <a:t>Reading Comprehension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 smtClean="0"/>
              <a:t>Writing (</a:t>
            </a:r>
            <a:r>
              <a:rPr lang="en-US" sz="2000" i="1" dirty="0" smtClean="0"/>
              <a:t>Argument, Support and Details/Organization, Style, Voice</a:t>
            </a:r>
            <a:r>
              <a:rPr lang="en-US" sz="2400" dirty="0" smtClean="0"/>
              <a:t>)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/>
              <a:t>Formative Work</a:t>
            </a:r>
          </a:p>
          <a:p>
            <a:endParaRPr lang="en-US" sz="2400" dirty="0"/>
          </a:p>
          <a:p>
            <a:r>
              <a:rPr lang="en-US" sz="2400" dirty="0" smtClean="0"/>
              <a:t>*Grammar Use</a:t>
            </a:r>
          </a:p>
          <a:p>
            <a:r>
              <a:rPr lang="en-US" sz="2400" dirty="0" smtClean="0"/>
              <a:t>*MLA Formatting</a:t>
            </a:r>
          </a:p>
          <a:p>
            <a:r>
              <a:rPr lang="en-US" sz="2400" dirty="0" smtClean="0"/>
              <a:t>*Vocabulary Acquisition and Use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6685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295400" y="1905000"/>
            <a:ext cx="6477000" cy="1828800"/>
          </a:xfrm>
        </p:spPr>
        <p:txBody>
          <a:bodyPr/>
          <a:lstStyle/>
          <a:p>
            <a:pPr algn="ctr"/>
            <a:r>
              <a:rPr lang="en-US" dirty="0" smtClean="0"/>
              <a:t>THE IMPACT ON STUDENT LEARNING? 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ln>
            <a:solidFill>
              <a:schemeClr val="bg1"/>
            </a:solidFill>
          </a:ln>
        </p:spPr>
        <p:txBody>
          <a:bodyPr>
            <a:noAutofit/>
          </a:bodyPr>
          <a:lstStyle/>
          <a:p>
            <a:pPr algn="r"/>
            <a:r>
              <a:rPr lang="en-US" sz="4400" dirty="0" smtClean="0">
                <a:solidFill>
                  <a:schemeClr val="bg1"/>
                </a:solidFill>
              </a:rPr>
              <a:t>OWNERSHIP OF LEARNING</a:t>
            </a:r>
            <a:endParaRPr lang="en-US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523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10653" y="2056179"/>
            <a:ext cx="8077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smtClean="0"/>
              <a:t>TESTIMONIALS</a:t>
            </a:r>
            <a:endParaRPr lang="en-US" sz="9600" b="1" dirty="0"/>
          </a:p>
        </p:txBody>
      </p:sp>
    </p:spTree>
    <p:extLst>
      <p:ext uri="{BB962C8B-B14F-4D97-AF65-F5344CB8AC3E}">
        <p14:creationId xmlns:p14="http://schemas.microsoft.com/office/powerpoint/2010/main" val="1239523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t0.gstatic.com/images?q=tbn:ANd9GcSyTiT78mEDxtLVyLIVVq12eSLZCgesxnNE4f-1WqyTGPgrSwTFCA:imaginationnow.files.wordpress.com/2012/03/snb-thinking-outside-the-box-literally-photo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57400" y="1447800"/>
            <a:ext cx="5334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dirty="0" smtClean="0">
                <a:solidFill>
                  <a:schemeClr val="bg1"/>
                </a:solidFill>
              </a:rPr>
              <a:t>“YOU ENCOURAGED US TO THINK FOR OURSELVES, TRY NEW THINGS, TO BE CREATIVE, TO STEP OUT OF OUR COMFROT ZONES AND SHARE OUR OPINIONS.” 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2596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t2.gstatic.com/images?q=tbn:ANd9GcTV05T-sceRSx462TmtpBjeIZYCUxvBfMOCa8_bSSaPXUV11Z-7:blogs.technet.com/cfs-file.ashx/__key/communityserver-blogs-components-weblogfiles/00-00-00-89-61/7384.HP-Maine-photo.jpe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06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rot="21228957">
            <a:off x="1752600" y="1149782"/>
            <a:ext cx="56388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FF0000"/>
                </a:solidFill>
              </a:rPr>
              <a:t>“THIS SORT OF COLLABORATIVE, INTERACTIVE TEACHING…PUTS THE LUSTER BACK INTO LEARING.” </a:t>
            </a:r>
            <a:endParaRPr lang="en-US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91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t1.gstatic.com/images?q=tbn:ANd9GcQ7m5zySUttn6AaeikPsPYMRGhg15ctyinCkKXeLJsJxN2LRoFA:upload.wikimedia.org/wikipedia/commons/f/fc/Rodin%27s_The_Thinker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4800" y="533400"/>
            <a:ext cx="39624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“I LEARNED TO NOT JUST BE A STUDENT, BUT A THINKER AND CONTRIBUTOR.”</a:t>
            </a:r>
            <a:endParaRPr lang="en-US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186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t3.gstatic.com/images?q=tbn:ANd9GcRuJFa0UDFSyywfM3lYshjY-Mv9mlDdgO2AMkQLOF9rEv70-uv4:cbduk.files.wordpress.com/2012/05/fotolia_40895169_subscription_monthly_xxl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197" y="40943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79310" y="5042118"/>
            <a:ext cx="80772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“IT OFFERED ME A CURRICULUM THAT RECONGNIZED THE IMPORTANCE OF ACKNOWLEDGING BOTH SUBJECTS, AND OFFERED SKILLS THAT WILL BENEFIT ME IN THE FUTURE.” 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534084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t1.gstatic.com/images?q=tbn:ANd9GcRC0HVqtOhHa6B0rBiGXEM6Q0U1uAq7OsdT3Q3jKjI1xhuMVnqGnA:governor.state.tx.us/images/priorities/learning-environment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8600" y="381000"/>
            <a:ext cx="4800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“GAVE ME THE OPPORTUNITY TO EXPERIENCE A NEW LEARNING ENVIRONMENT.  WE WERE TAUGHT NOT ONLY BY OUR TEACHERS, BUT ALSO BY OUR CLASSMATES.”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686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t1.gstatic.com/images?q=tbn:ANd9GcQEGw5Xzrj2yH7Jc0VYm-8WAIoqhw0PtNFFgTXv-nJU6WUGhPymIg:www.deskpicture.com/DPs/Miscellaneous/PittedBrickWall_g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5800" y="612844"/>
            <a:ext cx="7772400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solidFill>
                  <a:schemeClr val="bg1"/>
                </a:solidFill>
              </a:rPr>
              <a:t>“…IT TURNED OUT TO BE THE MOST </a:t>
            </a:r>
            <a:r>
              <a:rPr lang="en-US" sz="8800" b="1" dirty="0" smtClean="0">
                <a:solidFill>
                  <a:schemeClr val="bg1"/>
                </a:solidFill>
              </a:rPr>
              <a:t>ENGAGING</a:t>
            </a:r>
            <a:r>
              <a:rPr lang="en-US" sz="7200" b="1" dirty="0" smtClean="0">
                <a:solidFill>
                  <a:schemeClr val="bg1"/>
                </a:solidFill>
              </a:rPr>
              <a:t> COURSE I’VE EVER TAKEN.”</a:t>
            </a:r>
            <a:endParaRPr lang="en-US" sz="7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16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CROSS CURRICULAR AND PROBLEM/PROJECT BASED LEARNING IN ACTION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i="1" u="sng" dirty="0" smtClean="0">
                <a:solidFill>
                  <a:schemeClr val="bg1"/>
                </a:solidFill>
              </a:rPr>
              <a:t>THE CRUCIBLE </a:t>
            </a:r>
            <a:r>
              <a:rPr lang="en-US" b="1" i="1" dirty="0" smtClean="0">
                <a:solidFill>
                  <a:schemeClr val="bg1"/>
                </a:solidFill>
              </a:rPr>
              <a:t>AND THE </a:t>
            </a:r>
            <a:r>
              <a:rPr lang="en-US" b="1" i="1" dirty="0" smtClean="0">
                <a:solidFill>
                  <a:schemeClr val="bg1"/>
                </a:solidFill>
                <a:hlinkClick r:id="rId2" action="ppaction://hlinkfile"/>
              </a:rPr>
              <a:t>SALEM WITCH TRIALS</a:t>
            </a:r>
            <a:endParaRPr lang="en-US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816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 rot="21302105">
            <a:off x="609600" y="685800"/>
            <a:ext cx="8001000" cy="5632311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b="1" i="1" dirty="0"/>
              <a:t>HOW CAN YOU INCORPORATE CROSS-CURRICULAR AND PROBLEM BASED LEARNING INTO YOUR CLASSROOM?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255663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415</TotalTime>
  <Words>753</Words>
  <Application>Microsoft Office PowerPoint</Application>
  <PresentationFormat>On-screen Show (4:3)</PresentationFormat>
  <Paragraphs>181</Paragraphs>
  <Slides>29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Median</vt:lpstr>
      <vt:lpstr>The power of cross-curricular and problem based learning. </vt:lpstr>
      <vt:lpstr>INTRODUCTIONS</vt:lpstr>
      <vt:lpstr>THE JOURNEY</vt:lpstr>
      <vt:lpstr>PowerPoint Presentation</vt:lpstr>
      <vt:lpstr>SCHOOL GRADES BY PRIMARY COLORS Compiled by Cliff Gillies, 1999, based on True Colors Research</vt:lpstr>
      <vt:lpstr>AT RISK STUDENT POPULATION</vt:lpstr>
      <vt:lpstr>What impact can we have on student learning</vt:lpstr>
      <vt:lpstr>PowerPoint Presentation</vt:lpstr>
      <vt:lpstr>PowerPoint Presentation</vt:lpstr>
      <vt:lpstr>PowerPoint Presentation</vt:lpstr>
      <vt:lpstr>ALIGN THE CURRICULUM</vt:lpstr>
      <vt:lpstr>PowerPoint Presentation</vt:lpstr>
      <vt:lpstr>PowerPoint Presentation</vt:lpstr>
      <vt:lpstr>PowerPoint Presentation</vt:lpstr>
      <vt:lpstr>AMERICAN STUDIES</vt:lpstr>
      <vt:lpstr>WHY CROSS CURRICULAR LEARNING?</vt:lpstr>
      <vt:lpstr>PowerPoint Presentation</vt:lpstr>
      <vt:lpstr>TECHNOLOGY </vt:lpstr>
      <vt:lpstr>Standards Based Grading </vt:lpstr>
      <vt:lpstr>THE IMPACT ON STUDENT LEARNING?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CROSS CURRICULAR AND PROBLEM/PROJECT BASED LEARNING IN ACTION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power of cross-curricular and problem based learning.</dc:title>
  <dc:creator>Administrator</dc:creator>
  <cp:lastModifiedBy>Administrator</cp:lastModifiedBy>
  <cp:revision>39</cp:revision>
  <dcterms:created xsi:type="dcterms:W3CDTF">2014-10-10T13:18:09Z</dcterms:created>
  <dcterms:modified xsi:type="dcterms:W3CDTF">2014-10-12T18:05:19Z</dcterms:modified>
</cp:coreProperties>
</file>