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5" r:id="rId5"/>
    <p:sldId id="259" r:id="rId6"/>
    <p:sldId id="267" r:id="rId7"/>
    <p:sldId id="260" r:id="rId8"/>
    <p:sldId id="261" r:id="rId9"/>
    <p:sldId id="266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960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04B2BA33-4701-4471-86BF-911520BFD62F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5A56173-CE56-4525-A43F-60F16613C6F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dobe Garamond Pro" pitchFamily="18" charset="0"/>
              </a:rPr>
              <a:t>The earliest Heroes</a:t>
            </a:r>
            <a:endParaRPr lang="en-US" dirty="0">
              <a:latin typeface="Adobe Garamond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94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Prometheus and Io </a:t>
            </a:r>
            <a:r>
              <a:rPr lang="en-US" dirty="0" smtClean="0">
                <a:latin typeface="Adobe Garamond Pro" pitchFamily="18" charset="0"/>
                <a:ea typeface="Adobe Fan Heiti Std B" pitchFamily="34" charset="-128"/>
              </a:rPr>
              <a:t>(Background)</a:t>
            </a:r>
            <a:endParaRPr lang="en-US" dirty="0">
              <a:latin typeface="Adobe Garamond Pro" pitchFamily="18" charset="0"/>
              <a:ea typeface="Adobe Fan Heiti Std B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1800" b="1" dirty="0" smtClean="0">
                <a:latin typeface="Adobe Fan Heiti Std B" pitchFamily="34" charset="-128"/>
                <a:ea typeface="Adobe Fan Heiti Std B" pitchFamily="34" charset="-128"/>
              </a:rPr>
              <a:t>Prometheus-</a:t>
            </a: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 considered the wisest titan</a:t>
            </a: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Was thought to have the gift of prophecy </a:t>
            </a: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Son of </a:t>
            </a:r>
            <a:r>
              <a:rPr lang="en-US" sz="1800" dirty="0" err="1" smtClean="0">
                <a:latin typeface="Adobe Fan Heiti Std B" pitchFamily="34" charset="-128"/>
                <a:ea typeface="Adobe Fan Heiti Std B" pitchFamily="34" charset="-128"/>
              </a:rPr>
              <a:t>Iapetus</a:t>
            </a: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 (also father to  </a:t>
            </a:r>
            <a:r>
              <a:rPr lang="en-US" sz="1800" dirty="0" err="1" smtClean="0">
                <a:latin typeface="Adobe Fan Heiti Std B" pitchFamily="34" charset="-128"/>
                <a:ea typeface="Adobe Fan Heiti Std B" pitchFamily="34" charset="-128"/>
              </a:rPr>
              <a:t>Epimetheus</a:t>
            </a: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, </a:t>
            </a:r>
            <a:r>
              <a:rPr lang="en-US" sz="1800" dirty="0" err="1" smtClean="0">
                <a:latin typeface="Adobe Fan Heiti Std B" pitchFamily="34" charset="-128"/>
                <a:ea typeface="Adobe Fan Heiti Std B" pitchFamily="34" charset="-128"/>
              </a:rPr>
              <a:t>Menoetius</a:t>
            </a: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, Atlas and </a:t>
            </a:r>
            <a:r>
              <a:rPr lang="en-US" sz="1800" dirty="0" err="1" smtClean="0">
                <a:latin typeface="Adobe Fan Heiti Std B" pitchFamily="34" charset="-128"/>
                <a:ea typeface="Adobe Fan Heiti Std B" pitchFamily="34" charset="-128"/>
              </a:rPr>
              <a:t>Clymene</a:t>
            </a: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)</a:t>
            </a: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Io- one of Zeus’ many mistresses </a:t>
            </a: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Was changed into a cow after Zeus’ wife became aware of the affair in an attempt to hide it from her</a:t>
            </a: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Hera (Zeus’ wife) recognized his plot and asked to keep the cow</a:t>
            </a: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Zeus couldn’t refuse without compromising his relationship with Hera</a:t>
            </a:r>
          </a:p>
          <a:p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Eventually, she escaped, still in the form of a cow</a:t>
            </a:r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  <a:p>
            <a:endParaRPr lang="en-US" dirty="0" smtClean="0">
              <a:latin typeface="Adobe Fan Heiti Std B" pitchFamily="34" charset="-128"/>
              <a:ea typeface="Adobe Fan Heiti Std B" pitchFamily="34" charset="-128"/>
            </a:endParaRPr>
          </a:p>
          <a:p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021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Prometheus and Io</a:t>
            </a:r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100" dirty="0" smtClean="0">
                <a:latin typeface="Adobe Fan Heiti Std B" pitchFamily="34" charset="-128"/>
                <a:ea typeface="Adobe Fan Heiti Std B" pitchFamily="34" charset="-128"/>
              </a:rPr>
              <a:t>Prometheus was serving a sentence for providing fire to mankind</a:t>
            </a:r>
          </a:p>
          <a:p>
            <a:endParaRPr lang="en-US" sz="21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2100" dirty="0" smtClean="0">
                <a:latin typeface="Adobe Fan Heiti Std B" pitchFamily="34" charset="-128"/>
                <a:ea typeface="Adobe Fan Heiti Std B" pitchFamily="34" charset="-128"/>
              </a:rPr>
              <a:t>This sentence consisted of him being bound to a rock where an eagle would come and pick at his liver which would grow back during the night</a:t>
            </a:r>
          </a:p>
          <a:p>
            <a:endParaRPr lang="en-US" sz="21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2100" dirty="0" smtClean="0">
                <a:latin typeface="Adobe Fan Heiti Std B" pitchFamily="34" charset="-128"/>
                <a:ea typeface="Adobe Fan Heiti Std B" pitchFamily="34" charset="-128"/>
              </a:rPr>
              <a:t>One particular day during his sentence, he realized a cow who spoke like a woman</a:t>
            </a:r>
          </a:p>
          <a:p>
            <a:endParaRPr lang="en-US" sz="21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2100" dirty="0" smtClean="0">
                <a:latin typeface="Adobe Fan Heiti Std B" pitchFamily="34" charset="-128"/>
                <a:ea typeface="Adobe Fan Heiti Std B" pitchFamily="34" charset="-128"/>
              </a:rPr>
              <a:t>He then recognized her story and soon she too found out who he was</a:t>
            </a:r>
          </a:p>
          <a:p>
            <a:endParaRPr lang="en-US" sz="21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2100" dirty="0" smtClean="0">
                <a:latin typeface="Adobe Fan Heiti Std B" pitchFamily="34" charset="-128"/>
                <a:ea typeface="Adobe Fan Heiti Std B" pitchFamily="34" charset="-128"/>
              </a:rPr>
              <a:t>The began to talk and exchanged details of how they came to be</a:t>
            </a:r>
          </a:p>
          <a:p>
            <a:pPr marL="0" indent="0">
              <a:buNone/>
            </a:pPr>
            <a:endParaRPr lang="en-US" sz="18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endParaRPr lang="en-US" dirty="0" smtClean="0">
              <a:latin typeface="Adobe Fan Heiti Std B" pitchFamily="34" charset="-128"/>
              <a:ea typeface="Adobe Fan Heiti Std B" pitchFamily="34" charset="-128"/>
            </a:endParaRPr>
          </a:p>
          <a:p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7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25" y="228600"/>
            <a:ext cx="7924800" cy="1143000"/>
          </a:xfrm>
        </p:spPr>
        <p:txBody>
          <a:bodyPr/>
          <a:lstStyle/>
          <a:p>
            <a:pPr algn="ctr"/>
            <a:r>
              <a:rPr lang="en-US" smtClean="0">
                <a:latin typeface="Adobe Fan Heiti Std B" pitchFamily="34" charset="-128"/>
                <a:ea typeface="Adobe Fan Heiti Std B" pitchFamily="34" charset="-128"/>
              </a:rPr>
              <a:t>Prometheus’ </a:t>
            </a:r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punishment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prometheas.org/Images/prometheus1-38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23265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31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Fan Heiti Std B" pitchFamily="34" charset="-128"/>
                <a:ea typeface="Adobe Fan Heiti Std B" pitchFamily="34" charset="-128"/>
              </a:rPr>
              <a:t>Prometheus and 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Hera, still seeking revenge from Io sends a gad-fly to make her go mad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200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Prometheus tries to provide comfort, but this renders useless and Io wanders on</a:t>
            </a:r>
          </a:p>
          <a:p>
            <a:pPr>
              <a:spcBef>
                <a:spcPts val="200"/>
              </a:spcBef>
            </a:pP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200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She keeps traveling until she reaches the Nile, which freed her from her alternate form </a:t>
            </a:r>
          </a:p>
          <a:p>
            <a:pPr>
              <a:spcBef>
                <a:spcPts val="200"/>
              </a:spcBef>
            </a:pP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200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She then returns to Zeus and later bears a child, Hercules</a:t>
            </a:r>
          </a:p>
          <a:p>
            <a:pPr>
              <a:spcBef>
                <a:spcPts val="200"/>
              </a:spcBef>
            </a:pP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200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Hercules eventually is the one to free Prometheus of his sentence </a:t>
            </a: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480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Hercules freeing Prometheus </a:t>
            </a:r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http://www.utexas.edu/courses/larrymyth/images/hercules1/A-Herc-Promethe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59436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6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Europa </a:t>
            </a:r>
            <a:r>
              <a:rPr lang="en-US" dirty="0" smtClean="0">
                <a:latin typeface="Adobe Garamond Pro" pitchFamily="18" charset="0"/>
                <a:ea typeface="Adobe Fan Heiti Std B" pitchFamily="34" charset="-128"/>
              </a:rPr>
              <a:t>(Background Info)</a:t>
            </a:r>
            <a:endParaRPr lang="en-US" dirty="0">
              <a:latin typeface="Adobe Garamond Pro" pitchFamily="18" charset="0"/>
              <a:ea typeface="Adobe Fan Heiti Std B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Europa - a Phoenician woman of high status</a:t>
            </a:r>
          </a:p>
          <a:p>
            <a:endParaRPr lang="en-US" sz="20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A descendent of Io (just mentioned)</a:t>
            </a:r>
          </a:p>
          <a:p>
            <a:endParaRPr lang="en-US" sz="20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Thought to be the daughter of </a:t>
            </a:r>
            <a:r>
              <a:rPr lang="en-US" sz="2000" dirty="0" err="1" smtClean="0">
                <a:latin typeface="Adobe Fan Heiti Std B" pitchFamily="34" charset="-128"/>
                <a:ea typeface="Adobe Fan Heiti Std B" pitchFamily="34" charset="-128"/>
              </a:rPr>
              <a:t>Agenor</a:t>
            </a:r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, king of </a:t>
            </a:r>
            <a:r>
              <a:rPr lang="en-US" sz="2000" dirty="0" err="1" smtClean="0">
                <a:latin typeface="Adobe Fan Heiti Std B" pitchFamily="34" charset="-128"/>
                <a:ea typeface="Adobe Fan Heiti Std B" pitchFamily="34" charset="-128"/>
              </a:rPr>
              <a:t>Tyre</a:t>
            </a:r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 (mentioned in the </a:t>
            </a:r>
            <a:r>
              <a:rPr lang="en-US" sz="2000" dirty="0" err="1" smtClean="0">
                <a:latin typeface="Adobe Fan Heiti Std B" pitchFamily="34" charset="-128"/>
                <a:ea typeface="Adobe Fan Heiti Std B" pitchFamily="34" charset="-128"/>
              </a:rPr>
              <a:t>Illiad</a:t>
            </a:r>
            <a:endParaRPr lang="en-US" sz="20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pPr marL="0" indent="0">
              <a:buNone/>
            </a:pPr>
            <a:endParaRPr lang="en-US" sz="20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Some argue that she is instead, the daughter of Phoenix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7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Fan Heiti Std B" pitchFamily="34" charset="-128"/>
                <a:ea typeface="Adobe Fan Heiti Std B" pitchFamily="34" charset="-128"/>
              </a:rPr>
              <a:t>Europa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Zeus, one not know for his faithfulness, sees Europa picking flowers and immediately is attracted to her</a:t>
            </a:r>
          </a:p>
          <a:p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In order to come in contact with Europa, Zeus transformed himself into a white bull</a:t>
            </a:r>
          </a:p>
          <a:p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He then walked over to her slowly and she was in the process of placing flowers on his neck</a:t>
            </a:r>
          </a:p>
          <a:p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Before she finished,  he abducted her and headed towards the city of Crete</a:t>
            </a:r>
          </a:p>
        </p:txBody>
      </p:sp>
    </p:spTree>
    <p:extLst>
      <p:ext uri="{BB962C8B-B14F-4D97-AF65-F5344CB8AC3E}">
        <p14:creationId xmlns:p14="http://schemas.microsoft.com/office/powerpoint/2010/main" val="35783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THE ABDUCTION OF Europa</a:t>
            </a:r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s://encrypted-tbn3.gstatic.com/images?q=tbn:ANd9GcSGn8-PvdbFm3lqga5SiOJhCCnZ552w9K0MNty7xiNKwZBhSEqcT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5841217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54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Fan Heiti Std B" pitchFamily="34" charset="-128"/>
                <a:ea typeface="Adobe Fan Heiti Std B" pitchFamily="34" charset="-128"/>
              </a:rPr>
              <a:t>Europa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132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Upon arriving, Zeus returned to his original form</a:t>
            </a:r>
          </a:p>
          <a:p>
            <a:pPr>
              <a:spcBef>
                <a:spcPts val="132"/>
              </a:spcBef>
            </a:pP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132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He then raped her and she bore three sons; King Minos, King </a:t>
            </a:r>
            <a:r>
              <a:rPr lang="en-US" sz="1800" dirty="0" err="1" smtClean="0">
                <a:latin typeface="Adobe Fan Heiti Std B" pitchFamily="34" charset="-128"/>
                <a:ea typeface="Adobe Fan Heiti Std B" pitchFamily="34" charset="-128"/>
              </a:rPr>
              <a:t>Rhadamanthus</a:t>
            </a:r>
            <a:r>
              <a:rPr lang="en-US" sz="1800" dirty="0"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and Prince Lycia</a:t>
            </a:r>
          </a:p>
          <a:p>
            <a:pPr>
              <a:spcBef>
                <a:spcPts val="132"/>
              </a:spcBef>
            </a:pP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132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Europa was the first Queen in all of Crete</a:t>
            </a:r>
          </a:p>
          <a:p>
            <a:pPr>
              <a:spcBef>
                <a:spcPts val="132"/>
              </a:spcBef>
            </a:pP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132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Europa then married the King of Crete who  adopted her sons as his own</a:t>
            </a:r>
          </a:p>
          <a:p>
            <a:pPr>
              <a:spcBef>
                <a:spcPts val="132"/>
              </a:spcBef>
            </a:pP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pPr>
              <a:spcBef>
                <a:spcPts val="132"/>
              </a:spcBef>
            </a:pP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It is said that Zeus still attempts to seduce Europa to this day in the form of a bull, causing for the constellation Taurus</a:t>
            </a:r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388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Allusions</a:t>
            </a:r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/>
            <a:r>
              <a:rPr lang="en-US" sz="2000" dirty="0">
                <a:latin typeface="Adobe Fan Heiti Std B" pitchFamily="34" charset="-128"/>
                <a:ea typeface="Adobe Fan Heiti Std B" pitchFamily="34" charset="-128"/>
              </a:rPr>
              <a:t>The Ionian </a:t>
            </a:r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Sea- the stretch of sea that Io ran along while she was a cow was named after 	her</a:t>
            </a:r>
          </a:p>
          <a:p>
            <a:pPr lvl="0"/>
            <a:endParaRPr lang="en-US" sz="2000" dirty="0">
              <a:latin typeface="Adobe Fan Heiti Std B" pitchFamily="34" charset="-128"/>
              <a:ea typeface="Adobe Fan Heiti Std B" pitchFamily="34" charset="-128"/>
            </a:endParaRPr>
          </a:p>
          <a:p>
            <a:pPr lvl="0"/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Europe- named after Europa</a:t>
            </a:r>
          </a:p>
          <a:p>
            <a:pPr lvl="0"/>
            <a:endParaRPr lang="en-US" sz="2000" dirty="0">
              <a:latin typeface="Adobe Fan Heiti Std B" pitchFamily="34" charset="-128"/>
              <a:ea typeface="Adobe Fan Heiti Std B" pitchFamily="34" charset="-128"/>
            </a:endParaRPr>
          </a:p>
          <a:p>
            <a:pPr lvl="0"/>
            <a:r>
              <a:rPr lang="en-US" sz="2000" dirty="0">
                <a:latin typeface="Adobe Fan Heiti Std B" pitchFamily="34" charset="-128"/>
                <a:ea typeface="Adobe Fan Heiti Std B" pitchFamily="34" charset="-128"/>
              </a:rPr>
              <a:t>2 of Jupiter’s </a:t>
            </a:r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moons- two of Jupiter’s largest moons are named Io and Europa</a:t>
            </a:r>
          </a:p>
          <a:p>
            <a:pPr lvl="0"/>
            <a:endParaRPr lang="en-US" sz="2000" dirty="0" smtClean="0">
              <a:latin typeface="Adobe Fan Heiti Std B" pitchFamily="34" charset="-128"/>
              <a:ea typeface="Adobe Fan Heiti Std B" pitchFamily="34" charset="-128"/>
            </a:endParaRPr>
          </a:p>
          <a:p>
            <a:pPr lvl="0"/>
            <a:r>
              <a:rPr lang="en-US" sz="2000" dirty="0" smtClean="0">
                <a:latin typeface="Adobe Fan Heiti Std B" pitchFamily="34" charset="-128"/>
                <a:ea typeface="Adobe Fan Heiti Std B" pitchFamily="34" charset="-128"/>
              </a:rPr>
              <a:t>Prometheus volcano- On Jupiter’s moon Io, one of the volcanoes is named Prometheus 	and has in almost always been erupting whenever a picture is taken of Io.</a:t>
            </a:r>
            <a:endParaRPr lang="en-US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330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Fan Heiti Std B" pitchFamily="34" charset="-128"/>
                <a:ea typeface="Adobe Fan Heiti Std B" pitchFamily="34" charset="-128"/>
              </a:rPr>
              <a:t>Higher Level Questions</a:t>
            </a:r>
            <a:endParaRPr lang="en-US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1800" dirty="0">
                <a:latin typeface="Adobe Fan Heiti Std B" pitchFamily="34" charset="-128"/>
                <a:ea typeface="Adobe Fan Heiti Std B" pitchFamily="34" charset="-128"/>
              </a:rPr>
              <a:t>1.  How do Io and Europa's experiences compare?</a:t>
            </a:r>
          </a:p>
          <a:p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1800" dirty="0">
                <a:latin typeface="Adobe Fan Heiti Std B" pitchFamily="34" charset="-128"/>
                <a:ea typeface="Adobe Fan Heiti Std B" pitchFamily="34" charset="-128"/>
              </a:rPr>
              <a:t>2.  Is it fair that Io suffered so greatly because of Zeus' love for her but Europa prospered and was never the focus of Hera's jealousy? Why</a:t>
            </a:r>
            <a:r>
              <a:rPr lang="en-US" sz="1800" dirty="0" smtClean="0">
                <a:latin typeface="Adobe Fan Heiti Std B" pitchFamily="34" charset="-128"/>
                <a:ea typeface="Adobe Fan Heiti Std B" pitchFamily="34" charset="-128"/>
              </a:rPr>
              <a:t>?</a:t>
            </a:r>
          </a:p>
          <a:p>
            <a:endParaRPr lang="en-US" sz="1800" dirty="0"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en-US" sz="1800" dirty="0">
                <a:latin typeface="Adobe Fan Heiti Std B" pitchFamily="34" charset="-128"/>
                <a:ea typeface="Adobe Fan Heiti Std B" pitchFamily="34" charset="-128"/>
              </a:rPr>
              <a:t>3.  Do you believe that Hera's treatment of the girls Zeus falls in love with is justified?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1657</TotalTime>
  <Words>544</Words>
  <Application>Microsoft Office PowerPoint</Application>
  <PresentationFormat>On-screen Show (4:3)</PresentationFormat>
  <Paragraphs>74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Horizon</vt:lpstr>
      <vt:lpstr>The earliest Heroes</vt:lpstr>
      <vt:lpstr>Prometheus and Io (Background)</vt:lpstr>
      <vt:lpstr>Prometheus and Io</vt:lpstr>
      <vt:lpstr>Prometheus’ punishment </vt:lpstr>
      <vt:lpstr>Prometheus and Io</vt:lpstr>
      <vt:lpstr>Hercules freeing Prometheus </vt:lpstr>
      <vt:lpstr>Europa (Background Info)</vt:lpstr>
      <vt:lpstr>Europa</vt:lpstr>
      <vt:lpstr>THE ABDUCTION OF Europa</vt:lpstr>
      <vt:lpstr>Europa</vt:lpstr>
      <vt:lpstr>Allusions</vt:lpstr>
      <vt:lpstr>Higher Level Questions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</dc:creator>
  <cp:lastModifiedBy>Windows User</cp:lastModifiedBy>
  <cp:revision>19</cp:revision>
  <dcterms:created xsi:type="dcterms:W3CDTF">2013-07-28T20:57:34Z</dcterms:created>
  <dcterms:modified xsi:type="dcterms:W3CDTF">2013-07-30T20:10:26Z</dcterms:modified>
</cp:coreProperties>
</file>