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Nunito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BC192D-D519-4163-97E2-E75384868C24}">
  <a:tblStyle styleId="{70BC192D-D519-4163-97E2-E75384868C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NunitoSans-regular.fntdata"/><Relationship Id="rId14" Type="http://schemas.openxmlformats.org/officeDocument/2006/relationships/slide" Target="slides/slide8.xml"/><Relationship Id="rId17" Type="http://schemas.openxmlformats.org/officeDocument/2006/relationships/font" Target="fonts/NunitoSans-italic.fntdata"/><Relationship Id="rId16" Type="http://schemas.openxmlformats.org/officeDocument/2006/relationships/font" Target="fonts/Nunito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font" Target="fonts/NunitoSans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03027667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03027667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30302766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30302766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03027667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03027667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303027667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303027667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303027667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303027667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303027667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303027667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303027667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303027667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303027667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303027667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5245">
            <a:off x="5939472" y="434671"/>
            <a:ext cx="2851531" cy="1603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89383">
            <a:off x="5445682" y="3188269"/>
            <a:ext cx="2866582" cy="161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13272">
            <a:off x="362763" y="3111113"/>
            <a:ext cx="2748901" cy="154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722749">
            <a:off x="290388" y="503574"/>
            <a:ext cx="2893644" cy="16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26025" y="1932475"/>
            <a:ext cx="8510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The Departure Lounge</a:t>
            </a:r>
            <a:endParaRPr b="1" sz="50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402225" y="103675"/>
            <a:ext cx="85107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We randomized into groups of 3. 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Each group stood at their vertical whiteboard.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The first Departure Lounge flight board was show.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What do you notice and wonder? - Feel free to change the destinations (we used these as they represent lots of home countries in the class) 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One member of each group gathered to be the passengers, while the other group members stood at their vertical whiteboard.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The flight board then updated (second slide) - and the passengers were asked to play the role of an angry customer who wants to know how long their delay is. 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We spent a few minutes with the passengers visiting various groups, asking about various </a:t>
            </a:r>
            <a:r>
              <a:rPr lang="en">
                <a:latin typeface="Spartan"/>
                <a:ea typeface="Spartan"/>
                <a:cs typeface="Spartan"/>
                <a:sym typeface="Spartan"/>
              </a:rPr>
              <a:t>flights</a:t>
            </a:r>
            <a:r>
              <a:rPr lang="en">
                <a:latin typeface="Spartan"/>
                <a:ea typeface="Spartan"/>
                <a:cs typeface="Spartan"/>
                <a:sym typeface="Spartan"/>
              </a:rPr>
              <a:t>. 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A couple of the groups were recording the delays on their whiteboards, so we all had a look and then </a:t>
            </a:r>
            <a:r>
              <a:rPr lang="en">
                <a:latin typeface="Spartan"/>
                <a:ea typeface="Spartan"/>
                <a:cs typeface="Spartan"/>
                <a:sym typeface="Spartan"/>
              </a:rPr>
              <a:t>had</a:t>
            </a:r>
            <a:r>
              <a:rPr lang="en">
                <a:latin typeface="Spartan"/>
                <a:ea typeface="Spartan"/>
                <a:cs typeface="Spartan"/>
                <a:sym typeface="Spartan"/>
              </a:rPr>
              <a:t> some time to organise the whiteboards.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We then rotated the passenger group and updated the board. 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402225" y="103675"/>
            <a:ext cx="85107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partan"/>
                <a:ea typeface="Spartan"/>
                <a:cs typeface="Spartan"/>
                <a:sym typeface="Spartan"/>
              </a:rPr>
              <a:t>Some extension questions that </a:t>
            </a:r>
            <a:r>
              <a:rPr b="1" lang="en">
                <a:latin typeface="Spartan"/>
                <a:ea typeface="Spartan"/>
                <a:cs typeface="Spartan"/>
                <a:sym typeface="Spartan"/>
              </a:rPr>
              <a:t>worked</a:t>
            </a:r>
            <a:r>
              <a:rPr b="1" lang="en">
                <a:latin typeface="Spartan"/>
                <a:ea typeface="Spartan"/>
                <a:cs typeface="Spartan"/>
                <a:sym typeface="Spartan"/>
              </a:rPr>
              <a:t> well:</a:t>
            </a:r>
            <a:endParaRPr b="1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“Look at the actual time right now on the class clock…how long will I have to wait in total?”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“The flight time is ____ hours, so when will I arrive in ____”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partan"/>
                <a:ea typeface="Spartan"/>
                <a:cs typeface="Spartan"/>
                <a:sym typeface="Spartan"/>
              </a:rPr>
              <a:t>Consolidation key strategy:</a:t>
            </a:r>
            <a:endParaRPr b="1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We zoomed in as a whole class on the cancellation. 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One student said that they wanted to get to a “new day” first, so she added 8h 30m. Then another 12h 30m to get to 12:30.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Another student added 24 hours, then backed up 3 hours. 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I modelled both of these on number lines (making sure that they were lined up vertically) and had them all reflect on how they worked which one they liked best etc.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Google Shape;73;p16"/>
          <p:cNvGraphicFramePr/>
          <p:nvPr/>
        </p:nvGraphicFramePr>
        <p:xfrm>
          <a:off x="419725" y="221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{70BC192D-D519-4163-97E2-E75384868C24}</a:tableStyleId>
              </a:tblPr>
              <a:tblGrid>
                <a:gridCol w="1239350"/>
                <a:gridCol w="2127600"/>
                <a:gridCol w="1683475"/>
                <a:gridCol w="1683475"/>
                <a:gridCol w="1683475"/>
              </a:tblGrid>
              <a:tr h="46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no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Destination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time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Status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Info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Bangkok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09:15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00129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Toronto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Rio de Janeiro 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00197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Oslo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11:20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00568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Mumbai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Beijing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12:50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00787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Paris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Addis Ababa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13:25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00144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Riga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14:45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00165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Vilnius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15:30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17"/>
          <p:cNvGraphicFramePr/>
          <p:nvPr/>
        </p:nvGraphicFramePr>
        <p:xfrm>
          <a:off x="419725" y="14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{70BC192D-D519-4163-97E2-E75384868C24}</a:tableStyleId>
              </a:tblPr>
              <a:tblGrid>
                <a:gridCol w="1239350"/>
                <a:gridCol w="2127600"/>
                <a:gridCol w="1683475"/>
                <a:gridCol w="1683475"/>
                <a:gridCol w="1683475"/>
              </a:tblGrid>
              <a:tr h="46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no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Destination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time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Status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Info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Bangkok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09:15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10:00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00129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Toronto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Rio de Janeiro 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00197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Oslo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11:20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12:05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00568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Mumbai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Beijing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12:50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13:55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00787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Paris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Addis Ababa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13:25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00144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Riga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14:45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00165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Vilnius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15:30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Google Shape;83;p18"/>
          <p:cNvGraphicFramePr/>
          <p:nvPr/>
        </p:nvGraphicFramePr>
        <p:xfrm>
          <a:off x="419725" y="14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{70BC192D-D519-4163-97E2-E75384868C24}</a:tableStyleId>
              </a:tblPr>
              <a:tblGrid>
                <a:gridCol w="1239350"/>
                <a:gridCol w="2127600"/>
                <a:gridCol w="1683475"/>
                <a:gridCol w="1683475"/>
                <a:gridCol w="1683475"/>
              </a:tblGrid>
              <a:tr h="44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no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Destination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time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Status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Info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Bangkok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09:15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11:10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00129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Toronto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12:40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Rio de Janeiro 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12:35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00197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Oslo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11:20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12:05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00568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Mumbai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12:43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Beijing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12:50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13:55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00787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Paris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13:56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Addis Ababa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13:25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13:15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00144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Riga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14:45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  <a:tr h="441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00165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Vilnius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15:30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9"/>
          <p:cNvGraphicFramePr/>
          <p:nvPr/>
        </p:nvGraphicFramePr>
        <p:xfrm>
          <a:off x="110250" y="3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{70BC192D-D519-4163-97E2-E75384868C24}</a:tableStyleId>
              </a:tblPr>
              <a:tblGrid>
                <a:gridCol w="1313875"/>
                <a:gridCol w="2255525"/>
                <a:gridCol w="1784700"/>
                <a:gridCol w="1784700"/>
                <a:gridCol w="1784700"/>
              </a:tblGrid>
              <a:tr h="452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no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Destination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time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Status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Info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Bangkok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09:15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11:10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00129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Toronto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12:40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Rio de Janeiro 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00197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Oslo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11:20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12:05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00568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Mumbai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00721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Beijing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12:50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13:55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00787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Paris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00124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Addis Ababa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13:25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00144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Riga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14:45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00165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Vilnius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15:30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Cancelled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Next flight available: tomorrow at 12:30</a:t>
                      </a:r>
                      <a:endParaRPr sz="13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0"/>
          <p:cNvGraphicFramePr/>
          <p:nvPr/>
        </p:nvGraphicFramePr>
        <p:xfrm>
          <a:off x="110250" y="3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{70BC192D-D519-4163-97E2-E75384868C24}</a:tableStyleId>
              </a:tblPr>
              <a:tblGrid>
                <a:gridCol w="2152900"/>
                <a:gridCol w="1703500"/>
                <a:gridCol w="1703500"/>
                <a:gridCol w="1703500"/>
                <a:gridCol w="1703500"/>
              </a:tblGrid>
              <a:tr h="452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Destination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Flight time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Status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Info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</a:t>
                      </a:r>
                      <a:endParaRPr b="1" sz="16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Bangkok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09:15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11:10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1h 55 minutes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92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Toronto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10:10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12:40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2h 30 minutes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Rio de Janeiro 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10:20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Oslo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11:20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12:05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45 minutes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3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Mumbai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On time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0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Beijing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12:50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13:55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1h 5 minutes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Paris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3h 55 minutes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Addis Ababa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13:25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16:55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3h 30 minutes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Riga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14:45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Delayed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New time: 16:00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1h 15 minutes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Vilnius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15:30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Cancelled</a:t>
                      </a:r>
                      <a:endParaRPr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Next flight available: tomorrow at 12:30</a:t>
                      </a:r>
                      <a:endParaRPr sz="1300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21 hours</a:t>
                      </a:r>
                      <a:endParaRPr b="1">
                        <a:solidFill>
                          <a:schemeClr val="lt1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