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4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74" d="100"/>
          <a:sy n="74" d="100"/>
        </p:scale>
        <p:origin x="3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80681-9246-4D48-80B5-21125E9961A8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17CD-1FD0-47BA-8162-2FD569F93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386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80681-9246-4D48-80B5-21125E9961A8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17CD-1FD0-47BA-8162-2FD569F93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864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80681-9246-4D48-80B5-21125E9961A8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17CD-1FD0-47BA-8162-2FD569F93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882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80681-9246-4D48-80B5-21125E9961A8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17CD-1FD0-47BA-8162-2FD569F93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247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80681-9246-4D48-80B5-21125E9961A8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17CD-1FD0-47BA-8162-2FD569F93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55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80681-9246-4D48-80B5-21125E9961A8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17CD-1FD0-47BA-8162-2FD569F93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97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80681-9246-4D48-80B5-21125E9961A8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17CD-1FD0-47BA-8162-2FD569F93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755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80681-9246-4D48-80B5-21125E9961A8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17CD-1FD0-47BA-8162-2FD569F93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813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80681-9246-4D48-80B5-21125E9961A8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17CD-1FD0-47BA-8162-2FD569F93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422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80681-9246-4D48-80B5-21125E9961A8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17CD-1FD0-47BA-8162-2FD569F93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41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80681-9246-4D48-80B5-21125E9961A8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17CD-1FD0-47BA-8162-2FD569F93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759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7363EF-CBAE-42EB-9217-F5E68FB5D71C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630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7B16B0-3C78-4812-A72A-869DCA5B282B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9623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255A94-0DC1-4AEF-AE5D-04DE046D894B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2117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3646C0-19CF-4234-834F-489C388B1EE4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7411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667FC6-99CE-4B2D-BD98-6AA7C2D21352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7226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8B4003-A49B-45D4-B3F8-0B15CE2862F0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7567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F65C3-DA2D-4BD0-9F8A-7C1E72987B7B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6318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CA164E-92BB-4823-BEB8-2AB7AFDD160E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8812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CC4E34-4FC7-4008-A22B-18884528522D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6938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C8358A-C4E4-406A-9698-BC0160231F5B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7421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37F254-1487-4B69-987C-EC7B80AD3BBB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443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680681-9246-4D48-80B5-21125E9961A8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B17CD-1FD0-47BA-8162-2FD569F93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084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Times New Roman" pitchFamily="11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Times New Roman" pitchFamily="11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9C7D2E-5D5D-4751-89EA-6099EC749E7D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637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1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1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1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1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1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1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1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1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rajesh\Desktop\21-Feb\Chapter%2010\Unlabeled\figure_10_01_0-U.jpg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7086600" y="3506788"/>
            <a:ext cx="3200400" cy="1104900"/>
          </a:xfrm>
        </p:spPr>
        <p:txBody>
          <a:bodyPr/>
          <a:lstStyle/>
          <a:p>
            <a:r>
              <a:rPr lang="en-US" altLang="en-US" smtClean="0"/>
              <a:t>The Blood</a:t>
            </a:r>
          </a:p>
        </p:txBody>
      </p:sp>
      <p:sp>
        <p:nvSpPr>
          <p:cNvPr id="4099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fld id="{C8EC4F32-A98A-438B-B74B-FFAD089F6562}" type="slidenum">
              <a:rPr lang="en-US" altLang="en-US" sz="14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t>1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pic>
        <p:nvPicPr>
          <p:cNvPr id="4100" name="Picture 2" descr="http://makezineblog.files.wordpress.com/2010/07/diy_blood_sponge.jpg?w=600&amp;h=39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438401"/>
            <a:ext cx="4876800" cy="324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http://4.bp.blogspot.com/-5yIIcWU7RQE/Tk8N7OdTZeI/AAAAAAAADC4/11-zgsvPniE/s1600/Dripping+Bloo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0"/>
            <a:ext cx="8305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854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Blood</a:t>
            </a:r>
            <a:br>
              <a:rPr lang="en-GB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Blood transports everything that must be carried from one place to another, such as:</a:t>
            </a:r>
          </a:p>
          <a:p>
            <a:pPr lvl="1"/>
            <a:r>
              <a:rPr lang="en-US" dirty="0" smtClean="0"/>
              <a:t>Nutrients </a:t>
            </a:r>
            <a:r>
              <a:rPr lang="en-US" dirty="0" smtClean="0">
                <a:solidFill>
                  <a:srgbClr val="FF0000"/>
                </a:solidFill>
              </a:rPr>
              <a:t>from the food we eat, Oxygen</a:t>
            </a:r>
          </a:p>
          <a:p>
            <a:pPr lvl="1"/>
            <a:r>
              <a:rPr lang="en-US" dirty="0" smtClean="0"/>
              <a:t>Wastes </a:t>
            </a:r>
            <a:r>
              <a:rPr lang="en-US" dirty="0" smtClean="0">
                <a:solidFill>
                  <a:srgbClr val="FF0000"/>
                </a:solidFill>
              </a:rPr>
              <a:t>Carbon Dioxide gases, urea, uric acid </a:t>
            </a:r>
          </a:p>
          <a:p>
            <a:pPr lvl="1"/>
            <a:r>
              <a:rPr lang="en-US" dirty="0" smtClean="0"/>
              <a:t>Hormones </a:t>
            </a:r>
            <a:r>
              <a:rPr lang="en-US" dirty="0" smtClean="0">
                <a:solidFill>
                  <a:srgbClr val="FF0000"/>
                </a:solidFill>
              </a:rPr>
              <a:t>Humoral steroids and thyroid hormones</a:t>
            </a:r>
          </a:p>
          <a:p>
            <a:pPr lvl="1"/>
            <a:r>
              <a:rPr lang="en-US" dirty="0" smtClean="0"/>
              <a:t>Body heat – </a:t>
            </a:r>
            <a:r>
              <a:rPr lang="en-US" dirty="0" smtClean="0">
                <a:solidFill>
                  <a:srgbClr val="FF0000"/>
                </a:solidFill>
              </a:rPr>
              <a:t>Blood vessels dilate and contract in response to temperature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Pearson Education,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39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Components of Blood</a:t>
            </a:r>
            <a:br>
              <a:rPr lang="en-GB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3382" y="990600"/>
            <a:ext cx="8589818" cy="5791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Blood is the only fluid tissue, a type of connective tissue, in the human body</a:t>
            </a:r>
          </a:p>
          <a:p>
            <a:r>
              <a:rPr lang="en-US" dirty="0" smtClean="0"/>
              <a:t>Components of blood</a:t>
            </a:r>
          </a:p>
          <a:p>
            <a:pPr lvl="1"/>
            <a:r>
              <a:rPr lang="en-US" b="1" dirty="0" smtClean="0"/>
              <a:t>Formed elements (living cells) makes up 45%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FF0000"/>
                </a:solidFill>
              </a:rPr>
              <a:t>erythr</a:t>
            </a:r>
            <a:r>
              <a:rPr lang="en-US" dirty="0" smtClean="0"/>
              <a:t>ocytes or Red Blood Cells (RBCs</a:t>
            </a:r>
            <a:r>
              <a:rPr lang="en-US" dirty="0" smtClean="0"/>
              <a:t>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</a:rPr>
              <a:t>HEMATOCRIT – the percent of erythrocytes to total blood volume</a:t>
            </a:r>
            <a:endParaRPr lang="en-US" b="1" dirty="0" smtClean="0">
              <a:solidFill>
                <a:srgbClr val="FF0000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	</a:t>
            </a:r>
            <a:r>
              <a:rPr lang="en-US" dirty="0" smtClean="0">
                <a:solidFill>
                  <a:srgbClr val="FF0000"/>
                </a:solidFill>
              </a:rPr>
              <a:t>Leuko</a:t>
            </a:r>
            <a:r>
              <a:rPr lang="en-US" dirty="0" smtClean="0"/>
              <a:t>cytes or White blood Cells (WBCs)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	</a:t>
            </a:r>
            <a:r>
              <a:rPr lang="en-US" dirty="0" smtClean="0"/>
              <a:t>Platelets –</a:t>
            </a:r>
            <a:r>
              <a:rPr lang="en-US" dirty="0" smtClean="0">
                <a:solidFill>
                  <a:srgbClr val="FF0000"/>
                </a:solidFill>
              </a:rPr>
              <a:t> help with blood clotting</a:t>
            </a:r>
          </a:p>
          <a:p>
            <a:pPr lvl="1"/>
            <a:r>
              <a:rPr lang="en-US" b="1" dirty="0" smtClean="0"/>
              <a:t>Plasma (nonliving fluid matrix) makes up 55%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Water makes up 90%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Salts (electrolytes) </a:t>
            </a:r>
            <a:r>
              <a:rPr lang="en-US" dirty="0" smtClean="0">
                <a:solidFill>
                  <a:srgbClr val="FF0000"/>
                </a:solidFill>
              </a:rPr>
              <a:t>Sodium, Potassium, Chloride and Bicarbonate, maintain pH,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Plasma Proteins </a:t>
            </a:r>
            <a:r>
              <a:rPr lang="en-US" dirty="0" smtClean="0">
                <a:solidFill>
                  <a:srgbClr val="FF0000"/>
                </a:solidFill>
              </a:rPr>
              <a:t>(Albumin transports fatty acids and drugs, maintains osmotic pressure, Globulins transport lipids, iron and antibodies, Fibrinogen helps with clotting)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Nutrients, waste, gases and hormones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Pearson Education,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8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Components of Blood</a:t>
            </a:r>
            <a:br>
              <a:rPr lang="en-GB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blood is separated:</a:t>
            </a:r>
          </a:p>
          <a:p>
            <a:pPr lvl="1"/>
            <a:r>
              <a:rPr lang="en-US" dirty="0" smtClean="0"/>
              <a:t>Erythrocytes sink to the bottom (45 percent of blood, a percentage known as the </a:t>
            </a:r>
            <a:r>
              <a:rPr lang="en-US" i="1" dirty="0" smtClean="0">
                <a:solidFill>
                  <a:srgbClr val="FF0000"/>
                </a:solidFill>
              </a:rPr>
              <a:t>hematocrit – a measure in CBC (Complete Blood Count) blood test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Buffy coat contains leukocytes and platelets (less than 1 percent of blood)</a:t>
            </a:r>
          </a:p>
          <a:p>
            <a:pPr lvl="2"/>
            <a:r>
              <a:rPr lang="en-US" dirty="0" smtClean="0"/>
              <a:t>Buffy coat is a thin, whitish layer between the erythrocytes and plasma</a:t>
            </a:r>
          </a:p>
          <a:p>
            <a:pPr lvl="1"/>
            <a:r>
              <a:rPr lang="en-US" dirty="0" smtClean="0"/>
              <a:t>Plasma rises to the top (55 percent of blood) </a:t>
            </a:r>
            <a:r>
              <a:rPr lang="en-US" dirty="0" smtClean="0">
                <a:solidFill>
                  <a:srgbClr val="FF0000"/>
                </a:solidFill>
              </a:rPr>
              <a:t>Of </a:t>
            </a:r>
            <a:r>
              <a:rPr lang="en-US" smtClean="0">
                <a:solidFill>
                  <a:srgbClr val="FF0000"/>
                </a:solidFill>
              </a:rPr>
              <a:t>that 55%, </a:t>
            </a:r>
            <a:r>
              <a:rPr lang="en-US" dirty="0" smtClean="0">
                <a:solidFill>
                  <a:srgbClr val="FF0000"/>
                </a:solidFill>
              </a:rPr>
              <a:t>90% is H2O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Pearson Education,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75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5"/>
          <a:stretch>
            <a:fillRect/>
          </a:stretch>
        </p:blipFill>
        <p:spPr>
          <a:xfrm>
            <a:off x="2895600" y="213360"/>
            <a:ext cx="6400800" cy="643128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10.1 The composition of blood.</a:t>
            </a:r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6128545" y="2632077"/>
            <a:ext cx="58990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 dirty="0">
                <a:solidFill>
                  <a:srgbClr val="000000"/>
                </a:solidFill>
                <a:latin typeface="Arial Black" panose="020B0A04020102020204" pitchFamily="34" charset="0"/>
                <a:ea typeface="ＭＳ Ｐゴシック" charset="0"/>
              </a:rPr>
              <a:t>Cell Type</a:t>
            </a: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6096000" y="2947990"/>
            <a:ext cx="8912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 dirty="0">
                <a:solidFill>
                  <a:srgbClr val="000000"/>
                </a:solidFill>
                <a:latin typeface="Arial Black" panose="020B0A04020102020204" pitchFamily="34" charset="0"/>
                <a:ea typeface="ＭＳ Ｐゴシック" charset="0"/>
              </a:rPr>
              <a:t>Erythrocytes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(red blood cells)</a:t>
            </a:r>
          </a:p>
        </p:txBody>
      </p:sp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6783389" y="2363790"/>
            <a:ext cx="183383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 dirty="0">
                <a:solidFill>
                  <a:srgbClr val="000000"/>
                </a:solidFill>
                <a:latin typeface="Arial Black" panose="020B0A04020102020204" pitchFamily="34" charset="0"/>
                <a:ea typeface="ＭＳ Ｐゴシック" charset="0"/>
              </a:rPr>
              <a:t>Formed elements (cells) 45%</a:t>
            </a:r>
          </a:p>
        </p:txBody>
      </p:sp>
      <p:sp>
        <p:nvSpPr>
          <p:cNvPr id="9" name="TextBox 15"/>
          <p:cNvSpPr txBox="1">
            <a:spLocks noChangeArrowheads="1"/>
          </p:cNvSpPr>
          <p:nvPr/>
        </p:nvSpPr>
        <p:spPr bwMode="auto">
          <a:xfrm>
            <a:off x="7060746" y="2574927"/>
            <a:ext cx="11862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 dirty="0">
                <a:solidFill>
                  <a:srgbClr val="000000"/>
                </a:solidFill>
                <a:latin typeface="Arial Black" panose="020B0A04020102020204" pitchFamily="34" charset="0"/>
                <a:ea typeface="ＭＳ Ｐゴシック" charset="0"/>
              </a:rPr>
              <a:t>Number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 dirty="0">
                <a:solidFill>
                  <a:srgbClr val="000000"/>
                </a:solidFill>
                <a:latin typeface="Arial Black" panose="020B0A04020102020204" pitchFamily="34" charset="0"/>
                <a:ea typeface="ＭＳ Ｐゴシック" charset="0"/>
              </a:rPr>
              <a:t>(per mm</a:t>
            </a:r>
            <a:r>
              <a:rPr lang="en-US" altLang="en-US" sz="900" b="1" baseline="30000" dirty="0">
                <a:solidFill>
                  <a:srgbClr val="000000"/>
                </a:solidFill>
                <a:latin typeface="Arial Black" panose="020B0A04020102020204" pitchFamily="34" charset="0"/>
                <a:ea typeface="ＭＳ Ｐゴシック" charset="0"/>
              </a:rPr>
              <a:t>3</a:t>
            </a:r>
            <a:r>
              <a:rPr lang="en-US" altLang="en-US" sz="900" b="1" dirty="0">
                <a:solidFill>
                  <a:srgbClr val="000000"/>
                </a:solidFill>
                <a:latin typeface="Arial Black" panose="020B0A04020102020204" pitchFamily="34" charset="0"/>
                <a:ea typeface="ＭＳ Ｐゴシック" charset="0"/>
              </a:rPr>
              <a:t> of blood)</a:t>
            </a:r>
          </a:p>
        </p:txBody>
      </p:sp>
      <p:sp>
        <p:nvSpPr>
          <p:cNvPr id="10" name="TextBox 17"/>
          <p:cNvSpPr txBox="1">
            <a:spLocks noChangeArrowheads="1"/>
          </p:cNvSpPr>
          <p:nvPr/>
        </p:nvSpPr>
        <p:spPr bwMode="auto">
          <a:xfrm>
            <a:off x="8412958" y="2632077"/>
            <a:ext cx="62196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 Black" panose="020B0A04020102020204" pitchFamily="34" charset="0"/>
                <a:ea typeface="ＭＳ Ｐゴシック" charset="0"/>
              </a:rPr>
              <a:t>Functions</a:t>
            </a:r>
          </a:p>
        </p:txBody>
      </p:sp>
      <p:sp>
        <p:nvSpPr>
          <p:cNvPr id="11" name="TextBox 18"/>
          <p:cNvSpPr txBox="1">
            <a:spLocks noChangeArrowheads="1"/>
          </p:cNvSpPr>
          <p:nvPr/>
        </p:nvSpPr>
        <p:spPr bwMode="auto">
          <a:xfrm>
            <a:off x="7281864" y="3159128"/>
            <a:ext cx="59631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4–6 million</a:t>
            </a:r>
          </a:p>
        </p:txBody>
      </p:sp>
      <p:sp>
        <p:nvSpPr>
          <p:cNvPr id="12" name="TextBox 40"/>
          <p:cNvSpPr txBox="1">
            <a:spLocks noChangeArrowheads="1"/>
          </p:cNvSpPr>
          <p:nvPr/>
        </p:nvSpPr>
        <p:spPr bwMode="auto">
          <a:xfrm>
            <a:off x="8221663" y="3159127"/>
            <a:ext cx="1013098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Transport oxygen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and help transport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carbon dioxide</a:t>
            </a:r>
            <a:endParaRPr lang="en-US" altLang="en-US" sz="900" b="1" dirty="0">
              <a:solidFill>
                <a:srgbClr val="000000"/>
              </a:solidFill>
              <a:latin typeface="Arial"/>
              <a:ea typeface="ＭＳ Ｐゴシック" charset="0"/>
            </a:endParaRPr>
          </a:p>
        </p:txBody>
      </p:sp>
      <p:sp>
        <p:nvSpPr>
          <p:cNvPr id="13" name="TextBox 43"/>
          <p:cNvSpPr txBox="1">
            <a:spLocks noChangeArrowheads="1"/>
          </p:cNvSpPr>
          <p:nvPr/>
        </p:nvSpPr>
        <p:spPr bwMode="auto">
          <a:xfrm>
            <a:off x="8374064" y="3813178"/>
            <a:ext cx="68608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Defense and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immunity</a:t>
            </a:r>
            <a:endParaRPr lang="en-US" altLang="en-US" sz="900" b="1" dirty="0">
              <a:solidFill>
                <a:srgbClr val="000000"/>
              </a:solidFill>
              <a:latin typeface="Arial"/>
              <a:ea typeface="ＭＳ Ｐゴシック" charset="0"/>
            </a:endParaRPr>
          </a:p>
        </p:txBody>
      </p:sp>
      <p:sp>
        <p:nvSpPr>
          <p:cNvPr id="14" name="TextBox 45"/>
          <p:cNvSpPr txBox="1">
            <a:spLocks noChangeArrowheads="1"/>
          </p:cNvSpPr>
          <p:nvPr/>
        </p:nvSpPr>
        <p:spPr bwMode="auto">
          <a:xfrm>
            <a:off x="8374064" y="4268790"/>
            <a:ext cx="67967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Lymphocyte</a:t>
            </a:r>
          </a:p>
        </p:txBody>
      </p:sp>
      <p:sp>
        <p:nvSpPr>
          <p:cNvPr id="15" name="TextBox 46"/>
          <p:cNvSpPr txBox="1">
            <a:spLocks noChangeArrowheads="1"/>
          </p:cNvSpPr>
          <p:nvPr/>
        </p:nvSpPr>
        <p:spPr bwMode="auto">
          <a:xfrm>
            <a:off x="6096000" y="3697290"/>
            <a:ext cx="10066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 dirty="0">
                <a:solidFill>
                  <a:srgbClr val="000000"/>
                </a:solidFill>
                <a:latin typeface="Arial Black" panose="020B0A04020102020204" pitchFamily="34" charset="0"/>
                <a:ea typeface="ＭＳ Ｐゴシック" charset="0"/>
              </a:rPr>
              <a:t>Leukocytes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(white blood cells)</a:t>
            </a:r>
          </a:p>
        </p:txBody>
      </p:sp>
      <p:sp>
        <p:nvSpPr>
          <p:cNvPr id="16" name="TextBox 48"/>
          <p:cNvSpPr txBox="1">
            <a:spLocks noChangeArrowheads="1"/>
          </p:cNvSpPr>
          <p:nvPr/>
        </p:nvSpPr>
        <p:spPr bwMode="auto">
          <a:xfrm>
            <a:off x="7281864" y="3814765"/>
            <a:ext cx="7053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4,800–10,800</a:t>
            </a:r>
          </a:p>
        </p:txBody>
      </p:sp>
      <p:sp>
        <p:nvSpPr>
          <p:cNvPr id="17" name="TextBox 49"/>
          <p:cNvSpPr txBox="1">
            <a:spLocks noChangeArrowheads="1"/>
          </p:cNvSpPr>
          <p:nvPr/>
        </p:nvSpPr>
        <p:spPr bwMode="auto">
          <a:xfrm>
            <a:off x="6096001" y="4452940"/>
            <a:ext cx="48731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Basophil</a:t>
            </a:r>
          </a:p>
        </p:txBody>
      </p:sp>
      <p:sp>
        <p:nvSpPr>
          <p:cNvPr id="18" name="TextBox 50"/>
          <p:cNvSpPr txBox="1">
            <a:spLocks noChangeArrowheads="1"/>
          </p:cNvSpPr>
          <p:nvPr/>
        </p:nvSpPr>
        <p:spPr bwMode="auto">
          <a:xfrm>
            <a:off x="6808789" y="4746628"/>
            <a:ext cx="58990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Eosinophil</a:t>
            </a:r>
          </a:p>
        </p:txBody>
      </p:sp>
      <p:sp>
        <p:nvSpPr>
          <p:cNvPr id="19" name="TextBox 51"/>
          <p:cNvSpPr txBox="1">
            <a:spLocks noChangeArrowheads="1"/>
          </p:cNvSpPr>
          <p:nvPr/>
        </p:nvSpPr>
        <p:spPr bwMode="auto">
          <a:xfrm>
            <a:off x="6096001" y="5102228"/>
            <a:ext cx="57708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Neutrophil</a:t>
            </a:r>
          </a:p>
        </p:txBody>
      </p:sp>
      <p:sp>
        <p:nvSpPr>
          <p:cNvPr id="20" name="TextBox 52"/>
          <p:cNvSpPr txBox="1">
            <a:spLocks noChangeArrowheads="1"/>
          </p:cNvSpPr>
          <p:nvPr/>
        </p:nvSpPr>
        <p:spPr bwMode="auto">
          <a:xfrm>
            <a:off x="6096001" y="5313365"/>
            <a:ext cx="56425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 dirty="0">
                <a:solidFill>
                  <a:srgbClr val="000000"/>
                </a:solidFill>
                <a:latin typeface="Arial Black" panose="020B0A04020102020204" pitchFamily="34" charset="0"/>
                <a:ea typeface="ＭＳ Ｐゴシック" charset="0"/>
              </a:rPr>
              <a:t>Platelets</a:t>
            </a:r>
          </a:p>
        </p:txBody>
      </p:sp>
      <p:sp>
        <p:nvSpPr>
          <p:cNvPr id="21" name="TextBox 53"/>
          <p:cNvSpPr txBox="1">
            <a:spLocks noChangeArrowheads="1"/>
          </p:cNvSpPr>
          <p:nvPr/>
        </p:nvSpPr>
        <p:spPr bwMode="auto">
          <a:xfrm>
            <a:off x="7212013" y="5446715"/>
            <a:ext cx="89768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250,000–400,000</a:t>
            </a:r>
          </a:p>
        </p:txBody>
      </p:sp>
      <p:sp>
        <p:nvSpPr>
          <p:cNvPr id="22" name="TextBox 54"/>
          <p:cNvSpPr txBox="1">
            <a:spLocks noChangeArrowheads="1"/>
          </p:cNvSpPr>
          <p:nvPr/>
        </p:nvSpPr>
        <p:spPr bwMode="auto">
          <a:xfrm>
            <a:off x="8374064" y="5059365"/>
            <a:ext cx="53860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Monocyte</a:t>
            </a:r>
          </a:p>
        </p:txBody>
      </p:sp>
      <p:sp>
        <p:nvSpPr>
          <p:cNvPr id="23" name="TextBox 55"/>
          <p:cNvSpPr txBox="1">
            <a:spLocks noChangeArrowheads="1"/>
          </p:cNvSpPr>
          <p:nvPr/>
        </p:nvSpPr>
        <p:spPr bwMode="auto">
          <a:xfrm>
            <a:off x="8374064" y="5446715"/>
            <a:ext cx="77585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Blood clotting</a:t>
            </a:r>
          </a:p>
        </p:txBody>
      </p:sp>
      <p:sp>
        <p:nvSpPr>
          <p:cNvPr id="24" name="TextBox 2"/>
          <p:cNvSpPr txBox="1">
            <a:spLocks noChangeArrowheads="1"/>
          </p:cNvSpPr>
          <p:nvPr/>
        </p:nvSpPr>
        <p:spPr bwMode="auto">
          <a:xfrm>
            <a:off x="3811588" y="2136429"/>
            <a:ext cx="7694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 dirty="0">
                <a:solidFill>
                  <a:srgbClr val="000000"/>
                </a:solidFill>
                <a:latin typeface="Arial Black" panose="020B0A04020102020204" pitchFamily="34" charset="0"/>
                <a:ea typeface="ＭＳ Ｐゴシック" charset="0"/>
              </a:rPr>
              <a:t>Plasma 55%</a:t>
            </a:r>
          </a:p>
        </p:txBody>
      </p:sp>
      <p:sp>
        <p:nvSpPr>
          <p:cNvPr id="25" name="TextBox 3"/>
          <p:cNvSpPr txBox="1">
            <a:spLocks noChangeArrowheads="1"/>
          </p:cNvSpPr>
          <p:nvPr/>
        </p:nvSpPr>
        <p:spPr bwMode="auto">
          <a:xfrm>
            <a:off x="3040063" y="2372967"/>
            <a:ext cx="73738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 Black" panose="020B0A04020102020204" pitchFamily="34" charset="0"/>
                <a:ea typeface="ＭＳ Ｐゴシック" charset="0"/>
              </a:rPr>
              <a:t>Constituent</a:t>
            </a:r>
          </a:p>
        </p:txBody>
      </p:sp>
      <p:sp>
        <p:nvSpPr>
          <p:cNvPr id="26" name="TextBox 4"/>
          <p:cNvSpPr txBox="1">
            <a:spLocks noChangeArrowheads="1"/>
          </p:cNvSpPr>
          <p:nvPr/>
        </p:nvSpPr>
        <p:spPr bwMode="auto">
          <a:xfrm>
            <a:off x="3051176" y="2595217"/>
            <a:ext cx="37189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 Black" panose="020B0A04020102020204" pitchFamily="34" charset="0"/>
                <a:ea typeface="ＭＳ Ｐゴシック" charset="0"/>
              </a:rPr>
              <a:t>Water</a:t>
            </a:r>
          </a:p>
        </p:txBody>
      </p:sp>
      <p:sp>
        <p:nvSpPr>
          <p:cNvPr id="27" name="TextBox 5"/>
          <p:cNvSpPr txBox="1">
            <a:spLocks noChangeArrowheads="1"/>
          </p:cNvSpPr>
          <p:nvPr/>
        </p:nvSpPr>
        <p:spPr bwMode="auto">
          <a:xfrm>
            <a:off x="4262437" y="2372967"/>
            <a:ext cx="101309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 Black" panose="020B0A04020102020204" pitchFamily="34" charset="0"/>
                <a:ea typeface="ＭＳ Ｐゴシック" charset="0"/>
              </a:rPr>
              <a:t>Major Functions</a:t>
            </a:r>
          </a:p>
        </p:txBody>
      </p:sp>
      <p:sp>
        <p:nvSpPr>
          <p:cNvPr id="28" name="TextBox 6"/>
          <p:cNvSpPr txBox="1">
            <a:spLocks noChangeArrowheads="1"/>
          </p:cNvSpPr>
          <p:nvPr/>
        </p:nvSpPr>
        <p:spPr bwMode="auto">
          <a:xfrm>
            <a:off x="4260850" y="2590454"/>
            <a:ext cx="961802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90% of plasma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volume; solvent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for carrying other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substances;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absorbs heat</a:t>
            </a:r>
            <a:endParaRPr lang="en-US" altLang="en-US" sz="900" b="1" dirty="0">
              <a:solidFill>
                <a:srgbClr val="000000"/>
              </a:solidFill>
              <a:latin typeface="Arial"/>
              <a:ea typeface="ＭＳ Ｐゴシック" charset="0"/>
            </a:endParaRPr>
          </a:p>
        </p:txBody>
      </p:sp>
      <p:sp>
        <p:nvSpPr>
          <p:cNvPr id="29" name="TextBox 19"/>
          <p:cNvSpPr txBox="1">
            <a:spLocks noChangeArrowheads="1"/>
          </p:cNvSpPr>
          <p:nvPr/>
        </p:nvSpPr>
        <p:spPr bwMode="auto">
          <a:xfrm>
            <a:off x="3048000" y="3376267"/>
            <a:ext cx="120545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 Black" panose="020B0A04020102020204" pitchFamily="34" charset="0"/>
                <a:ea typeface="ＭＳ Ｐゴシック" charset="0"/>
              </a:rPr>
              <a:t>Salts (electrolytes)</a:t>
            </a:r>
          </a:p>
        </p:txBody>
      </p:sp>
      <p:sp>
        <p:nvSpPr>
          <p:cNvPr id="30" name="TextBox 20"/>
          <p:cNvSpPr txBox="1">
            <a:spLocks noChangeArrowheads="1"/>
          </p:cNvSpPr>
          <p:nvPr/>
        </p:nvSpPr>
        <p:spPr bwMode="auto">
          <a:xfrm>
            <a:off x="4262437" y="3500092"/>
            <a:ext cx="95539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Osmotic balance,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pH buffering,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regulation of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membrane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permeability</a:t>
            </a:r>
          </a:p>
        </p:txBody>
      </p:sp>
      <p:sp>
        <p:nvSpPr>
          <p:cNvPr id="31" name="TextBox 21"/>
          <p:cNvSpPr txBox="1">
            <a:spLocks noChangeArrowheads="1"/>
          </p:cNvSpPr>
          <p:nvPr/>
        </p:nvSpPr>
        <p:spPr bwMode="auto">
          <a:xfrm>
            <a:off x="3144838" y="3509617"/>
            <a:ext cx="42319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Sodium</a:t>
            </a:r>
          </a:p>
        </p:txBody>
      </p:sp>
      <p:sp>
        <p:nvSpPr>
          <p:cNvPr id="32" name="TextBox 23"/>
          <p:cNvSpPr txBox="1">
            <a:spLocks noChangeArrowheads="1"/>
          </p:cNvSpPr>
          <p:nvPr/>
        </p:nvSpPr>
        <p:spPr bwMode="auto">
          <a:xfrm>
            <a:off x="3144838" y="3649317"/>
            <a:ext cx="58349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Potassium</a:t>
            </a:r>
          </a:p>
        </p:txBody>
      </p:sp>
      <p:sp>
        <p:nvSpPr>
          <p:cNvPr id="33" name="TextBox 25"/>
          <p:cNvSpPr txBox="1">
            <a:spLocks noChangeArrowheads="1"/>
          </p:cNvSpPr>
          <p:nvPr/>
        </p:nvSpPr>
        <p:spPr bwMode="auto">
          <a:xfrm>
            <a:off x="3144838" y="3789017"/>
            <a:ext cx="4488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Calcium</a:t>
            </a:r>
          </a:p>
        </p:txBody>
      </p:sp>
      <p:sp>
        <p:nvSpPr>
          <p:cNvPr id="34" name="TextBox 27"/>
          <p:cNvSpPr txBox="1">
            <a:spLocks noChangeArrowheads="1"/>
          </p:cNvSpPr>
          <p:nvPr/>
        </p:nvSpPr>
        <p:spPr bwMode="auto">
          <a:xfrm>
            <a:off x="3144838" y="3928717"/>
            <a:ext cx="63478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Magnesium</a:t>
            </a:r>
          </a:p>
        </p:txBody>
      </p:sp>
      <p:sp>
        <p:nvSpPr>
          <p:cNvPr id="35" name="TextBox 29"/>
          <p:cNvSpPr txBox="1">
            <a:spLocks noChangeArrowheads="1"/>
          </p:cNvSpPr>
          <p:nvPr/>
        </p:nvSpPr>
        <p:spPr bwMode="auto">
          <a:xfrm>
            <a:off x="3144838" y="4068417"/>
            <a:ext cx="46807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Chloride</a:t>
            </a:r>
          </a:p>
        </p:txBody>
      </p:sp>
      <p:sp>
        <p:nvSpPr>
          <p:cNvPr id="36" name="TextBox 30"/>
          <p:cNvSpPr txBox="1">
            <a:spLocks noChangeArrowheads="1"/>
          </p:cNvSpPr>
          <p:nvPr/>
        </p:nvSpPr>
        <p:spPr bwMode="auto">
          <a:xfrm>
            <a:off x="3144838" y="4208117"/>
            <a:ext cx="66684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Bicarbonate</a:t>
            </a:r>
          </a:p>
        </p:txBody>
      </p:sp>
      <p:sp>
        <p:nvSpPr>
          <p:cNvPr id="37" name="TextBox 31"/>
          <p:cNvSpPr txBox="1">
            <a:spLocks noChangeArrowheads="1"/>
          </p:cNvSpPr>
          <p:nvPr/>
        </p:nvSpPr>
        <p:spPr bwMode="auto">
          <a:xfrm>
            <a:off x="3043237" y="4404967"/>
            <a:ext cx="101951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 Black" panose="020B0A04020102020204" pitchFamily="34" charset="0"/>
                <a:ea typeface="ＭＳ Ｐゴシック" charset="0"/>
              </a:rPr>
              <a:t>Plasma proteins</a:t>
            </a:r>
          </a:p>
        </p:txBody>
      </p:sp>
      <p:sp>
        <p:nvSpPr>
          <p:cNvPr id="38" name="TextBox 32"/>
          <p:cNvSpPr txBox="1">
            <a:spLocks noChangeArrowheads="1"/>
          </p:cNvSpPr>
          <p:nvPr/>
        </p:nvSpPr>
        <p:spPr bwMode="auto">
          <a:xfrm>
            <a:off x="3084513" y="4535142"/>
            <a:ext cx="46166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Albumin</a:t>
            </a:r>
          </a:p>
        </p:txBody>
      </p:sp>
      <p:sp>
        <p:nvSpPr>
          <p:cNvPr id="39" name="TextBox 33"/>
          <p:cNvSpPr txBox="1">
            <a:spLocks noChangeArrowheads="1"/>
          </p:cNvSpPr>
          <p:nvPr/>
        </p:nvSpPr>
        <p:spPr bwMode="auto">
          <a:xfrm>
            <a:off x="3084513" y="4814542"/>
            <a:ext cx="59631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Fibrinogen</a:t>
            </a:r>
          </a:p>
        </p:txBody>
      </p:sp>
      <p:sp>
        <p:nvSpPr>
          <p:cNvPr id="40" name="TextBox 34"/>
          <p:cNvSpPr txBox="1">
            <a:spLocks noChangeArrowheads="1"/>
          </p:cNvSpPr>
          <p:nvPr/>
        </p:nvSpPr>
        <p:spPr bwMode="auto">
          <a:xfrm>
            <a:off x="3084513" y="4954242"/>
            <a:ext cx="53219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Globulins</a:t>
            </a:r>
          </a:p>
        </p:txBody>
      </p:sp>
      <p:sp>
        <p:nvSpPr>
          <p:cNvPr id="41" name="TextBox 35"/>
          <p:cNvSpPr txBox="1">
            <a:spLocks noChangeArrowheads="1"/>
          </p:cNvSpPr>
          <p:nvPr/>
        </p:nvSpPr>
        <p:spPr bwMode="auto">
          <a:xfrm>
            <a:off x="4262437" y="4525617"/>
            <a:ext cx="9553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Osmotic balance,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pH buffering</a:t>
            </a:r>
          </a:p>
        </p:txBody>
      </p:sp>
      <p:sp>
        <p:nvSpPr>
          <p:cNvPr id="42" name="TextBox 37"/>
          <p:cNvSpPr txBox="1">
            <a:spLocks noChangeArrowheads="1"/>
          </p:cNvSpPr>
          <p:nvPr/>
        </p:nvSpPr>
        <p:spPr bwMode="auto">
          <a:xfrm>
            <a:off x="4262437" y="4803429"/>
            <a:ext cx="92333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Clotting of blood</a:t>
            </a:r>
          </a:p>
        </p:txBody>
      </p:sp>
      <p:sp>
        <p:nvSpPr>
          <p:cNvPr id="43" name="TextBox 38"/>
          <p:cNvSpPr txBox="1">
            <a:spLocks noChangeArrowheads="1"/>
          </p:cNvSpPr>
          <p:nvPr/>
        </p:nvSpPr>
        <p:spPr bwMode="auto">
          <a:xfrm>
            <a:off x="4262437" y="4944717"/>
            <a:ext cx="11349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Defense (antibodies)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and lipid transport</a:t>
            </a:r>
            <a:endParaRPr lang="en-US" altLang="en-US" sz="900" b="1" dirty="0">
              <a:solidFill>
                <a:srgbClr val="000000"/>
              </a:solidFill>
              <a:latin typeface="Arial"/>
              <a:ea typeface="ＭＳ Ｐゴシック" charset="0"/>
            </a:endParaRPr>
          </a:p>
        </p:txBody>
      </p:sp>
      <p:sp>
        <p:nvSpPr>
          <p:cNvPr id="44" name="TextBox 56"/>
          <p:cNvSpPr txBox="1">
            <a:spLocks noChangeArrowheads="1"/>
          </p:cNvSpPr>
          <p:nvPr/>
        </p:nvSpPr>
        <p:spPr bwMode="auto">
          <a:xfrm>
            <a:off x="3048000" y="5287617"/>
            <a:ext cx="208390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 Black" panose="020B0A04020102020204" pitchFamily="34" charset="0"/>
                <a:ea typeface="ＭＳ Ｐゴシック" charset="0"/>
              </a:rPr>
              <a:t>Substances transported by blood</a:t>
            </a:r>
          </a:p>
        </p:txBody>
      </p:sp>
      <p:sp>
        <p:nvSpPr>
          <p:cNvPr id="45" name="TextBox 57"/>
          <p:cNvSpPr txBox="1">
            <a:spLocks noChangeArrowheads="1"/>
          </p:cNvSpPr>
          <p:nvPr/>
        </p:nvSpPr>
        <p:spPr bwMode="auto">
          <a:xfrm>
            <a:off x="3106737" y="5447954"/>
            <a:ext cx="20518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Nutrients (glucose, fatty acids, amino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acids, vitamins)</a:t>
            </a:r>
            <a:endParaRPr lang="en-US" altLang="en-US" sz="900" b="1" dirty="0">
              <a:solidFill>
                <a:srgbClr val="000000"/>
              </a:solidFill>
              <a:latin typeface="Arial"/>
              <a:ea typeface="ＭＳ Ｐゴシック" charset="0"/>
            </a:endParaRPr>
          </a:p>
        </p:txBody>
      </p:sp>
      <p:sp>
        <p:nvSpPr>
          <p:cNvPr id="46" name="TextBox 59"/>
          <p:cNvSpPr txBox="1">
            <a:spLocks noChangeArrowheads="1"/>
          </p:cNvSpPr>
          <p:nvPr/>
        </p:nvSpPr>
        <p:spPr bwMode="auto">
          <a:xfrm>
            <a:off x="3106738" y="5778154"/>
            <a:ext cx="167994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Waste products of metabolism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(urea, uric acid)</a:t>
            </a:r>
            <a:endParaRPr lang="en-US" altLang="en-US" sz="900" b="1" dirty="0">
              <a:solidFill>
                <a:srgbClr val="000000"/>
              </a:solidFill>
              <a:latin typeface="Arial"/>
              <a:ea typeface="ＭＳ Ｐゴシック" charset="0"/>
            </a:endParaRPr>
          </a:p>
        </p:txBody>
      </p:sp>
      <p:sp>
        <p:nvSpPr>
          <p:cNvPr id="47" name="TextBox 61"/>
          <p:cNvSpPr txBox="1">
            <a:spLocks noChangeArrowheads="1"/>
          </p:cNvSpPr>
          <p:nvPr/>
        </p:nvSpPr>
        <p:spPr bwMode="auto">
          <a:xfrm>
            <a:off x="3106738" y="6095654"/>
            <a:ext cx="176971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Respiratory gases (O</a:t>
            </a:r>
            <a:r>
              <a:rPr lang="en-US" altLang="en-US" sz="900" b="1" baseline="-25000" dirty="0">
                <a:solidFill>
                  <a:srgbClr val="000000"/>
                </a:solidFill>
                <a:latin typeface="Arial"/>
                <a:ea typeface="ＭＳ Ｐゴシック" charset="0"/>
              </a:rPr>
              <a:t>2</a:t>
            </a:r>
            <a:r>
              <a:rPr lang="en-US" altLang="en-US" sz="900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 and CO</a:t>
            </a:r>
            <a:r>
              <a:rPr lang="en-US" altLang="en-US" sz="900" b="1" baseline="-25000" dirty="0">
                <a:solidFill>
                  <a:srgbClr val="000000"/>
                </a:solidFill>
                <a:latin typeface="Arial"/>
                <a:ea typeface="ＭＳ Ｐゴシック" charset="0"/>
              </a:rPr>
              <a:t>2</a:t>
            </a:r>
            <a:r>
              <a:rPr lang="en-US" altLang="en-US" sz="900" b="1" dirty="0">
                <a:solidFill>
                  <a:srgbClr val="000000"/>
                </a:solidFill>
                <a:latin typeface="Arial"/>
                <a:ea typeface="ＭＳ Ｐゴシック" charset="0"/>
              </a:rPr>
              <a:t>)</a:t>
            </a:r>
          </a:p>
        </p:txBody>
      </p:sp>
      <p:sp>
        <p:nvSpPr>
          <p:cNvPr id="48" name="TextBox 62"/>
          <p:cNvSpPr txBox="1">
            <a:spLocks noChangeArrowheads="1"/>
          </p:cNvSpPr>
          <p:nvPr/>
        </p:nvSpPr>
        <p:spPr bwMode="auto">
          <a:xfrm>
            <a:off x="3103562" y="6273454"/>
            <a:ext cx="227626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Hormones (steroids and thyroid hormone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  <a:latin typeface="Arial"/>
                <a:ea typeface="ＭＳ Ｐゴシック" charset="0"/>
              </a:rPr>
              <a:t>are carried by plasma proteins)</a:t>
            </a:r>
            <a:endParaRPr lang="en-US" altLang="en-US" sz="900" b="1" dirty="0">
              <a:solidFill>
                <a:srgbClr val="000000"/>
              </a:solidFill>
              <a:latin typeface="Arial"/>
              <a:ea typeface="ＭＳ Ｐゴシック" charset="0"/>
            </a:endParaRPr>
          </a:p>
        </p:txBody>
      </p:sp>
      <p:sp>
        <p:nvSpPr>
          <p:cNvPr id="49" name="Footer Placeholder 3"/>
          <p:cNvSpPr>
            <a:spLocks noGrp="1"/>
          </p:cNvSpPr>
          <p:nvPr/>
        </p:nvSpPr>
        <p:spPr>
          <a:xfrm>
            <a:off x="1588008" y="6552374"/>
            <a:ext cx="30861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© 2018 Pearson Education, Inc.</a:t>
            </a:r>
          </a:p>
        </p:txBody>
      </p:sp>
    </p:spTree>
    <p:extLst>
      <p:ext uri="{BB962C8B-B14F-4D97-AF65-F5344CB8AC3E}">
        <p14:creationId xmlns:p14="http://schemas.microsoft.com/office/powerpoint/2010/main" val="31617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Physical Characteristics and Volume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Blood characteristics</a:t>
            </a:r>
          </a:p>
          <a:p>
            <a:pPr lvl="1"/>
            <a:r>
              <a:rPr lang="en-US" dirty="0" smtClean="0"/>
              <a:t>Sticky, </a:t>
            </a:r>
            <a:r>
              <a:rPr lang="en-US" dirty="0" smtClean="0">
                <a:solidFill>
                  <a:srgbClr val="FF0000"/>
                </a:solidFill>
              </a:rPr>
              <a:t>opaque (like a foggy window)</a:t>
            </a:r>
            <a:r>
              <a:rPr lang="en-US" dirty="0" smtClean="0"/>
              <a:t> fluid</a:t>
            </a:r>
          </a:p>
          <a:p>
            <a:pPr lvl="1"/>
            <a:r>
              <a:rPr lang="en-US" dirty="0" smtClean="0"/>
              <a:t>Heavier and thicker than water</a:t>
            </a:r>
          </a:p>
          <a:p>
            <a:pPr lvl="1"/>
            <a:r>
              <a:rPr lang="en-US" dirty="0" smtClean="0"/>
              <a:t>Color range </a:t>
            </a:r>
            <a:r>
              <a:rPr lang="en-US" dirty="0" smtClean="0">
                <a:solidFill>
                  <a:srgbClr val="FF0000"/>
                </a:solidFill>
              </a:rPr>
              <a:t>ALL BLOOD IS RED!  THERE IS NO SUCH THING AS ‘BLUE BLOOD’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Oxygen-rich blood is scarlet red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Oxygen-poor blood is dull red or purple (deep purple often mistaken as ‘blue blood’)</a:t>
            </a:r>
          </a:p>
          <a:p>
            <a:pPr lvl="1"/>
            <a:r>
              <a:rPr lang="en-US" dirty="0" smtClean="0"/>
              <a:t>Metallic, salty taste (just in case you are a vampire and would like to know)</a:t>
            </a:r>
          </a:p>
          <a:p>
            <a:pPr lvl="1"/>
            <a:r>
              <a:rPr lang="en-US" dirty="0" smtClean="0"/>
              <a:t>Blood pH is slightly </a:t>
            </a:r>
            <a:r>
              <a:rPr lang="en-US" dirty="0" smtClean="0">
                <a:solidFill>
                  <a:srgbClr val="FF0000"/>
                </a:solidFill>
              </a:rPr>
              <a:t>alkaline (basic)</a:t>
            </a:r>
            <a:r>
              <a:rPr lang="en-US" dirty="0" smtClean="0"/>
              <a:t>, between 7.35 and 7.45</a:t>
            </a:r>
          </a:p>
          <a:p>
            <a:pPr lvl="1"/>
            <a:r>
              <a:rPr lang="en-US" dirty="0" smtClean="0"/>
              <a:t>Blood temperature is slightly higher than body temperature, at 38ºC or 100.4ºF (Why do you think body temp is 98.6F?)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Pearson Education,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43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Physical Characteristics and Volume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Blood volume</a:t>
            </a:r>
          </a:p>
          <a:p>
            <a:pPr lvl="1"/>
            <a:r>
              <a:rPr lang="en-US" dirty="0" smtClean="0"/>
              <a:t>About 5–6 liters </a:t>
            </a:r>
            <a:r>
              <a:rPr lang="en-US" dirty="0" smtClean="0">
                <a:solidFill>
                  <a:srgbClr val="FF0000"/>
                </a:solidFill>
              </a:rPr>
              <a:t>(2.5 to 3 bottles of soda!)</a:t>
            </a:r>
            <a:r>
              <a:rPr lang="en-US" dirty="0" smtClean="0"/>
              <a:t>, or about 6 quarts, of blood are found in a </a:t>
            </a:r>
            <a:r>
              <a:rPr lang="en-US" dirty="0" smtClean="0">
                <a:solidFill>
                  <a:srgbClr val="FF0000"/>
                </a:solidFill>
              </a:rPr>
              <a:t>healthy</a:t>
            </a:r>
            <a:r>
              <a:rPr lang="en-US" dirty="0" smtClean="0"/>
              <a:t> adult</a:t>
            </a:r>
          </a:p>
          <a:p>
            <a:pPr lvl="1"/>
            <a:r>
              <a:rPr lang="en-US" dirty="0" smtClean="0"/>
              <a:t>Blood makes up </a:t>
            </a:r>
            <a:r>
              <a:rPr lang="en-US" dirty="0" smtClean="0">
                <a:solidFill>
                  <a:srgbClr val="FF0000"/>
                </a:solidFill>
              </a:rPr>
              <a:t>8 percent </a:t>
            </a:r>
            <a:r>
              <a:rPr lang="en-US" dirty="0" smtClean="0"/>
              <a:t>of body weight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Pearson Education,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89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1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529</Words>
  <Application>Microsoft Office PowerPoint</Application>
  <PresentationFormat>Widescreen</PresentationFormat>
  <Paragraphs>110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ＭＳ Ｐゴシック</vt:lpstr>
      <vt:lpstr>Arial</vt:lpstr>
      <vt:lpstr>Arial Black</vt:lpstr>
      <vt:lpstr>Calibri</vt:lpstr>
      <vt:lpstr>Calibri Light</vt:lpstr>
      <vt:lpstr>Times New Roman</vt:lpstr>
      <vt:lpstr>Wingdings</vt:lpstr>
      <vt:lpstr>Office Theme</vt:lpstr>
      <vt:lpstr>Default Design</vt:lpstr>
      <vt:lpstr>The Blood</vt:lpstr>
      <vt:lpstr>Blood </vt:lpstr>
      <vt:lpstr>Components of Blood </vt:lpstr>
      <vt:lpstr>Components of Blood </vt:lpstr>
      <vt:lpstr>Figure 10.1 The composition of blood.</vt:lpstr>
      <vt:lpstr>Physical Characteristics and Volume </vt:lpstr>
      <vt:lpstr>Physical Characteristics and Volume </vt:lpstr>
    </vt:vector>
  </TitlesOfParts>
  <Company>Phoenix Union High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Blood</dc:title>
  <dc:creator>Monroe, Dayna</dc:creator>
  <cp:lastModifiedBy>Monroe, Dayna</cp:lastModifiedBy>
  <cp:revision>6</cp:revision>
  <dcterms:created xsi:type="dcterms:W3CDTF">2018-01-18T16:08:45Z</dcterms:created>
  <dcterms:modified xsi:type="dcterms:W3CDTF">2019-01-25T23:02:26Z</dcterms:modified>
</cp:coreProperties>
</file>