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</p:sldIdLst>
  <p:sldSz cx="9601200" cy="7315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6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1197187"/>
            <a:ext cx="8161020" cy="254677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3842174"/>
            <a:ext cx="7200900" cy="176614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0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06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823722"/>
            <a:ext cx="8281035" cy="304291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4895429"/>
            <a:ext cx="8281035" cy="160019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3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74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89468"/>
            <a:ext cx="8281035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1793241"/>
            <a:ext cx="4061757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2672080"/>
            <a:ext cx="4061757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1793241"/>
            <a:ext cx="4081761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2672080"/>
            <a:ext cx="4081761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68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02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90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053255"/>
            <a:ext cx="4860608" cy="51985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1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053255"/>
            <a:ext cx="4860608" cy="51985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57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8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389467"/>
            <a:ext cx="2070259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89467"/>
            <a:ext cx="6090761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9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CD1B1-CC5C-4588-9990-D15C49B9D3B3}" type="datetimeFigureOut">
              <a:rPr lang="en-US" smtClean="0"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FFC13-3A2A-4149-B98F-0B9AB25B5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5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reknowledge.org/curriculum/download-curriculu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3EFEA-3557-DCFE-D147-B41398ECC8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Supplemental Guides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9E996B-0E1F-80CF-A50C-CF8917FEC6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0150" y="3842174"/>
            <a:ext cx="7200900" cy="1056397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Alternative Read-Aloud Texts for the CKLA Knowledge Strand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E27118-547C-945A-C5B1-E14DC7FB0176}"/>
              </a:ext>
            </a:extLst>
          </p:cNvPr>
          <p:cNvSpPr txBox="1"/>
          <p:nvPr/>
        </p:nvSpPr>
        <p:spPr>
          <a:xfrm>
            <a:off x="1200151" y="4985899"/>
            <a:ext cx="7200899" cy="1625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Downloadable from </a:t>
            </a:r>
            <a:r>
              <a:rPr lang="en-US" b="1" dirty="0">
                <a:hlinkClick r:id="rId2"/>
              </a:rPr>
              <a:t>https://www.coreknowledge.org/curriculum/download-curriculum/</a:t>
            </a:r>
            <a:r>
              <a:rPr lang="en-US" b="1" dirty="0"/>
              <a:t> 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Materials on the Core Knowledge site are CKLA First Edition (where Knowledge was called Listening &amp; Learning), but the content of the read-alouds is virtually identical from First to Second Edition (the Amplify version).</a:t>
            </a:r>
          </a:p>
        </p:txBody>
      </p:sp>
    </p:spTree>
    <p:extLst>
      <p:ext uri="{BB962C8B-B14F-4D97-AF65-F5344CB8AC3E}">
        <p14:creationId xmlns:p14="http://schemas.microsoft.com/office/powerpoint/2010/main" val="176443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F9C8-C849-F873-85A2-C9882AA36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916818"/>
          </a:xfrm>
        </p:spPr>
        <p:txBody>
          <a:bodyPr>
            <a:normAutofit/>
          </a:bodyPr>
          <a:lstStyle/>
          <a:p>
            <a:r>
              <a:rPr lang="en-US" sz="3200" dirty="0"/>
              <a:t>Modified Read-Alouds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97329-1461-D65B-6CDE-DCD7B03EF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83" y="1306286"/>
            <a:ext cx="8281035" cy="54864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/>
              <a:t>“The modified read-alouds in the Supplemental Guide, like the read-alouds in the corresponding [teacher’s guide], are content-rich and designed to build students’ listening comprehension, which is a crucial foundation for their reading comprehension abilities. </a:t>
            </a:r>
            <a:r>
              <a:rPr lang="en-US" sz="1800" b="1" dirty="0"/>
              <a:t>You may notice that not all of the read-alouds in the [teacher’s guide] appear in the corresponding Supplemental Guide</a:t>
            </a:r>
            <a:r>
              <a:rPr lang="en-US" sz="1800" dirty="0"/>
              <a:t>. Some of the read-alouds were omitted to provide ample time for teachers to review read-aloud content and language, and to engage students in extended dialogue about the text. Nonetheless, students who listen to the Supplemental Guide read-alouds will learn the same core content as students who listen to read-alouds from the corresponding [teacher’s guide]. …</a:t>
            </a:r>
          </a:p>
          <a:p>
            <a:pPr marL="0"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/>
              <a:t>Please note that many modified read-alouds ask that you </a:t>
            </a:r>
            <a:r>
              <a:rPr lang="en-US" sz="1800" b="1" dirty="0"/>
              <a:t>show Flip Book images in a non-sequential order that differs from the order in which the images are arranged</a:t>
            </a:r>
            <a:r>
              <a:rPr lang="en-US" sz="1800" dirty="0"/>
              <a:t> in the Flip Book. Furthermore, some modified read-alouds make use of Flip Book images from two or more separate lessons.”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D83BB-FFD8-6755-4C97-F652408B2C99}"/>
              </a:ext>
            </a:extLst>
          </p:cNvPr>
          <p:cNvSpPr txBox="1"/>
          <p:nvPr/>
        </p:nvSpPr>
        <p:spPr>
          <a:xfrm>
            <a:off x="5190988" y="6500298"/>
            <a:ext cx="37501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from “Preface to the Supplemental Guide” in all guides</a:t>
            </a:r>
          </a:p>
        </p:txBody>
      </p:sp>
    </p:spTree>
    <p:extLst>
      <p:ext uri="{BB962C8B-B14F-4D97-AF65-F5344CB8AC3E}">
        <p14:creationId xmlns:p14="http://schemas.microsoft.com/office/powerpoint/2010/main" val="86018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F9C8-C849-F873-85A2-C9882AA36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916818"/>
          </a:xfrm>
        </p:spPr>
        <p:txBody>
          <a:bodyPr>
            <a:normAutofit/>
          </a:bodyPr>
          <a:lstStyle/>
          <a:p>
            <a:r>
              <a:rPr lang="en-US" sz="3200" dirty="0"/>
              <a:t>Example Difference in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97329-1461-D65B-6CDE-DCD7B03EF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83" y="1175654"/>
            <a:ext cx="8281035" cy="41365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/>
              <a:t>This example from Grade 2, Domain 2, Early Asian Civilizations, Lesson 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0DC4EF-7F88-C619-F8D1-41402181E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597" y="2048931"/>
            <a:ext cx="4333371" cy="2166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DAACD1-8CE8-34CA-8FAF-0600C142A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42" y="2048931"/>
            <a:ext cx="4524258" cy="39161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776569-5956-A9EA-4567-188692140DE7}"/>
              </a:ext>
            </a:extLst>
          </p:cNvPr>
          <p:cNvSpPr txBox="1"/>
          <p:nvPr/>
        </p:nvSpPr>
        <p:spPr>
          <a:xfrm>
            <a:off x="413656" y="6018311"/>
            <a:ext cx="4060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Original Version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7342C1-B641-28E1-40CC-D7CCC14F7930}"/>
              </a:ext>
            </a:extLst>
          </p:cNvPr>
          <p:cNvSpPr txBox="1"/>
          <p:nvPr/>
        </p:nvSpPr>
        <p:spPr>
          <a:xfrm>
            <a:off x="5201096" y="4407225"/>
            <a:ext cx="4060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Supplemental Guide Version</a:t>
            </a:r>
          </a:p>
        </p:txBody>
      </p:sp>
    </p:spTree>
    <p:extLst>
      <p:ext uri="{BB962C8B-B14F-4D97-AF65-F5344CB8AC3E}">
        <p14:creationId xmlns:p14="http://schemas.microsoft.com/office/powerpoint/2010/main" val="1443722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F9C8-C849-F873-85A2-C9882AA36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916818"/>
          </a:xfrm>
        </p:spPr>
        <p:txBody>
          <a:bodyPr>
            <a:normAutofit/>
          </a:bodyPr>
          <a:lstStyle/>
          <a:p>
            <a:r>
              <a:rPr lang="en-US" sz="3200" dirty="0"/>
              <a:t>Application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97329-1461-D65B-6CDE-DCD7B03EF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83" y="1306286"/>
            <a:ext cx="8281035" cy="185057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/>
              <a:t>The Supplemental Guide contains more options for the Application/Extension part of the lesson (Part B). Directions in the Supplemental Guide suggest choosing </a:t>
            </a:r>
            <a:r>
              <a:rPr lang="en-US" sz="1800" i="1" dirty="0"/>
              <a:t>some</a:t>
            </a:r>
            <a:r>
              <a:rPr lang="en-US" sz="1800" dirty="0"/>
              <a:t> of the activities, not all. </a:t>
            </a:r>
          </a:p>
          <a:p>
            <a:pPr marL="0"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/>
              <a:t>For example, see the options for the two versions of Grade 1, Domain 5, Early American Civilizations, Lesson 10:</a:t>
            </a:r>
          </a:p>
          <a:p>
            <a:pPr marL="0"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800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9F77FFD-0735-D446-072F-048F98633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024428"/>
              </p:ext>
            </p:extLst>
          </p:nvPr>
        </p:nvGraphicFramePr>
        <p:xfrm>
          <a:off x="660082" y="3124199"/>
          <a:ext cx="8281036" cy="38138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40518">
                  <a:extLst>
                    <a:ext uri="{9D8B030D-6E8A-4147-A177-3AD203B41FA5}">
                      <a16:colId xmlns:a16="http://schemas.microsoft.com/office/drawing/2014/main" val="220051730"/>
                    </a:ext>
                  </a:extLst>
                </a:gridCol>
                <a:gridCol w="4140518">
                  <a:extLst>
                    <a:ext uri="{9D8B030D-6E8A-4147-A177-3AD203B41FA5}">
                      <a16:colId xmlns:a16="http://schemas.microsoft.com/office/drawing/2014/main" val="2650697871"/>
                    </a:ext>
                  </a:extLst>
                </a:gridCol>
              </a:tblGrid>
              <a:tr h="442882">
                <a:tc>
                  <a:txBody>
                    <a:bodyPr/>
                    <a:lstStyle/>
                    <a:p>
                      <a:r>
                        <a:rPr lang="en-US" dirty="0"/>
                        <a:t>Original Version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Supplemental Guide Version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465412"/>
                  </a:ext>
                </a:extLst>
              </a:tr>
              <a:tr h="580376"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Survival in the Andes: The </a:t>
                      </a:r>
                      <a:r>
                        <a:rPr lang="en-US" sz="2000" dirty="0" err="1"/>
                        <a:t>Taclla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Survival in the Andes: The </a:t>
                      </a:r>
                      <a:r>
                        <a:rPr lang="en-US" sz="2000" dirty="0" err="1"/>
                        <a:t>Taclla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6702872"/>
                  </a:ext>
                </a:extLst>
              </a:tr>
              <a:tr h="544286"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Early American Civilizations Chart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Early American Civilizations Chart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6200727"/>
                  </a:ext>
                </a:extLst>
              </a:tr>
              <a:tr h="462447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Multiple Meaning Word </a:t>
                      </a:r>
                      <a:r>
                        <a:rPr lang="en-US" sz="2000" i="1" dirty="0"/>
                        <a:t>Bend</a:t>
                      </a:r>
                      <a:endParaRPr lang="en-US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7660585"/>
                  </a:ext>
                </a:extLst>
              </a:tr>
              <a:tr h="891916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dirty="0"/>
                        <a:t>Syntactic Awareness: Object Pronoun </a:t>
                      </a:r>
                      <a:r>
                        <a:rPr lang="en-US" sz="2000" i="1" dirty="0"/>
                        <a:t>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545673"/>
                  </a:ext>
                </a:extLst>
              </a:tr>
              <a:tr h="891916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dirty="0"/>
                        <a:t>Vocabulary Instructional Activity: </a:t>
                      </a:r>
                      <a:r>
                        <a:rPr lang="en-US" sz="2000" i="1" dirty="0"/>
                        <a:t>Distant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0367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63790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1">
      <a:majorFont>
        <a:latin typeface="Arial Black"/>
        <a:ea typeface=""/>
        <a:cs typeface=""/>
      </a:majorFont>
      <a:minorFont>
        <a:latin typeface="Futura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106FDD2-2427-4ED7-BF3B-099898B3DB37}" vid="{49647A40-9F04-47CC-B7B4-7C9134FA6C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31</TotalTime>
  <Words>375</Words>
  <Application>Microsoft Office PowerPoint</Application>
  <PresentationFormat>Custom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Black</vt:lpstr>
      <vt:lpstr>Futura Medium</vt:lpstr>
      <vt:lpstr>Theme1</vt:lpstr>
      <vt:lpstr>Supplemental Guides</vt:lpstr>
      <vt:lpstr>Modified Read-Alouds</vt:lpstr>
      <vt:lpstr>Example Difference in Text</vt:lpstr>
      <vt:lpstr>Application Activities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Supplemental Guides</dc:title>
  <dc:creator>Maggie Dillier</dc:creator>
  <cp:lastModifiedBy>Maggie Dillier</cp:lastModifiedBy>
  <cp:revision>8</cp:revision>
  <dcterms:created xsi:type="dcterms:W3CDTF">2022-11-13T22:04:08Z</dcterms:created>
  <dcterms:modified xsi:type="dcterms:W3CDTF">2022-11-13T22:36:03Z</dcterms:modified>
</cp:coreProperties>
</file>