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7315200" cx="9601200"/>
  <p:notesSz cx="6858000" cy="9144000"/>
  <p:embeddedFontLst>
    <p:embeddedFont>
      <p:font typeface="Copse"/>
      <p:regular r:id="rId14"/>
    </p:embeddedFont>
    <p:embeddedFont>
      <p:font typeface="Poppins"/>
      <p:regular r:id="rId15"/>
      <p:bold r:id="rId16"/>
      <p:italic r:id="rId17"/>
      <p:boldItalic r:id="rId18"/>
    </p:embeddedFont>
    <p:embeddedFont>
      <p:font typeface="Poppins Medium"/>
      <p:regular r:id="rId19"/>
      <p:bold r:id="rId20"/>
      <p:italic r:id="rId21"/>
      <p:boldItalic r:id="rId22"/>
    </p:embeddedFont>
    <p:embeddedFont>
      <p:font typeface="Arial Black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1947273-26D9-47E3-A5B5-4D4AB8150250}">
  <a:tblStyle styleId="{01947273-26D9-47E3-A5B5-4D4AB8150250}" styleName="Table_0">
    <a:wholeTbl>
      <a:tcTxStyle b="off" i="off">
        <a:font>
          <a:latin typeface="Futura Medium"/>
          <a:ea typeface="Futura Medium"/>
          <a:cs typeface="Futura Medium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ECE7"/>
          </a:solidFill>
        </a:fill>
      </a:tcStyle>
    </a:wholeTbl>
    <a:band1H>
      <a:tcTxStyle/>
      <a:tcStyle>
        <a:fill>
          <a:solidFill>
            <a:srgbClr val="FFD7CB"/>
          </a:solidFill>
        </a:fill>
      </a:tcStyle>
    </a:band1H>
    <a:band2H>
      <a:tcTxStyle/>
    </a:band2H>
    <a:band1V>
      <a:tcTxStyle/>
      <a:tcStyle>
        <a:fill>
          <a:solidFill>
            <a:srgbClr val="FFD7CB"/>
          </a:solidFill>
        </a:fill>
      </a:tcStyle>
    </a:band1V>
    <a:band2V>
      <a:tcTxStyle/>
    </a:band2V>
    <a:lastCol>
      <a:tcTxStyle b="on" i="off">
        <a:font>
          <a:latin typeface="Futura Medium"/>
          <a:ea typeface="Futura Medium"/>
          <a:cs typeface="Futura Medium"/>
        </a:font>
        <a:schemeClr val="lt1"/>
      </a:tcTxStyle>
      <a:tcStyle>
        <a:fill>
          <a:solidFill>
            <a:schemeClr val="accent5"/>
          </a:solidFill>
        </a:fill>
      </a:tcStyle>
    </a:lastCol>
    <a:firstCol>
      <a:tcTxStyle b="on" i="off">
        <a:font>
          <a:latin typeface="Futura Medium"/>
          <a:ea typeface="Futura Medium"/>
          <a:cs typeface="Futura Medium"/>
        </a:font>
        <a:schemeClr val="lt1"/>
      </a:tcTxStyle>
      <a:tcStyle>
        <a:fill>
          <a:solidFill>
            <a:schemeClr val="accent5"/>
          </a:solidFill>
        </a:fill>
      </a:tcStyle>
    </a:firstCol>
    <a:lastRow>
      <a:tcTxStyle b="on" i="off">
        <a:font>
          <a:latin typeface="Futura Medium"/>
          <a:ea typeface="Futura Medium"/>
          <a:cs typeface="Futura Medium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5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Futura Medium"/>
          <a:ea typeface="Futura Medium"/>
          <a:cs typeface="Futura Medium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5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Medium-bold.fntdata"/><Relationship Id="rId11" Type="http://schemas.openxmlformats.org/officeDocument/2006/relationships/slide" Target="slides/slide6.xml"/><Relationship Id="rId22" Type="http://schemas.openxmlformats.org/officeDocument/2006/relationships/font" Target="fonts/PoppinsMedium-boldItalic.fntdata"/><Relationship Id="rId10" Type="http://schemas.openxmlformats.org/officeDocument/2006/relationships/slide" Target="slides/slide5.xml"/><Relationship Id="rId21" Type="http://schemas.openxmlformats.org/officeDocument/2006/relationships/font" Target="fonts/PoppinsMedium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ArialBlack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oppins-regular.fntdata"/><Relationship Id="rId14" Type="http://schemas.openxmlformats.org/officeDocument/2006/relationships/font" Target="fonts/Copse-regular.fntdata"/><Relationship Id="rId17" Type="http://schemas.openxmlformats.org/officeDocument/2006/relationships/font" Target="fonts/Poppins-italic.fntdata"/><Relationship Id="rId16" Type="http://schemas.openxmlformats.org/officeDocument/2006/relationships/font" Target="fonts/Poppins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Medium-regular.fntdata"/><Relationship Id="rId6" Type="http://schemas.openxmlformats.org/officeDocument/2006/relationships/slide" Target="slides/slide1.xml"/><Relationship Id="rId18" Type="http://schemas.openxmlformats.org/officeDocument/2006/relationships/font" Target="fonts/Poppi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7084936db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27084936db3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7084936db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27084936db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7084936db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27084936db3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7084936db3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27084936db3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720090" y="1197187"/>
            <a:ext cx="8161020" cy="25467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Arial Black"/>
              <a:buNone/>
              <a:defRPr sz="63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200150" y="3842174"/>
            <a:ext cx="7200900" cy="17661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  <a:defRPr sz="2520"/>
            </a:lvl1pPr>
            <a:lvl2pPr lvl="1" algn="ctr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lvl="2" algn="ctr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/>
            </a:lvl3pPr>
            <a:lvl4pPr lvl="3" algn="ctr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79"/>
            </a:lvl4pPr>
            <a:lvl5pPr lvl="4" algn="ctr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79"/>
            </a:lvl5pPr>
            <a:lvl6pPr lvl="5" algn="ctr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79"/>
            </a:lvl6pPr>
            <a:lvl7pPr lvl="6" algn="ctr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79"/>
            </a:lvl7pPr>
            <a:lvl8pPr lvl="7" algn="ctr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79"/>
            </a:lvl8pPr>
            <a:lvl9pPr lvl="8" algn="ctr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79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60083" y="389468"/>
            <a:ext cx="8281035" cy="14139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660083" y="1947333"/>
            <a:ext cx="8281035" cy="4641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655082" y="1823722"/>
            <a:ext cx="8281035" cy="304291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Arial Black"/>
              <a:buNone/>
              <a:defRPr sz="63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655082" y="4895429"/>
            <a:ext cx="8281035" cy="1600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  <a:defRPr sz="252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 sz="21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rgbClr val="888888"/>
              </a:buClr>
              <a:buSzPts val="1890"/>
              <a:buNone/>
              <a:defRPr sz="189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 sz="167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 sz="167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 sz="167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 sz="167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 sz="167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 sz="167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660083" y="389468"/>
            <a:ext cx="8281035" cy="14139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660083" y="1947333"/>
            <a:ext cx="4080510" cy="4641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860608" y="1947333"/>
            <a:ext cx="4080510" cy="4641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661333" y="389468"/>
            <a:ext cx="8281035" cy="14139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661334" y="1793241"/>
            <a:ext cx="4061757" cy="8788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  <a:defRPr b="1" sz="2520"/>
            </a:lvl1pPr>
            <a:lvl2pPr indent="-228600" lvl="1" marL="914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2pPr>
            <a:lvl3pPr indent="-228600" lvl="2" marL="1371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1890"/>
            </a:lvl3pPr>
            <a:lvl4pPr indent="-228600" lvl="3" marL="1828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4pPr>
            <a:lvl5pPr indent="-228600" lvl="4" marL="22860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5pPr>
            <a:lvl6pPr indent="-228600" lvl="5" marL="27432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6pPr>
            <a:lvl7pPr indent="-228600" lvl="6" marL="3200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7pPr>
            <a:lvl8pPr indent="-228600" lvl="7" marL="3657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8pPr>
            <a:lvl9pPr indent="-228600" lvl="8" marL="4114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661334" y="2672080"/>
            <a:ext cx="4061757" cy="39302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860608" y="1793241"/>
            <a:ext cx="4081761" cy="8788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  <a:defRPr b="1" sz="2520"/>
            </a:lvl1pPr>
            <a:lvl2pPr indent="-228600" lvl="1" marL="914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2pPr>
            <a:lvl3pPr indent="-228600" lvl="2" marL="1371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1890"/>
            </a:lvl3pPr>
            <a:lvl4pPr indent="-228600" lvl="3" marL="1828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4pPr>
            <a:lvl5pPr indent="-228600" lvl="4" marL="22860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5pPr>
            <a:lvl6pPr indent="-228600" lvl="5" marL="27432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6pPr>
            <a:lvl7pPr indent="-228600" lvl="6" marL="3200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7pPr>
            <a:lvl8pPr indent="-228600" lvl="7" marL="3657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8pPr>
            <a:lvl9pPr indent="-228600" lvl="8" marL="4114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860608" y="2672080"/>
            <a:ext cx="4081761" cy="39302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660083" y="389468"/>
            <a:ext cx="8281035" cy="14139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661333" y="487680"/>
            <a:ext cx="3096637" cy="17068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 Black"/>
              <a:buNone/>
              <a:defRPr sz="335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4081760" y="1053255"/>
            <a:ext cx="4860608" cy="5198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1960" lvl="0" marL="457200" algn="l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3360"/>
              <a:buChar char="•"/>
              <a:defRPr sz="3359"/>
            </a:lvl1pPr>
            <a:lvl2pPr indent="-415290" lvl="1" marL="914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2940"/>
              <a:buChar char="•"/>
              <a:defRPr sz="2940"/>
            </a:lvl2pPr>
            <a:lvl3pPr indent="-388619" lvl="2" marL="1371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2520"/>
              <a:buChar char="•"/>
              <a:defRPr sz="2520"/>
            </a:lvl3pPr>
            <a:lvl4pPr indent="-361950" lvl="3" marL="1828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4pPr>
            <a:lvl5pPr indent="-361950" lvl="4" marL="22860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5pPr>
            <a:lvl6pPr indent="-361950" lvl="5" marL="27432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6pPr>
            <a:lvl7pPr indent="-361950" lvl="6" marL="3200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7pPr>
            <a:lvl8pPr indent="-361950" lvl="7" marL="3657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8pPr>
            <a:lvl9pPr indent="-361950" lvl="8" marL="4114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661333" y="2194560"/>
            <a:ext cx="3096637" cy="40656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79"/>
            </a:lvl1pPr>
            <a:lvl2pPr indent="-228600" lvl="1" marL="914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470"/>
              <a:buNone/>
              <a:defRPr sz="1470"/>
            </a:lvl2pPr>
            <a:lvl3pPr indent="-228600" lvl="2" marL="1371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sz="1260"/>
            </a:lvl3pPr>
            <a:lvl4pPr indent="-228600" lvl="3" marL="1828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4pPr>
            <a:lvl5pPr indent="-228600" lvl="4" marL="22860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5pPr>
            <a:lvl6pPr indent="-228600" lvl="5" marL="27432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6pPr>
            <a:lvl7pPr indent="-228600" lvl="6" marL="3200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7pPr>
            <a:lvl8pPr indent="-228600" lvl="7" marL="3657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8pPr>
            <a:lvl9pPr indent="-228600" lvl="8" marL="4114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661333" y="487680"/>
            <a:ext cx="3096637" cy="17068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 Black"/>
              <a:buNone/>
              <a:defRPr sz="335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4081760" y="1053255"/>
            <a:ext cx="4860608" cy="519853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661333" y="2194560"/>
            <a:ext cx="3096637" cy="40656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79"/>
            </a:lvl1pPr>
            <a:lvl2pPr indent="-228600" lvl="1" marL="914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470"/>
              <a:buNone/>
              <a:defRPr sz="1470"/>
            </a:lvl2pPr>
            <a:lvl3pPr indent="-228600" lvl="2" marL="1371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sz="1260"/>
            </a:lvl3pPr>
            <a:lvl4pPr indent="-228600" lvl="3" marL="1828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4pPr>
            <a:lvl5pPr indent="-228600" lvl="4" marL="22860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5pPr>
            <a:lvl6pPr indent="-228600" lvl="5" marL="27432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6pPr>
            <a:lvl7pPr indent="-228600" lvl="6" marL="3200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7pPr>
            <a:lvl8pPr indent="-228600" lvl="7" marL="3657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8pPr>
            <a:lvl9pPr indent="-228600" lvl="8" marL="4114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660083" y="389468"/>
            <a:ext cx="8281035" cy="14139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479887" y="127529"/>
            <a:ext cx="4641427" cy="82810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806341" y="2453985"/>
            <a:ext cx="6199294" cy="20702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605816" y="443733"/>
            <a:ext cx="6199294" cy="6090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60083" y="389468"/>
            <a:ext cx="8281035" cy="14139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20"/>
              <a:buFont typeface="Arial Black"/>
              <a:buNone/>
              <a:defRPr b="0" i="0" sz="462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60083" y="1947333"/>
            <a:ext cx="8281035" cy="4641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5290" lvl="0" marL="457200" marR="0" rtl="0" algn="l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2940"/>
              <a:buFont typeface="Arial"/>
              <a:buChar char="•"/>
              <a:defRPr b="0" i="0" sz="294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indent="-388619" lvl="1" marL="914400" marR="0" rtl="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b="0" i="0" sz="252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indent="-361950" lvl="2" marL="1371600" marR="0" rtl="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indent="-348614" lvl="3" marL="1828800" marR="0" rtl="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90"/>
              <a:buFont typeface="Arial"/>
              <a:buChar char="•"/>
              <a:defRPr b="0" i="0" sz="189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indent="-348614" lvl="4" marL="2286000" marR="0" rtl="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90"/>
              <a:buFont typeface="Arial"/>
              <a:buChar char="•"/>
              <a:defRPr b="0" i="0" sz="189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indent="-348614" lvl="5" marL="2743200" marR="0" rtl="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90"/>
              <a:buFont typeface="Arial"/>
              <a:buChar char="•"/>
              <a:defRPr b="0" i="0" sz="189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indent="-348614" lvl="6" marL="3200400" marR="0" rtl="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90"/>
              <a:buFont typeface="Arial"/>
              <a:buChar char="•"/>
              <a:defRPr b="0" i="0" sz="189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indent="-348615" lvl="7" marL="3657600" marR="0" rtl="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90"/>
              <a:buFont typeface="Arial"/>
              <a:buChar char="•"/>
              <a:defRPr b="0" i="0" sz="189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indent="-348615" lvl="8" marL="4114800" marR="0" rtl="0" algn="l">
              <a:lnSpc>
                <a:spcPct val="90000"/>
              </a:lnSpc>
              <a:spcBef>
                <a:spcPts val="525"/>
              </a:spcBef>
              <a:spcAft>
                <a:spcPts val="0"/>
              </a:spcAft>
              <a:buClr>
                <a:schemeClr val="dk1"/>
              </a:buClr>
              <a:buSzPts val="1890"/>
              <a:buFont typeface="Arial"/>
              <a:buChar char="•"/>
              <a:defRPr b="0" i="0" sz="189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60" u="none" cap="none" strike="noStrike">
                <a:solidFill>
                  <a:srgbClr val="888888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60" u="none" cap="none" strike="noStrike">
                <a:solidFill>
                  <a:srgbClr val="888888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60" u="none" cap="none" strike="noStrike">
                <a:solidFill>
                  <a:srgbClr val="888888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60" u="none" cap="none" strike="noStrike">
                <a:solidFill>
                  <a:srgbClr val="888888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60" u="none" cap="none" strike="noStrike">
                <a:solidFill>
                  <a:srgbClr val="888888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60" u="none" cap="none" strike="noStrike">
                <a:solidFill>
                  <a:srgbClr val="888888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60" u="none" cap="none" strike="noStrike">
                <a:solidFill>
                  <a:srgbClr val="888888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60" u="none" cap="none" strike="noStrike">
                <a:solidFill>
                  <a:srgbClr val="888888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60" u="none" cap="none" strike="noStrike">
                <a:solidFill>
                  <a:srgbClr val="888888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60" u="none" cap="none" strike="noStrike">
                <a:solidFill>
                  <a:srgbClr val="888888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60" u="none" cap="none" strike="noStrike">
                <a:solidFill>
                  <a:srgbClr val="888888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coreknowledge.org/curriculum/download-curriculum/" TargetMode="External"/><Relationship Id="rId4" Type="http://schemas.openxmlformats.org/officeDocument/2006/relationships/hyperlink" Target="http://bit.ly/CKLAMaterials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720090" y="892387"/>
            <a:ext cx="8160900" cy="254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Arial Black"/>
              <a:buNone/>
            </a:pPr>
            <a:r>
              <a:rPr b="1" lang="en-US" sz="6800">
                <a:latin typeface="Copse"/>
                <a:ea typeface="Copse"/>
                <a:cs typeface="Copse"/>
                <a:sym typeface="Copse"/>
              </a:rPr>
              <a:t>Supplemental Guides</a:t>
            </a:r>
            <a:endParaRPr b="1" sz="6800">
              <a:latin typeface="Copse"/>
              <a:ea typeface="Copse"/>
              <a:cs typeface="Copse"/>
              <a:sym typeface="Copse"/>
            </a:endParaRPr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200150" y="3537374"/>
            <a:ext cx="7200900" cy="10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rPr b="1" lang="en-US"/>
              <a:t>Alternative Read-Aloud Texts for the CKLA Knowledge Strand (K-2)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1200150" y="4646850"/>
            <a:ext cx="7200900" cy="20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Created by Maggie Dillier, 2022</a:t>
            </a:r>
            <a:endParaRPr b="1" sz="150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Downloadable from </a:t>
            </a:r>
            <a:r>
              <a:rPr b="1" i="0" lang="en-US" u="sng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https://www.coreknowledge.org/curriculum/download-curriculum/</a:t>
            </a:r>
            <a:r>
              <a:rPr b="1" i="0" lang="en-US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 sz="1000"/>
          </a:p>
          <a:p>
            <a:pPr indent="0" lvl="0" marL="0" marR="0" rtl="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Materials on the Core Knowledge site are CKLA First Edition (where Knowledge was called Listening &amp; Learning), but the content of the read-alouds is virtually identical from First to Second Edition (the Amplify version).</a:t>
            </a:r>
            <a:endParaRPr b="0" i="0" sz="12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On my Drive: </a:t>
            </a:r>
            <a:r>
              <a:rPr lang="en-US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4"/>
              </a:rPr>
              <a:t>bit.ly/CKLAMaterials</a:t>
            </a:r>
            <a:r>
              <a:rPr lang="en-US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then choose a grade, then Knowledge, then First Edition Materials. The Supplemental Guide is a PDF of all the read-alouds.</a:t>
            </a:r>
            <a:endParaRPr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660083" y="237068"/>
            <a:ext cx="8280900" cy="9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 Black"/>
              <a:buNone/>
            </a:pPr>
            <a:r>
              <a:rPr b="1" lang="en-US" sz="3600">
                <a:latin typeface="Copse"/>
                <a:ea typeface="Copse"/>
                <a:cs typeface="Copse"/>
                <a:sym typeface="Copse"/>
              </a:rPr>
              <a:t>Modified Read-Alouds</a:t>
            </a:r>
            <a:endParaRPr b="1" sz="3600">
              <a:latin typeface="Copse"/>
              <a:ea typeface="Copse"/>
              <a:cs typeface="Copse"/>
              <a:sym typeface="Copse"/>
            </a:endParaRPr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660075" y="1077675"/>
            <a:ext cx="8280900" cy="53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“The modified read-alouds in the Supplemental Guide, like the read-alouds in the corresponding [teacher’s guide], are content-rich and designed to build students’ listening comprehension, which is a crucial foundation for their reading comprehension abilities. </a:t>
            </a:r>
            <a:r>
              <a:rPr b="1" lang="en-US" sz="1800"/>
              <a:t>You may notice that not all of the read-alouds in the [teacher’s guide] appear in the corresponding Supplemental Guide</a:t>
            </a:r>
            <a:r>
              <a:rPr lang="en-US" sz="1800"/>
              <a:t>. Some of the read-alouds were omitted to provide ample time for teachers to review read-aloud content and language, and to engage students in extended dialogue about the text. Nonetheless, students who listen to the Supplemental Guide read-alouds will learn the same core content as students who listen to read-alouds from the corresponding [teacher’s guide]. …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Please note that many modified read-alouds ask that you </a:t>
            </a:r>
            <a:r>
              <a:rPr b="1" lang="en-US" sz="1800"/>
              <a:t>show Flip Book images in a non-sequential order that differs from the order in which the images are arranged</a:t>
            </a:r>
            <a:r>
              <a:rPr lang="en-US" sz="1800"/>
              <a:t> in the Flip Book. Furthermore, some modified read-alouds make use of Flip Book images from two or more separate lessons.”</a:t>
            </a:r>
            <a:endParaRPr/>
          </a:p>
        </p:txBody>
      </p:sp>
      <p:sp>
        <p:nvSpPr>
          <p:cNvPr id="93" name="Google Shape;93;p14"/>
          <p:cNvSpPr txBox="1"/>
          <p:nvPr/>
        </p:nvSpPr>
        <p:spPr>
          <a:xfrm>
            <a:off x="5190988" y="6500298"/>
            <a:ext cx="375012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from “Preface to the Supplemental Guide” in all guides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660083" y="237068"/>
            <a:ext cx="8280900" cy="9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 Black"/>
              <a:buNone/>
            </a:pPr>
            <a:r>
              <a:rPr b="1" lang="en-US" sz="3600">
                <a:latin typeface="Copse"/>
                <a:ea typeface="Copse"/>
                <a:cs typeface="Copse"/>
                <a:sym typeface="Copse"/>
              </a:rPr>
              <a:t>Supports for English Learners</a:t>
            </a:r>
            <a:endParaRPr b="1" sz="3600">
              <a:latin typeface="Copse"/>
              <a:ea typeface="Copse"/>
              <a:cs typeface="Copse"/>
              <a:sym typeface="Copse"/>
            </a:endParaRPr>
          </a:p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660075" y="1207250"/>
            <a:ext cx="8280900" cy="51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2100"/>
              <a:t>Four main ways the Supplemental Guide supports learners of English are in </a:t>
            </a:r>
            <a:endParaRPr sz="2100"/>
          </a:p>
          <a:p>
            <a:pPr indent="0" lvl="0" marL="457200" rtl="0" algn="just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2300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modified text</a:t>
            </a:r>
            <a:r>
              <a:rPr b="1" lang="en-US" sz="2300">
                <a:latin typeface="Poppins"/>
                <a:ea typeface="Poppins"/>
                <a:cs typeface="Poppins"/>
                <a:sym typeface="Poppins"/>
              </a:rPr>
              <a:t>,</a:t>
            </a:r>
            <a:endParaRPr b="1" sz="23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just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2300">
                <a:latin typeface="Poppins"/>
                <a:ea typeface="Poppins"/>
                <a:cs typeface="Poppins"/>
                <a:sym typeface="Poppins"/>
              </a:rPr>
              <a:t>greater </a:t>
            </a:r>
            <a:r>
              <a:rPr b="1" lang="en-US" sz="2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content review</a:t>
            </a:r>
            <a:r>
              <a:rPr b="1" lang="en-US" sz="2300">
                <a:latin typeface="Poppins"/>
                <a:ea typeface="Poppins"/>
                <a:cs typeface="Poppins"/>
                <a:sym typeface="Poppins"/>
              </a:rPr>
              <a:t>, </a:t>
            </a:r>
            <a:endParaRPr b="1" sz="23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just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2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vocabulary preview</a:t>
            </a:r>
            <a:r>
              <a:rPr b="1" lang="en-US" sz="2300">
                <a:latin typeface="Poppins"/>
                <a:ea typeface="Poppins"/>
                <a:cs typeface="Poppins"/>
                <a:sym typeface="Poppins"/>
              </a:rPr>
              <a:t>, and</a:t>
            </a:r>
            <a:endParaRPr b="1" sz="23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just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2300">
                <a:latin typeface="Poppins"/>
                <a:ea typeface="Poppins"/>
                <a:cs typeface="Poppins"/>
                <a:sym typeface="Poppins"/>
              </a:rPr>
              <a:t>more </a:t>
            </a:r>
            <a:r>
              <a:rPr b="1" lang="en-US" sz="23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application</a:t>
            </a:r>
            <a:r>
              <a:rPr b="1" lang="en-US" sz="2300">
                <a:latin typeface="Poppins"/>
                <a:ea typeface="Poppins"/>
                <a:cs typeface="Poppins"/>
                <a:sym typeface="Poppins"/>
              </a:rPr>
              <a:t> of concepts.</a:t>
            </a:r>
            <a:endParaRPr b="1" sz="23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just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100"/>
          </a:p>
          <a:p>
            <a:pPr indent="0" lvl="0" marL="0" rtl="0" algn="just">
              <a:lnSpc>
                <a:spcPct val="114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None/>
            </a:pPr>
            <a:r>
              <a:rPr lang="en-US" sz="2100"/>
              <a:t>Not every read-aloud/lesson has all of these supports, and some lessons are virtually identical across versions. </a:t>
            </a:r>
            <a:endParaRPr sz="2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660075" y="389475"/>
            <a:ext cx="8280900" cy="86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 Black"/>
              <a:buNone/>
            </a:pPr>
            <a:r>
              <a:rPr b="1" lang="en-US" sz="3600">
                <a:latin typeface="Copse"/>
                <a:ea typeface="Copse"/>
                <a:cs typeface="Copse"/>
                <a:sym typeface="Copse"/>
              </a:rPr>
              <a:t>Modified</a:t>
            </a:r>
            <a:r>
              <a:rPr b="1" lang="en-US" sz="3600">
                <a:latin typeface="Copse"/>
                <a:ea typeface="Copse"/>
                <a:cs typeface="Copse"/>
                <a:sym typeface="Copse"/>
              </a:rPr>
              <a:t> Text</a:t>
            </a:r>
            <a:endParaRPr b="1" sz="3600">
              <a:latin typeface="Copse"/>
              <a:ea typeface="Copse"/>
              <a:cs typeface="Copse"/>
              <a:sym typeface="Copse"/>
            </a:endParaRPr>
          </a:p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660083" y="1175654"/>
            <a:ext cx="8281035" cy="4136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/>
              <a:t>This example is from Grade 2, Domain 2, Early Asian Civilizations, Lesson 12.</a:t>
            </a:r>
            <a:endParaRPr/>
          </a:p>
        </p:txBody>
      </p:sp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64597" y="1820331"/>
            <a:ext cx="4333371" cy="2166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6342" y="1820331"/>
            <a:ext cx="4524258" cy="391613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/>
        </p:nvSpPr>
        <p:spPr>
          <a:xfrm>
            <a:off x="413656" y="5789711"/>
            <a:ext cx="406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chemeClr val="accent5"/>
                </a:solidFill>
                <a:latin typeface="Copse"/>
                <a:ea typeface="Copse"/>
                <a:cs typeface="Copse"/>
                <a:sym typeface="Copse"/>
              </a:rPr>
              <a:t>Original Version</a:t>
            </a:r>
            <a:endParaRPr b="1" sz="1600">
              <a:latin typeface="Copse"/>
              <a:ea typeface="Copse"/>
              <a:cs typeface="Copse"/>
              <a:sym typeface="Copse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5201096" y="4178625"/>
            <a:ext cx="406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accent5"/>
                </a:solidFill>
                <a:latin typeface="Copse"/>
                <a:ea typeface="Copse"/>
                <a:cs typeface="Copse"/>
                <a:sym typeface="Copse"/>
              </a:rPr>
              <a:t>Supplemental Guide Version</a:t>
            </a:r>
            <a:endParaRPr b="1" sz="1600">
              <a:latin typeface="Copse"/>
              <a:ea typeface="Copse"/>
              <a:cs typeface="Copse"/>
              <a:sym typeface="Cops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type="title"/>
          </p:nvPr>
        </p:nvSpPr>
        <p:spPr>
          <a:xfrm>
            <a:off x="660075" y="389474"/>
            <a:ext cx="82809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 Black"/>
              <a:buNone/>
            </a:pPr>
            <a:r>
              <a:rPr b="1" lang="en-US" sz="3600">
                <a:latin typeface="Copse"/>
                <a:ea typeface="Copse"/>
                <a:cs typeface="Copse"/>
                <a:sym typeface="Copse"/>
              </a:rPr>
              <a:t>Modified Text</a:t>
            </a:r>
            <a:endParaRPr b="1" sz="3600">
              <a:latin typeface="Copse"/>
              <a:ea typeface="Copse"/>
              <a:cs typeface="Copse"/>
              <a:sym typeface="Copse"/>
            </a:endParaRPr>
          </a:p>
        </p:txBody>
      </p:sp>
      <p:sp>
        <p:nvSpPr>
          <p:cNvPr id="115" name="Google Shape;115;p17"/>
          <p:cNvSpPr txBox="1"/>
          <p:nvPr>
            <p:ph idx="1" type="body"/>
          </p:nvPr>
        </p:nvSpPr>
        <p:spPr>
          <a:xfrm>
            <a:off x="660083" y="1175654"/>
            <a:ext cx="82809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1600"/>
              <a:t>This example is from Kindergarten, Knowledge 8, Seasons and Weather, Lesson 7.</a:t>
            </a:r>
            <a:endParaRPr/>
          </a:p>
        </p:txBody>
      </p:sp>
      <p:sp>
        <p:nvSpPr>
          <p:cNvPr id="116" name="Google Shape;116;p17"/>
          <p:cNvSpPr txBox="1"/>
          <p:nvPr/>
        </p:nvSpPr>
        <p:spPr>
          <a:xfrm>
            <a:off x="355744" y="4227611"/>
            <a:ext cx="406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chemeClr val="accent5"/>
                </a:solidFill>
                <a:latin typeface="Copse"/>
                <a:ea typeface="Copse"/>
                <a:cs typeface="Copse"/>
                <a:sym typeface="Copse"/>
              </a:rPr>
              <a:t>Original Version</a:t>
            </a:r>
            <a:endParaRPr b="1" sz="1600">
              <a:latin typeface="Copse"/>
              <a:ea typeface="Copse"/>
              <a:cs typeface="Copse"/>
              <a:sym typeface="Copse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4880471" y="4227600"/>
            <a:ext cx="406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accent5"/>
                </a:solidFill>
                <a:latin typeface="Copse"/>
                <a:ea typeface="Copse"/>
                <a:cs typeface="Copse"/>
                <a:sym typeface="Copse"/>
              </a:rPr>
              <a:t>Supplemental Guide Version</a:t>
            </a:r>
            <a:endParaRPr b="1" sz="1600">
              <a:latin typeface="Copse"/>
              <a:ea typeface="Copse"/>
              <a:cs typeface="Copse"/>
              <a:sym typeface="Copse"/>
            </a:endParaRPr>
          </a:p>
        </p:txBody>
      </p:sp>
      <p:pic>
        <p:nvPicPr>
          <p:cNvPr id="118" name="Google Shape;118;p17"/>
          <p:cNvPicPr preferRelativeResize="0"/>
          <p:nvPr/>
        </p:nvPicPr>
        <p:blipFill rotWithShape="1">
          <a:blip r:embed="rId3">
            <a:alphaModFix/>
          </a:blip>
          <a:srcRect b="43419" l="0" r="0" t="0"/>
          <a:stretch/>
        </p:blipFill>
        <p:spPr>
          <a:xfrm>
            <a:off x="105275" y="1643000"/>
            <a:ext cx="4561451" cy="2382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 rotWithShape="1">
          <a:blip r:embed="rId4">
            <a:alphaModFix/>
          </a:blip>
          <a:srcRect b="31972" l="0" r="6846" t="0"/>
          <a:stretch/>
        </p:blipFill>
        <p:spPr>
          <a:xfrm>
            <a:off x="4713850" y="1667625"/>
            <a:ext cx="4651830" cy="233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7"/>
          <p:cNvSpPr txBox="1"/>
          <p:nvPr/>
        </p:nvSpPr>
        <p:spPr>
          <a:xfrm>
            <a:off x="4880471" y="4608600"/>
            <a:ext cx="4060500" cy="14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accent5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This text embeds more supports like physical motions (“zigzags”) and defined vocabulary (“a stroke - or line”). </a:t>
            </a:r>
            <a:endParaRPr sz="1200">
              <a:solidFill>
                <a:schemeClr val="accent5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1200">
                <a:solidFill>
                  <a:schemeClr val="accent5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It also uses simpler sentence structure, as in “the thunder won’t be so loud,” versus “the thunder may only sound like a distant rumble.”</a:t>
            </a:r>
            <a:endParaRPr sz="1200">
              <a:solidFill>
                <a:schemeClr val="accent5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>
            <p:ph type="title"/>
          </p:nvPr>
        </p:nvSpPr>
        <p:spPr>
          <a:xfrm>
            <a:off x="660075" y="389474"/>
            <a:ext cx="82809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 Black"/>
              <a:buNone/>
            </a:pPr>
            <a:r>
              <a:rPr b="1" lang="en-US" sz="3600">
                <a:latin typeface="Copse"/>
                <a:ea typeface="Copse"/>
                <a:cs typeface="Copse"/>
                <a:sym typeface="Copse"/>
              </a:rPr>
              <a:t>Greater Content Review</a:t>
            </a:r>
            <a:endParaRPr b="1" sz="3600">
              <a:latin typeface="Copse"/>
              <a:ea typeface="Copse"/>
              <a:cs typeface="Copse"/>
              <a:sym typeface="Copse"/>
            </a:endParaRPr>
          </a:p>
        </p:txBody>
      </p:sp>
      <p:sp>
        <p:nvSpPr>
          <p:cNvPr id="126" name="Google Shape;126;p18"/>
          <p:cNvSpPr txBox="1"/>
          <p:nvPr>
            <p:ph idx="1" type="body"/>
          </p:nvPr>
        </p:nvSpPr>
        <p:spPr>
          <a:xfrm>
            <a:off x="660075" y="1175650"/>
            <a:ext cx="8280900" cy="6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</a:pPr>
            <a:r>
              <a:rPr lang="en-US" sz="1420"/>
              <a:t>The “What Have We Already Learned?” lesson warm-up often contains more/more directed review of concepts in the Supplement Guide.</a:t>
            </a:r>
            <a:endParaRPr sz="2358"/>
          </a:p>
        </p:txBody>
      </p:sp>
      <p:sp>
        <p:nvSpPr>
          <p:cNvPr id="127" name="Google Shape;127;p18"/>
          <p:cNvSpPr txBox="1"/>
          <p:nvPr/>
        </p:nvSpPr>
        <p:spPr>
          <a:xfrm>
            <a:off x="163294" y="4254961"/>
            <a:ext cx="406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chemeClr val="accent5"/>
                </a:solidFill>
                <a:latin typeface="Copse"/>
                <a:ea typeface="Copse"/>
                <a:cs typeface="Copse"/>
                <a:sym typeface="Copse"/>
              </a:rPr>
              <a:t>Original Version</a:t>
            </a:r>
            <a:endParaRPr b="1" sz="1600">
              <a:latin typeface="Copse"/>
              <a:ea typeface="Copse"/>
              <a:cs typeface="Copse"/>
              <a:sym typeface="Copse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4599496" y="5452025"/>
            <a:ext cx="406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accent5"/>
                </a:solidFill>
                <a:latin typeface="Copse"/>
                <a:ea typeface="Copse"/>
                <a:cs typeface="Copse"/>
                <a:sym typeface="Copse"/>
              </a:rPr>
              <a:t>Supplemental Guide Version</a:t>
            </a:r>
            <a:endParaRPr b="1" sz="1600">
              <a:latin typeface="Copse"/>
              <a:ea typeface="Copse"/>
              <a:cs typeface="Copse"/>
              <a:sym typeface="Copse"/>
            </a:endParaRPr>
          </a:p>
        </p:txBody>
      </p:sp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228608" y="6683979"/>
            <a:ext cx="82809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0"/>
              <a:buNone/>
            </a:pPr>
            <a:r>
              <a:rPr lang="en-US" sz="1280"/>
              <a:t>Kindergarten, Knowledge 8, Seasons and Weather, Lesson 8</a:t>
            </a:r>
            <a:endParaRPr sz="2519"/>
          </a:p>
        </p:txBody>
      </p:sp>
      <p:pic>
        <p:nvPicPr>
          <p:cNvPr id="130" name="Google Shape;13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00" y="2032912"/>
            <a:ext cx="4447099" cy="2211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2800" y="1974438"/>
            <a:ext cx="4174525" cy="3349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/>
          <p:nvPr>
            <p:ph type="title"/>
          </p:nvPr>
        </p:nvSpPr>
        <p:spPr>
          <a:xfrm>
            <a:off x="660075" y="389474"/>
            <a:ext cx="82809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 Black"/>
              <a:buNone/>
            </a:pPr>
            <a:r>
              <a:rPr b="1" lang="en-US" sz="3600">
                <a:latin typeface="Copse"/>
                <a:ea typeface="Copse"/>
                <a:cs typeface="Copse"/>
                <a:sym typeface="Copse"/>
              </a:rPr>
              <a:t>Vocabulary Pr</a:t>
            </a:r>
            <a:r>
              <a:rPr b="1" lang="en-US" sz="3600">
                <a:latin typeface="Copse"/>
                <a:ea typeface="Copse"/>
                <a:cs typeface="Copse"/>
                <a:sym typeface="Copse"/>
              </a:rPr>
              <a:t>eview</a:t>
            </a:r>
            <a:endParaRPr b="1" sz="3600">
              <a:latin typeface="Copse"/>
              <a:ea typeface="Copse"/>
              <a:cs typeface="Copse"/>
              <a:sym typeface="Copse"/>
            </a:endParaRPr>
          </a:p>
        </p:txBody>
      </p:sp>
      <p:sp>
        <p:nvSpPr>
          <p:cNvPr id="137" name="Google Shape;137;p19"/>
          <p:cNvSpPr txBox="1"/>
          <p:nvPr>
            <p:ph idx="1" type="body"/>
          </p:nvPr>
        </p:nvSpPr>
        <p:spPr>
          <a:xfrm>
            <a:off x="660075" y="1175650"/>
            <a:ext cx="8280900" cy="6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</a:pPr>
            <a:r>
              <a:rPr lang="en-US" sz="1420"/>
              <a:t>Vocabulary words are often previewed before the read-aloud - only in the Supplemental Guide.</a:t>
            </a:r>
            <a:endParaRPr sz="2358"/>
          </a:p>
        </p:txBody>
      </p:sp>
      <p:sp>
        <p:nvSpPr>
          <p:cNvPr id="138" name="Google Shape;138;p19"/>
          <p:cNvSpPr txBox="1"/>
          <p:nvPr/>
        </p:nvSpPr>
        <p:spPr>
          <a:xfrm>
            <a:off x="601946" y="5944600"/>
            <a:ext cx="406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accent5"/>
                </a:solidFill>
                <a:latin typeface="Copse"/>
                <a:ea typeface="Copse"/>
                <a:cs typeface="Copse"/>
                <a:sym typeface="Copse"/>
              </a:rPr>
              <a:t>Supplemental Guide </a:t>
            </a:r>
            <a:endParaRPr b="1" sz="1600">
              <a:latin typeface="Copse"/>
              <a:ea typeface="Copse"/>
              <a:cs typeface="Copse"/>
              <a:sym typeface="Copse"/>
            </a:endParaRPr>
          </a:p>
        </p:txBody>
      </p:sp>
      <p:sp>
        <p:nvSpPr>
          <p:cNvPr id="139" name="Google Shape;139;p19"/>
          <p:cNvSpPr txBox="1"/>
          <p:nvPr>
            <p:ph idx="1" type="body"/>
          </p:nvPr>
        </p:nvSpPr>
        <p:spPr>
          <a:xfrm>
            <a:off x="510908" y="6729904"/>
            <a:ext cx="82809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0"/>
              <a:buNone/>
            </a:pPr>
            <a:r>
              <a:rPr lang="en-US" sz="1280"/>
              <a:t>Grade 1</a:t>
            </a:r>
            <a:r>
              <a:rPr lang="en-US" sz="1280"/>
              <a:t>, </a:t>
            </a:r>
            <a:r>
              <a:rPr lang="en-US" sz="1280"/>
              <a:t>Knowledge 5, Early American Civilizations, Lesson 7</a:t>
            </a:r>
            <a:endParaRPr sz="2519"/>
          </a:p>
        </p:txBody>
      </p:sp>
      <p:pic>
        <p:nvPicPr>
          <p:cNvPr id="140" name="Google Shape;14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950" y="1935751"/>
            <a:ext cx="5309506" cy="3932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type="title"/>
          </p:nvPr>
        </p:nvSpPr>
        <p:spPr>
          <a:xfrm>
            <a:off x="660083" y="389468"/>
            <a:ext cx="8281035" cy="9168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 Black"/>
              <a:buNone/>
            </a:pPr>
            <a:r>
              <a:rPr b="1" lang="en-US" sz="3600">
                <a:latin typeface="Copse"/>
                <a:ea typeface="Copse"/>
                <a:cs typeface="Copse"/>
                <a:sym typeface="Copse"/>
              </a:rPr>
              <a:t>Application Activities</a:t>
            </a:r>
            <a:endParaRPr b="1" sz="3600">
              <a:latin typeface="Copse"/>
              <a:ea typeface="Copse"/>
              <a:cs typeface="Copse"/>
              <a:sym typeface="Copse"/>
            </a:endParaRPr>
          </a:p>
        </p:txBody>
      </p:sp>
      <p:sp>
        <p:nvSpPr>
          <p:cNvPr id="146" name="Google Shape;146;p20"/>
          <p:cNvSpPr txBox="1"/>
          <p:nvPr>
            <p:ph idx="1" type="body"/>
          </p:nvPr>
        </p:nvSpPr>
        <p:spPr>
          <a:xfrm>
            <a:off x="660083" y="1306286"/>
            <a:ext cx="8281035" cy="18505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The Supplemental Guide contains more options for the Application/Extension part of the lesson (Part B). Directions in the Supplemental Guide suggest choosing </a:t>
            </a:r>
            <a:r>
              <a:rPr i="1" lang="en-US" sz="1800"/>
              <a:t>some</a:t>
            </a:r>
            <a:r>
              <a:rPr lang="en-US" sz="1800"/>
              <a:t> of the activities, not all. 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For example, see the options for the two versions of Grade 1, Domain 5, Early American Civilizations, Lesson 10: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  <p:graphicFrame>
        <p:nvGraphicFramePr>
          <p:cNvPr id="147" name="Google Shape;147;p20"/>
          <p:cNvGraphicFramePr/>
          <p:nvPr/>
        </p:nvGraphicFramePr>
        <p:xfrm>
          <a:off x="660082" y="312419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{01947273-26D9-47E3-A5B5-4D4AB8150250}</a:tableStyleId>
              </a:tblPr>
              <a:tblGrid>
                <a:gridCol w="4140525"/>
                <a:gridCol w="4140525"/>
              </a:tblGrid>
              <a:tr h="44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0" u="none" cap="none" strike="noStrike">
                          <a:latin typeface="Copse"/>
                          <a:ea typeface="Copse"/>
                          <a:cs typeface="Copse"/>
                          <a:sym typeface="Copse"/>
                        </a:rPr>
                        <a:t>Original Version</a:t>
                      </a:r>
                      <a:endParaRPr sz="1300">
                        <a:latin typeface="Copse"/>
                        <a:ea typeface="Copse"/>
                        <a:cs typeface="Copse"/>
                        <a:sym typeface="Copse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0">
                          <a:latin typeface="Copse"/>
                          <a:ea typeface="Copse"/>
                          <a:cs typeface="Copse"/>
                          <a:sym typeface="Copse"/>
                        </a:rPr>
                        <a:t>Supplemental Guide Version</a:t>
                      </a:r>
                      <a:endParaRPr sz="1300">
                        <a:latin typeface="Copse"/>
                        <a:ea typeface="Copse"/>
                        <a:cs typeface="Copse"/>
                        <a:sym typeface="Copse"/>
                      </a:endParaRPr>
                    </a:p>
                  </a:txBody>
                  <a:tcPr marT="45725" marB="45725" marR="91450" marL="91450" anchor="ctr"/>
                </a:tc>
              </a:tr>
              <a:tr h="580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Poppins Medium"/>
                        <a:buNone/>
                      </a:pPr>
                      <a:r>
                        <a:rPr lang="en-US" sz="1900">
                          <a:latin typeface="Copse"/>
                          <a:ea typeface="Copse"/>
                          <a:cs typeface="Copse"/>
                          <a:sym typeface="Copse"/>
                        </a:rPr>
                        <a:t>Survival in the Andes: The Taclla</a:t>
                      </a:r>
                      <a:endParaRPr sz="1900">
                        <a:latin typeface="Copse"/>
                        <a:ea typeface="Copse"/>
                        <a:cs typeface="Copse"/>
                        <a:sym typeface="Copse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Poppins Medium"/>
                        <a:buNone/>
                      </a:pPr>
                      <a:r>
                        <a:rPr lang="en-US" sz="1900">
                          <a:latin typeface="Copse"/>
                          <a:ea typeface="Copse"/>
                          <a:cs typeface="Copse"/>
                          <a:sym typeface="Copse"/>
                        </a:rPr>
                        <a:t>Survival in the Andes: The Taclla</a:t>
                      </a:r>
                      <a:endParaRPr sz="1900">
                        <a:latin typeface="Copse"/>
                        <a:ea typeface="Copse"/>
                        <a:cs typeface="Copse"/>
                        <a:sym typeface="Copse"/>
                      </a:endParaRPr>
                    </a:p>
                  </a:txBody>
                  <a:tcPr marT="45725" marB="45725" marR="91450" marL="91450" anchor="ctr"/>
                </a:tc>
              </a:tr>
              <a:tr h="544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Poppins Medium"/>
                        <a:buNone/>
                      </a:pPr>
                      <a:r>
                        <a:rPr lang="en-US" sz="1900">
                          <a:latin typeface="Copse"/>
                          <a:ea typeface="Copse"/>
                          <a:cs typeface="Copse"/>
                          <a:sym typeface="Copse"/>
                        </a:rPr>
                        <a:t>Early American Civilizations Chart</a:t>
                      </a:r>
                      <a:endParaRPr sz="1300">
                        <a:latin typeface="Copse"/>
                        <a:ea typeface="Copse"/>
                        <a:cs typeface="Copse"/>
                        <a:sym typeface="Copse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Poppins Medium"/>
                        <a:buNone/>
                      </a:pPr>
                      <a:r>
                        <a:rPr lang="en-US" sz="1900">
                          <a:latin typeface="Copse"/>
                          <a:ea typeface="Copse"/>
                          <a:cs typeface="Copse"/>
                          <a:sym typeface="Copse"/>
                        </a:rPr>
                        <a:t>Early American Civilizations Chart</a:t>
                      </a:r>
                      <a:endParaRPr sz="1300">
                        <a:latin typeface="Copse"/>
                        <a:ea typeface="Copse"/>
                        <a:cs typeface="Copse"/>
                        <a:sym typeface="Copse"/>
                      </a:endParaRPr>
                    </a:p>
                  </a:txBody>
                  <a:tcPr marT="45725" marB="45725" marR="91450" marL="91450" anchor="ctr"/>
                </a:tc>
              </a:tr>
              <a:tr h="462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90">
                        <a:latin typeface="Copse"/>
                        <a:ea typeface="Copse"/>
                        <a:cs typeface="Copse"/>
                        <a:sym typeface="Copse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Copse"/>
                          <a:ea typeface="Copse"/>
                          <a:cs typeface="Copse"/>
                          <a:sym typeface="Copse"/>
                        </a:rPr>
                        <a:t>Multiple Meaning Word </a:t>
                      </a:r>
                      <a:r>
                        <a:rPr i="1" lang="en-US" sz="1900">
                          <a:latin typeface="Copse"/>
                          <a:ea typeface="Copse"/>
                          <a:cs typeface="Copse"/>
                          <a:sym typeface="Copse"/>
                        </a:rPr>
                        <a:t>Bend</a:t>
                      </a:r>
                      <a:endParaRPr i="1" sz="1790">
                        <a:latin typeface="Copse"/>
                        <a:ea typeface="Copse"/>
                        <a:cs typeface="Copse"/>
                        <a:sym typeface="Copse"/>
                      </a:endParaRPr>
                    </a:p>
                  </a:txBody>
                  <a:tcPr marT="45725" marB="45725" marR="91450" marL="91450" anchor="ctr"/>
                </a:tc>
              </a:tr>
              <a:tr h="891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90">
                        <a:latin typeface="Copse"/>
                        <a:ea typeface="Copse"/>
                        <a:cs typeface="Copse"/>
                        <a:sym typeface="Copse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Poppins Medium"/>
                        <a:buNone/>
                      </a:pPr>
                      <a:r>
                        <a:rPr lang="en-US" sz="1900">
                          <a:latin typeface="Copse"/>
                          <a:ea typeface="Copse"/>
                          <a:cs typeface="Copse"/>
                          <a:sym typeface="Copse"/>
                        </a:rPr>
                        <a:t>Syntactic Awareness: Object Pronoun </a:t>
                      </a:r>
                      <a:r>
                        <a:rPr i="1" lang="en-US" sz="1900">
                          <a:latin typeface="Copse"/>
                          <a:ea typeface="Copse"/>
                          <a:cs typeface="Copse"/>
                          <a:sym typeface="Copse"/>
                        </a:rPr>
                        <a:t>Us</a:t>
                      </a:r>
                      <a:endParaRPr sz="1300">
                        <a:latin typeface="Copse"/>
                        <a:ea typeface="Copse"/>
                        <a:cs typeface="Copse"/>
                        <a:sym typeface="Copse"/>
                      </a:endParaRPr>
                    </a:p>
                  </a:txBody>
                  <a:tcPr marT="45725" marB="45725" marR="91450" marL="91450" anchor="ctr"/>
                </a:tc>
              </a:tr>
              <a:tr h="891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90">
                        <a:latin typeface="Copse"/>
                        <a:ea typeface="Copse"/>
                        <a:cs typeface="Copse"/>
                        <a:sym typeface="Copse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Poppins Medium"/>
                        <a:buNone/>
                      </a:pPr>
                      <a:r>
                        <a:rPr lang="en-US" sz="1900">
                          <a:latin typeface="Copse"/>
                          <a:ea typeface="Copse"/>
                          <a:cs typeface="Copse"/>
                          <a:sym typeface="Copse"/>
                        </a:rPr>
                        <a:t>Vocabulary Instructional Activity: </a:t>
                      </a:r>
                      <a:r>
                        <a:rPr i="1" lang="en-US" sz="1900">
                          <a:latin typeface="Copse"/>
                          <a:ea typeface="Copse"/>
                          <a:cs typeface="Copse"/>
                          <a:sym typeface="Copse"/>
                        </a:rPr>
                        <a:t>Distant</a:t>
                      </a:r>
                      <a:endParaRPr sz="1300">
                        <a:latin typeface="Copse"/>
                        <a:ea typeface="Copse"/>
                        <a:cs typeface="Copse"/>
                        <a:sym typeface="Copse"/>
                      </a:endParaRPr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eme1">
  <a:themeElements>
    <a:clrScheme name="Slipstream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