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handoutMasterIdLst>
    <p:handoutMasterId r:id="rId21"/>
  </p:handoutMasterIdLst>
  <p:sldIdLst>
    <p:sldId id="306" r:id="rId2"/>
    <p:sldId id="307" r:id="rId3"/>
    <p:sldId id="312" r:id="rId4"/>
    <p:sldId id="309" r:id="rId5"/>
    <p:sldId id="296" r:id="rId6"/>
    <p:sldId id="310" r:id="rId7"/>
    <p:sldId id="299" r:id="rId8"/>
    <p:sldId id="302" r:id="rId9"/>
    <p:sldId id="303" r:id="rId10"/>
    <p:sldId id="300" r:id="rId11"/>
    <p:sldId id="311" r:id="rId12"/>
    <p:sldId id="319" r:id="rId13"/>
    <p:sldId id="282" r:id="rId14"/>
    <p:sldId id="305" r:id="rId15"/>
    <p:sldId id="292" r:id="rId16"/>
    <p:sldId id="294" r:id="rId17"/>
    <p:sldId id="318" r:id="rId18"/>
    <p:sldId id="321" r:id="rId19"/>
    <p:sldId id="314" r:id="rId2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57" autoAdjust="0"/>
    <p:restoredTop sz="85793" autoAdjust="0"/>
  </p:normalViewPr>
  <p:slideViewPr>
    <p:cSldViewPr>
      <p:cViewPr varScale="1">
        <p:scale>
          <a:sx n="62" d="100"/>
          <a:sy n="62" d="100"/>
        </p:scale>
        <p:origin x="58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36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420474-C649-4F6E-96A2-7AC1107672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876116-C026-4F6E-8A38-62FBE97CFF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1">
                <a:latin typeface="Verdana" pitchFamily="34" charset="0"/>
              </a:defRPr>
            </a:lvl1pPr>
          </a:lstStyle>
          <a:p>
            <a:pPr>
              <a:defRPr/>
            </a:pPr>
            <a:fld id="{7738A3C9-FE69-472F-AA3C-5E8FFFB3C11C}" type="datetimeFigureOut">
              <a:rPr lang="en-US"/>
              <a:pPr>
                <a:defRPr/>
              </a:pPr>
              <a:t>8/9/2018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103E68-A183-4377-830A-3E1058E3FA9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11202-DA2C-4917-B624-DD07ED8F09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1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CEE44972-BF5E-4C67-9EBD-7A8E90BF13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86B7E89-CB42-4635-861A-0C82242EFB4B}"/>
              </a:ext>
            </a:extLst>
          </p:cNvPr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E3B3D82-41E9-4CFC-8F38-CED157954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8A67038-8096-4565-8E8A-7A4EE6783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209E57E-2EF6-4733-BEAD-BA3A89232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B2443-378B-4E5E-93A3-14C6FC25BF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195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59F34-3395-4CB9-B9FF-7294496A4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24CC8-AE21-4FD1-A379-94EAA6FED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A0FCE-8FD6-4092-91AB-D1C1A7424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6D7E4-3A6A-4405-8E80-DC0E71CDA1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3120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4F9D6A-60F0-4844-9F71-7CBF9C530264}"/>
              </a:ext>
            </a:extLst>
          </p:cNvPr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2FB8245-F707-4E47-9BD7-101C6465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8B3AE31-C64F-406B-80EA-DDEA95D6A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50113B-FE62-465F-B2A9-899AE4F73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8F8B6-FFEF-4AD3-8D2F-05A0555B00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6097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A0ECCBC-8FD9-490E-BD72-0FFBF0FD5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57D6E0C-076A-4D15-999A-DDA2542C1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C639A9E-9F38-4FCF-8FB0-AD8B7C07E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5D05E-E08C-48A0-A28A-39490C0B74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973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E954D68-5B82-4BB6-9AD3-C58D4FF4C2D0}"/>
              </a:ext>
            </a:extLst>
          </p:cNvPr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4FD3E391-E1E4-4C32-B3D0-5EE1C5A3D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74630F09-8CAF-4AAF-AABC-EDDE94E1B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853C2CC4-11B7-4F9A-A4DD-D2344E837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310D0-0011-48A5-9D10-50F02E4080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224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DBA5A08-E0BA-4AAA-93A7-15932597E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8E8BDD5-8D79-4257-8E5D-55541FFD8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B2793D5-412B-44AC-9D36-1EAD0A716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3972E-6E83-4E0C-8714-E37B62BCCA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4987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3C15A5D-AC99-47D5-8DC4-414DA77C3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79B9741-2485-4E05-BD60-FA0BDB22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03B771C-A271-4F00-A1A7-B96C2F3A7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05FF4-AF86-42B5-BC28-958DD8DE4A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2821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31D9C2-C5C1-4C47-9E16-B783CE7D91D4}"/>
              </a:ext>
            </a:extLst>
          </p:cNvPr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85ED7B99-242B-421D-AFA0-03704A34C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886AD94-EBEC-4070-8BC5-CB49879CD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AF2C0-653A-40EA-8B79-2BD0CB9A4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F3945-84FF-425B-B4F7-395108E1AC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525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317829C-4E38-45D0-BB22-922C72CDF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506EB62-FFE7-43C2-83CC-AE75F753D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CF8C6BF-C313-4885-813F-90D00B334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6EED6-DA3E-42A7-BFEF-0FCBB190EF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777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9154B-1864-4064-8816-97119A2CA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031EB-DEC9-435F-968C-19F2BE5C1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B6099-A56C-4650-8D53-F29F5F525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62586-633D-45CE-8692-289578881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1863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3B7A1-FAD3-4557-9AEA-98F068BB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E9425-8667-4CB0-B6A0-EB370A3DF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C7A86-9357-4D03-8480-8716A937E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1161A-592C-41A5-A1F1-89B685B3FB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222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D45E69E-C42E-4098-A651-5BE116F6E33E}"/>
              </a:ext>
            </a:extLst>
          </p:cNvPr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b="1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452240-2E24-462F-9A2D-55B2761C1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0F76D2EA-9E78-414D-8F44-3EA2DD269F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AD2D0C-60D1-4201-9045-8590E4A45049}"/>
              </a:ext>
            </a:extLst>
          </p:cNvPr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b="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F679C-EC03-4363-A1CD-EB6B1ACCFA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1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F8103-CEC6-45C6-BAB5-F137485983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1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26734-1DE5-441C-ABEB-A2430E8D9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40820BA-507C-4040-85CD-16502ADFA8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3" r:id="rId2"/>
    <p:sldLayoutId id="2147483901" r:id="rId3"/>
    <p:sldLayoutId id="2147483894" r:id="rId4"/>
    <p:sldLayoutId id="2147483902" r:id="rId5"/>
    <p:sldLayoutId id="2147483895" r:id="rId6"/>
    <p:sldLayoutId id="2147483896" r:id="rId7"/>
    <p:sldLayoutId id="2147483903" r:id="rId8"/>
    <p:sldLayoutId id="2147483897" r:id="rId9"/>
    <p:sldLayoutId id="2147483898" r:id="rId10"/>
    <p:sldLayoutId id="21474838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Nicole.goerss@apsva.us" TargetMode="External"/><Relationship Id="rId2" Type="http://schemas.openxmlformats.org/officeDocument/2006/relationships/hyperlink" Target="mailto:Laura.Partridge@apsva.u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apsva.us/page/2203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ccuesta@arlingtonva.u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hyperlink" Target="http://www2.apsva.us/156620917154328670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karla.pineda@apsva.us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WordArt 33" descr="Sand">
            <a:extLst>
              <a:ext uri="{FF2B5EF4-FFF2-40B4-BE49-F238E27FC236}">
                <a16:creationId xmlns:a16="http://schemas.microsoft.com/office/drawing/2014/main" id="{3E90ADBE-5F7E-436A-988E-1A9EF9279AD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800600"/>
            <a:ext cx="7696200" cy="1905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1" hangingPunct="1">
              <a:defRPr/>
            </a:pPr>
            <a:r>
              <a:rPr lang="en-US" sz="28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3882" dir="2700000" algn="ctr" rotWithShape="0">
                    <a:srgbClr val="CBCBCB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 </a:t>
            </a:r>
          </a:p>
          <a:p>
            <a:pPr algn="ctr" eaLnBrk="1" hangingPunct="1">
              <a:defRPr/>
            </a:pPr>
            <a:r>
              <a:rPr lang="en-US" sz="28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latin typeface="+mj-lt"/>
                <a:ea typeface="Tahoma"/>
                <a:cs typeface="Tahoma"/>
              </a:rPr>
              <a:t>Rising 6th graders and new Swanson</a:t>
            </a:r>
          </a:p>
          <a:p>
            <a:pPr algn="ctr" eaLnBrk="1" hangingPunct="1">
              <a:spcBef>
                <a:spcPts val="600"/>
              </a:spcBef>
              <a:defRPr/>
            </a:pPr>
            <a:r>
              <a:rPr lang="en-US" sz="28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latin typeface="+mj-lt"/>
                <a:ea typeface="Tahoma"/>
                <a:cs typeface="Tahoma"/>
              </a:rPr>
              <a:t> students!</a:t>
            </a:r>
          </a:p>
        </p:txBody>
      </p:sp>
      <p:pic>
        <p:nvPicPr>
          <p:cNvPr id="7171" name="Picture 1" descr="H:\dsc00584.jpg">
            <a:extLst>
              <a:ext uri="{FF2B5EF4-FFF2-40B4-BE49-F238E27FC236}">
                <a16:creationId xmlns:a16="http://schemas.microsoft.com/office/drawing/2014/main" id="{37D097F3-97AA-434F-86F2-9062C4111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0" y="1911350"/>
            <a:ext cx="46736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Horizontal Scroll 2">
            <a:extLst>
              <a:ext uri="{FF2B5EF4-FFF2-40B4-BE49-F238E27FC236}">
                <a16:creationId xmlns:a16="http://schemas.microsoft.com/office/drawing/2014/main" id="{114010B6-DA26-4EA2-9D21-684BC7385445}"/>
              </a:ext>
            </a:extLst>
          </p:cNvPr>
          <p:cNvSpPr/>
          <p:nvPr/>
        </p:nvSpPr>
        <p:spPr>
          <a:xfrm>
            <a:off x="457200" y="609600"/>
            <a:ext cx="8305800" cy="1295400"/>
          </a:xfrm>
          <a:prstGeom prst="horizont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C7A646-F45E-4CED-ACB2-38991BD8F148}"/>
              </a:ext>
            </a:extLst>
          </p:cNvPr>
          <p:cNvSpPr txBox="1"/>
          <p:nvPr/>
        </p:nvSpPr>
        <p:spPr>
          <a:xfrm>
            <a:off x="1397000" y="841375"/>
            <a:ext cx="64262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800" b="1" dirty="0">
                <a:latin typeface="+mj-lt"/>
              </a:rPr>
              <a:t>WELCOME ABOARD!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5">
            <a:extLst>
              <a:ext uri="{FF2B5EF4-FFF2-40B4-BE49-F238E27FC236}">
                <a16:creationId xmlns:a16="http://schemas.microsoft.com/office/drawing/2014/main" id="{F11A6FF8-37A1-4A4C-87E9-605B2B58E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715000"/>
            <a:ext cx="7772400" cy="1143000"/>
          </a:xfrm>
          <a:prstGeom prst="horizontalScrol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latin typeface="Verdana" panose="020B0604030504040204" pitchFamily="34" charset="0"/>
              </a:rPr>
              <a:t>HOME OF THE ADMIRALS</a:t>
            </a:r>
          </a:p>
        </p:txBody>
      </p:sp>
      <p:grpSp>
        <p:nvGrpSpPr>
          <p:cNvPr id="8195" name="Group 6">
            <a:extLst>
              <a:ext uri="{FF2B5EF4-FFF2-40B4-BE49-F238E27FC236}">
                <a16:creationId xmlns:a16="http://schemas.microsoft.com/office/drawing/2014/main" id="{AB9E64F0-48B0-4810-9C49-A542693CC432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1752600"/>
            <a:ext cx="6629400" cy="3733800"/>
            <a:chOff x="1248" y="240"/>
            <a:chExt cx="4176" cy="3600"/>
          </a:xfrm>
        </p:grpSpPr>
        <p:sp>
          <p:nvSpPr>
            <p:cNvPr id="8198" name="Pyr1">
              <a:extLst>
                <a:ext uri="{FF2B5EF4-FFF2-40B4-BE49-F238E27FC236}">
                  <a16:creationId xmlns:a16="http://schemas.microsoft.com/office/drawing/2014/main" id="{3C0B37CC-CEAF-48A4-ACF0-72D6A1A99F56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873" y="240"/>
              <a:ext cx="936" cy="7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5400 w 21600"/>
                <a:gd name="T10" fmla="*/ 11802 h 21600"/>
                <a:gd name="T11" fmla="*/ 16200 w 21600"/>
                <a:gd name="T12" fmla="*/ 20598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9" name="Pyr2">
              <a:extLst>
                <a:ext uri="{FF2B5EF4-FFF2-40B4-BE49-F238E27FC236}">
                  <a16:creationId xmlns:a16="http://schemas.microsoft.com/office/drawing/2014/main" id="{C0CB933E-D284-41DA-B257-C28FA9C8E1A1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331" y="1038"/>
              <a:ext cx="2015" cy="9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789 w 21600"/>
                <a:gd name="T13" fmla="*/ 508 h 21600"/>
                <a:gd name="T14" fmla="*/ 15811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787" y="0"/>
                  </a:moveTo>
                  <a:lnTo>
                    <a:pt x="15812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500" b="1">
                  <a:latin typeface="Verdana" panose="020B0604030504040204" pitchFamily="34" charset="0"/>
                </a:rPr>
                <a:t>SPIRIT</a:t>
              </a:r>
            </a:p>
          </p:txBody>
        </p:sp>
        <p:sp>
          <p:nvSpPr>
            <p:cNvPr id="8200" name="Pyr3">
              <a:extLst>
                <a:ext uri="{FF2B5EF4-FFF2-40B4-BE49-F238E27FC236}">
                  <a16:creationId xmlns:a16="http://schemas.microsoft.com/office/drawing/2014/main" id="{2758F414-3793-453F-8EF8-F9BEBDC3BA45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797" y="1969"/>
              <a:ext cx="3087" cy="93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290 w 21600"/>
                <a:gd name="T13" fmla="*/ 508 h 21600"/>
                <a:gd name="T14" fmla="*/ 16310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3200" b="1">
                  <a:latin typeface="Verdana" panose="020B0604030504040204" pitchFamily="34" charset="0"/>
                </a:rPr>
                <a:t>SERVICE</a:t>
              </a:r>
            </a:p>
          </p:txBody>
        </p:sp>
        <p:sp>
          <p:nvSpPr>
            <p:cNvPr id="8201" name="Pyr4">
              <a:extLst>
                <a:ext uri="{FF2B5EF4-FFF2-40B4-BE49-F238E27FC236}">
                  <a16:creationId xmlns:a16="http://schemas.microsoft.com/office/drawing/2014/main" id="{B0170509-EA22-40CD-9458-4A28D62159F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248" y="2904"/>
              <a:ext cx="4176" cy="9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284 w 21600"/>
                <a:gd name="T13" fmla="*/ 508 h 21600"/>
                <a:gd name="T14" fmla="*/ 17312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793" y="0"/>
                  </a:moveTo>
                  <a:lnTo>
                    <a:pt x="18806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3600" b="1">
                  <a:latin typeface="Verdana" panose="020B0604030504040204" pitchFamily="34" charset="0"/>
                </a:rPr>
                <a:t>  SCHOLARSHIP</a:t>
              </a:r>
            </a:p>
          </p:txBody>
        </p:sp>
      </p:grpSp>
      <p:pic>
        <p:nvPicPr>
          <p:cNvPr id="8196" name="Picture 11" descr="MCj02372730000[1]">
            <a:extLst>
              <a:ext uri="{FF2B5EF4-FFF2-40B4-BE49-F238E27FC236}">
                <a16:creationId xmlns:a16="http://schemas.microsoft.com/office/drawing/2014/main" id="{31754394-7C8D-4F15-BCFE-D96F3D65B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88" y="1239838"/>
            <a:ext cx="15716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WordArt 13">
            <a:extLst>
              <a:ext uri="{FF2B5EF4-FFF2-40B4-BE49-F238E27FC236}">
                <a16:creationId xmlns:a16="http://schemas.microsoft.com/office/drawing/2014/main" id="{1E7C6A45-8E93-4722-8576-6F80B5408F6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762000"/>
            <a:ext cx="7467600" cy="12192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MAROON AND WHITE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>
            <a:extLst>
              <a:ext uri="{FF2B5EF4-FFF2-40B4-BE49-F238E27FC236}">
                <a16:creationId xmlns:a16="http://schemas.microsoft.com/office/drawing/2014/main" id="{643C9EFC-2DA8-441A-9BD8-53D543AFF66C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58800"/>
            <a:ext cx="33528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8D3D3F-6408-4296-BE0F-7863B9D37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92400"/>
            <a:ext cx="8229600" cy="3784600"/>
          </a:xfrm>
        </p:spPr>
        <p:txBody>
          <a:bodyPr rtlCol="0">
            <a:normAutofit/>
          </a:bodyPr>
          <a:lstStyle/>
          <a:p>
            <a:pPr marL="0" indent="0"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2000" b="1" u="sng" dirty="0">
                <a:solidFill>
                  <a:prstClr val="black"/>
                </a:solidFill>
              </a:rPr>
              <a:t>Principal</a:t>
            </a: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2000" b="1" dirty="0">
                <a:solidFill>
                  <a:prstClr val="black"/>
                </a:solidFill>
              </a:rPr>
              <a:t>Renee </a:t>
            </a:r>
            <a:r>
              <a:rPr lang="en-US" sz="2000" b="1" dirty="0" err="1">
                <a:solidFill>
                  <a:prstClr val="black"/>
                </a:solidFill>
              </a:rPr>
              <a:t>Harber</a:t>
            </a:r>
            <a:endParaRPr lang="en-US" sz="2000" b="1" dirty="0">
              <a:solidFill>
                <a:prstClr val="black"/>
              </a:solidFill>
            </a:endParaRP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u="sng" dirty="0">
                <a:solidFill>
                  <a:prstClr val="black"/>
                </a:solidFill>
              </a:rPr>
              <a:t>Assistant Principals</a:t>
            </a:r>
          </a:p>
          <a:p>
            <a:pPr lvl="1" indent="0"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prstClr val="black"/>
                </a:solidFill>
              </a:rPr>
              <a:t>Antonio Hall</a:t>
            </a:r>
          </a:p>
          <a:p>
            <a:pPr lvl="1" indent="0"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prstClr val="black"/>
                </a:solidFill>
              </a:rPr>
              <a:t>Eric Underhill</a:t>
            </a:r>
          </a:p>
          <a:p>
            <a:pPr lvl="1" indent="0"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prstClr val="black"/>
                </a:solidFill>
              </a:rPr>
              <a:t>Laura Porter</a:t>
            </a:r>
          </a:p>
          <a:p>
            <a:pPr lvl="1" indent="0"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endParaRPr lang="en-US" b="1" dirty="0">
              <a:solidFill>
                <a:prstClr val="black"/>
              </a:solidFill>
            </a:endParaRP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2000" b="1" dirty="0">
                <a:solidFill>
                  <a:prstClr val="black"/>
                </a:solidFill>
              </a:rPr>
              <a:t>D</a:t>
            </a:r>
            <a:r>
              <a:rPr lang="en-US" sz="2000" b="1" u="sng" dirty="0">
                <a:solidFill>
                  <a:prstClr val="black"/>
                </a:solidFill>
              </a:rPr>
              <a:t>irector of Counseling</a:t>
            </a: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2000" b="1" dirty="0">
                <a:solidFill>
                  <a:prstClr val="black"/>
                </a:solidFill>
              </a:rPr>
              <a:t>Rana Luthra</a:t>
            </a: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2000" b="1" dirty="0">
                <a:solidFill>
                  <a:prstClr val="black"/>
                </a:solidFill>
              </a:rPr>
              <a:t>703-228-5535</a:t>
            </a: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endParaRPr lang="en-US" sz="2000" b="1" u="sng" dirty="0">
              <a:solidFill>
                <a:prstClr val="black"/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220" name="Picture 3" descr="C:\Users\alvaro.flores\AppData\Local\Microsoft\Windows\Temporary Internet Files\Content.IE5\UIET3XCS\MC900441448[1].png">
            <a:extLst>
              <a:ext uri="{FF2B5EF4-FFF2-40B4-BE49-F238E27FC236}">
                <a16:creationId xmlns:a16="http://schemas.microsoft.com/office/drawing/2014/main" id="{4AD141F1-6CCE-404A-9D7D-E02EDED09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2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4" descr="C:\Users\alvaro.flores\AppData\Local\Microsoft\Windows\Temporary Internet Files\Content.IE5\UIET3XCS\MP900341522[1].jpg">
            <a:extLst>
              <a:ext uri="{FF2B5EF4-FFF2-40B4-BE49-F238E27FC236}">
                <a16:creationId xmlns:a16="http://schemas.microsoft.com/office/drawing/2014/main" id="{1B9F10B2-3A93-4AFF-ABDA-7FEC2BEB3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30513"/>
            <a:ext cx="1524000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C6FCC68-D052-40D2-AFC0-3E31695D23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534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The School Day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C1B0315-BEBD-4930-A22C-AB640A0581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305800" cy="5334000"/>
          </a:xfrm>
        </p:spPr>
        <p:txBody>
          <a:bodyPr/>
          <a:lstStyle/>
          <a:p>
            <a:pPr algn="ctr" eaLnBrk="1" hangingPunct="1">
              <a:lnSpc>
                <a:spcPct val="60000"/>
              </a:lnSpc>
              <a:buFont typeface="Wingdings" pitchFamily="2" charset="2"/>
              <a:buNone/>
              <a:defRPr/>
            </a:pPr>
            <a:r>
              <a:rPr lang="en-US" altLang="en-US" b="1" dirty="0"/>
              <a:t>7:50 a.m. – 2:24 p.m.</a:t>
            </a:r>
          </a:p>
          <a:p>
            <a:pPr algn="ctr" eaLnBrk="1" hangingPunct="1">
              <a:lnSpc>
                <a:spcPct val="60000"/>
              </a:lnSpc>
              <a:buFont typeface="Wingdings" pitchFamily="2" charset="2"/>
              <a:buNone/>
              <a:defRPr/>
            </a:pPr>
            <a:endParaRPr lang="en-US" altLang="en-US" b="1" dirty="0"/>
          </a:p>
          <a:p>
            <a:pPr eaLnBrk="1" hangingPunct="1">
              <a:lnSpc>
                <a:spcPct val="60000"/>
              </a:lnSpc>
              <a:buFont typeface="Arial" charset="0"/>
              <a:buChar char="•"/>
              <a:defRPr/>
            </a:pPr>
            <a:r>
              <a:rPr lang="en-US" altLang="en-US" b="1" dirty="0"/>
              <a:t>Breakfast served at 7:20 a.m. </a:t>
            </a:r>
          </a:p>
          <a:p>
            <a:pPr marL="0" indent="0" eaLnBrk="1" hangingPunct="1">
              <a:lnSpc>
                <a:spcPct val="60000"/>
              </a:lnSpc>
              <a:buFont typeface="Arial" charset="0"/>
              <a:buNone/>
              <a:defRPr/>
            </a:pPr>
            <a:endParaRPr lang="en-US" altLang="en-US" b="1" dirty="0"/>
          </a:p>
          <a:p>
            <a:pPr eaLnBrk="1" hangingPunct="1">
              <a:lnSpc>
                <a:spcPct val="60000"/>
              </a:lnSpc>
              <a:buFont typeface="Arial" charset="0"/>
              <a:buChar char="•"/>
              <a:defRPr/>
            </a:pPr>
            <a:r>
              <a:rPr lang="en-US" altLang="en-US" b="1" dirty="0"/>
              <a:t>3 minutes between classes</a:t>
            </a:r>
          </a:p>
          <a:p>
            <a:pPr eaLnBrk="1" hangingPunct="1">
              <a:lnSpc>
                <a:spcPct val="60000"/>
              </a:lnSpc>
              <a:buFont typeface="Arial" charset="0"/>
              <a:buChar char="•"/>
              <a:defRPr/>
            </a:pPr>
            <a:endParaRPr lang="en-US" altLang="en-US" b="1" dirty="0"/>
          </a:p>
          <a:p>
            <a:pPr eaLnBrk="1" hangingPunct="1">
              <a:lnSpc>
                <a:spcPct val="60000"/>
              </a:lnSpc>
              <a:buFont typeface="Arial" charset="0"/>
              <a:buChar char="•"/>
              <a:defRPr/>
            </a:pPr>
            <a:r>
              <a:rPr lang="en-US" altLang="en-US" b="1" dirty="0"/>
              <a:t>Grade level lunches:  35 minutes</a:t>
            </a:r>
          </a:p>
          <a:p>
            <a:pPr lvl="1" eaLnBrk="1" hangingPunct="1">
              <a:lnSpc>
                <a:spcPct val="60000"/>
              </a:lnSpc>
              <a:buFont typeface="Arial" charset="0"/>
              <a:buChar char="•"/>
              <a:defRPr/>
            </a:pPr>
            <a:r>
              <a:rPr lang="en-US" altLang="en-US" b="1" dirty="0"/>
              <a:t>6</a:t>
            </a:r>
            <a:r>
              <a:rPr lang="en-US" altLang="en-US" b="1" baseline="30000" dirty="0"/>
              <a:t>th</a:t>
            </a:r>
            <a:r>
              <a:rPr lang="en-US" altLang="en-US" b="1" dirty="0"/>
              <a:t> grade: 10:41</a:t>
            </a:r>
          </a:p>
          <a:p>
            <a:pPr lvl="1" eaLnBrk="1" hangingPunct="1">
              <a:lnSpc>
                <a:spcPct val="60000"/>
              </a:lnSpc>
              <a:buFont typeface="Arial" charset="0"/>
              <a:buChar char="•"/>
              <a:defRPr/>
            </a:pPr>
            <a:r>
              <a:rPr lang="en-US" altLang="en-US" b="1" dirty="0"/>
              <a:t>7</a:t>
            </a:r>
            <a:r>
              <a:rPr lang="en-US" altLang="en-US" b="1" baseline="30000" dirty="0"/>
              <a:t>th</a:t>
            </a:r>
            <a:r>
              <a:rPr lang="en-US" altLang="en-US" b="1" dirty="0"/>
              <a:t> grade: 12:15</a:t>
            </a:r>
          </a:p>
          <a:p>
            <a:pPr lvl="1" eaLnBrk="1" hangingPunct="1">
              <a:lnSpc>
                <a:spcPct val="60000"/>
              </a:lnSpc>
              <a:buFont typeface="Arial" charset="0"/>
              <a:buChar char="•"/>
              <a:defRPr/>
            </a:pPr>
            <a:r>
              <a:rPr lang="en-US" altLang="en-US" b="1" dirty="0"/>
              <a:t>8</a:t>
            </a:r>
            <a:r>
              <a:rPr lang="en-US" altLang="en-US" b="1" baseline="30000" dirty="0"/>
              <a:t>th</a:t>
            </a:r>
            <a:r>
              <a:rPr lang="en-US" altLang="en-US" b="1" dirty="0"/>
              <a:t> grade: 11:28</a:t>
            </a:r>
          </a:p>
          <a:p>
            <a:pPr eaLnBrk="1" hangingPunct="1">
              <a:lnSpc>
                <a:spcPct val="60000"/>
              </a:lnSpc>
              <a:buFont typeface="Arial" charset="0"/>
              <a:buChar char="•"/>
              <a:defRPr/>
            </a:pPr>
            <a:endParaRPr lang="en-US" altLang="en-US" b="1" dirty="0"/>
          </a:p>
          <a:p>
            <a:pPr eaLnBrk="1" hangingPunct="1">
              <a:lnSpc>
                <a:spcPct val="60000"/>
              </a:lnSpc>
              <a:buFont typeface="Arial" charset="0"/>
              <a:buChar char="•"/>
              <a:defRPr/>
            </a:pPr>
            <a:r>
              <a:rPr lang="en-US" altLang="en-US" b="1" dirty="0"/>
              <a:t>Afterschool Program: </a:t>
            </a:r>
            <a:r>
              <a:rPr lang="en-US" altLang="en-US" dirty="0"/>
              <a:t>Clubs and Sports </a:t>
            </a:r>
          </a:p>
          <a:p>
            <a:pPr lvl="1" eaLnBrk="1" hangingPunct="1">
              <a:lnSpc>
                <a:spcPct val="60000"/>
              </a:lnSpc>
              <a:buFont typeface="Arial" charset="0"/>
              <a:buChar char="•"/>
              <a:defRPr/>
            </a:pPr>
            <a:r>
              <a:rPr lang="en-US" altLang="en-US" dirty="0"/>
              <a:t>ASP I:  2:30- 3:30pm</a:t>
            </a:r>
          </a:p>
          <a:p>
            <a:pPr lvl="1" eaLnBrk="1" hangingPunct="1">
              <a:lnSpc>
                <a:spcPct val="60000"/>
              </a:lnSpc>
              <a:buFont typeface="Arial" charset="0"/>
              <a:buChar char="•"/>
              <a:defRPr/>
            </a:pPr>
            <a:r>
              <a:rPr lang="en-US" altLang="en-US" dirty="0"/>
              <a:t>ASP2:  3:30-4:15pm</a:t>
            </a:r>
          </a:p>
          <a:p>
            <a:pPr lvl="1" eaLnBrk="1" hangingPunct="1">
              <a:lnSpc>
                <a:spcPct val="60000"/>
              </a:lnSpc>
              <a:buFont typeface="Arial" charset="0"/>
              <a:buChar char="•"/>
              <a:defRPr/>
            </a:pPr>
            <a:endParaRPr lang="en-US" altLang="en-US" b="1" dirty="0"/>
          </a:p>
          <a:p>
            <a:pPr eaLnBrk="1" hangingPunct="1">
              <a:lnSpc>
                <a:spcPct val="60000"/>
              </a:lnSpc>
              <a:buFont typeface="Arial" charset="0"/>
              <a:buChar char="•"/>
              <a:defRPr/>
            </a:pPr>
            <a:r>
              <a:rPr lang="en-US" altLang="en-US" b="1" dirty="0"/>
              <a:t>Late bus:  Monday - Thursday at 4:15pm</a:t>
            </a:r>
          </a:p>
          <a:p>
            <a:pPr lvl="1" eaLnBrk="1" hangingPunct="1">
              <a:lnSpc>
                <a:spcPct val="60000"/>
              </a:lnSpc>
              <a:buFont typeface="Arial" charset="0"/>
              <a:buChar char="•"/>
              <a:defRPr/>
            </a:pPr>
            <a:r>
              <a:rPr lang="en-US" altLang="en-US" sz="1800" dirty="0"/>
              <a:t>Late Bus route numbers are different than regular route numbers </a:t>
            </a:r>
          </a:p>
        </p:txBody>
      </p:sp>
      <p:pic>
        <p:nvPicPr>
          <p:cNvPr id="10244" name="Picture 3" descr="C:\Users\alvaro.flores\AppData\Local\Microsoft\Windows\Temporary Internet Files\Content.IE5\1XXIYZY0\MP900439326[1].jpg">
            <a:extLst>
              <a:ext uri="{FF2B5EF4-FFF2-40B4-BE49-F238E27FC236}">
                <a16:creationId xmlns:a16="http://schemas.microsoft.com/office/drawing/2014/main" id="{6B322FCE-CD56-45F8-90D6-97E9AE457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828800"/>
            <a:ext cx="17526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 descr="C:\Users\alvaro.flores\AppData\Local\Microsoft\Windows\Temporary Internet Files\Content.IE5\NNLTM8RS\MC900060280[1].wmf">
            <a:extLst>
              <a:ext uri="{FF2B5EF4-FFF2-40B4-BE49-F238E27FC236}">
                <a16:creationId xmlns:a16="http://schemas.microsoft.com/office/drawing/2014/main" id="{C47CD30E-8668-4B64-8725-72A3AA7B3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4343400"/>
            <a:ext cx="11430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650E788C-9A47-4C59-A7FF-FE95BBCAE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STAR Period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8F8049F8-276D-4646-B19D-CACF462A9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7696200" cy="5105400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120000"/>
              </a:lnSpc>
              <a:buFont typeface="Arial" charset="0"/>
              <a:buBlip>
                <a:blip r:embed="rId2"/>
              </a:buBlip>
              <a:defRPr/>
            </a:pPr>
            <a:r>
              <a:rPr lang="en-US" altLang="en-US" sz="2600" dirty="0">
                <a:latin typeface="+mj-lt"/>
              </a:rPr>
              <a:t>Teacher Advisory or Homeroom Period</a:t>
            </a:r>
          </a:p>
          <a:p>
            <a:pPr lvl="1" eaLnBrk="1" hangingPunct="1">
              <a:lnSpc>
                <a:spcPct val="120000"/>
              </a:lnSpc>
              <a:buFont typeface="Arial" panose="020B0604020202020204" pitchFamily="34" charset="0"/>
              <a:buBlip>
                <a:blip r:embed="rId2"/>
              </a:buBlip>
              <a:defRPr/>
            </a:pPr>
            <a:r>
              <a:rPr lang="en-US" altLang="en-US" sz="2600" dirty="0">
                <a:latin typeface="+mj-lt"/>
              </a:rPr>
              <a:t>9:28 AM – 9:54 AM every day (between 2</a:t>
            </a:r>
            <a:r>
              <a:rPr lang="en-US" altLang="en-US" sz="2600" baseline="30000" dirty="0">
                <a:latin typeface="+mj-lt"/>
              </a:rPr>
              <a:t>nd</a:t>
            </a:r>
            <a:r>
              <a:rPr lang="en-US" altLang="en-US" sz="2600" dirty="0">
                <a:latin typeface="+mj-lt"/>
              </a:rPr>
              <a:t> and 3</a:t>
            </a:r>
            <a:r>
              <a:rPr lang="en-US" altLang="en-US" sz="2600" baseline="30000" dirty="0">
                <a:latin typeface="+mj-lt"/>
              </a:rPr>
              <a:t>rd</a:t>
            </a:r>
            <a:r>
              <a:rPr lang="en-US" altLang="en-US" sz="2600" dirty="0">
                <a:latin typeface="+mj-lt"/>
              </a:rPr>
              <a:t> mod)</a:t>
            </a:r>
          </a:p>
          <a:p>
            <a:pPr eaLnBrk="1" hangingPunct="1">
              <a:lnSpc>
                <a:spcPct val="120000"/>
              </a:lnSpc>
              <a:buFontTx/>
              <a:buBlip>
                <a:blip r:embed="rId2"/>
              </a:buBlip>
              <a:defRPr/>
            </a:pPr>
            <a:r>
              <a:rPr lang="en-US" altLang="en-US" sz="2600" dirty="0">
                <a:latin typeface="+mj-lt"/>
              </a:rPr>
              <a:t>Team building projects, improving organizational and study habits </a:t>
            </a:r>
          </a:p>
          <a:p>
            <a:pPr eaLnBrk="1" hangingPunct="1">
              <a:lnSpc>
                <a:spcPct val="120000"/>
              </a:lnSpc>
              <a:buFontTx/>
              <a:buBlip>
                <a:blip r:embed="rId2"/>
              </a:buBlip>
              <a:defRPr/>
            </a:pPr>
            <a:r>
              <a:rPr lang="en-US" altLang="en-US" sz="2600" dirty="0">
                <a:latin typeface="+mj-lt"/>
              </a:rPr>
              <a:t>Service projects (Team and School-wide)</a:t>
            </a:r>
          </a:p>
          <a:p>
            <a:pPr eaLnBrk="1" hangingPunct="1">
              <a:lnSpc>
                <a:spcPct val="120000"/>
              </a:lnSpc>
              <a:buFont typeface="Arial" charset="0"/>
              <a:buBlip>
                <a:blip r:embed="rId2"/>
              </a:buBlip>
              <a:defRPr/>
            </a:pPr>
            <a:r>
              <a:rPr lang="en-US" altLang="en-US" sz="2600" dirty="0">
                <a:latin typeface="+mj-lt"/>
              </a:rPr>
              <a:t>Distribution of progress reports, report cards,  important information, etc.</a:t>
            </a:r>
          </a:p>
          <a:p>
            <a:pPr eaLnBrk="1" hangingPunct="1">
              <a:lnSpc>
                <a:spcPct val="120000"/>
              </a:lnSpc>
              <a:buFont typeface="Arial" charset="0"/>
              <a:buBlip>
                <a:blip r:embed="rId2"/>
              </a:buBlip>
              <a:defRPr/>
            </a:pPr>
            <a:r>
              <a:rPr lang="en-US" altLang="en-US" sz="2600" dirty="0">
                <a:latin typeface="+mj-lt"/>
              </a:rPr>
              <a:t>Teacher help</a:t>
            </a:r>
          </a:p>
          <a:p>
            <a:pPr lvl="1" eaLnBrk="1" hangingPunct="1">
              <a:lnSpc>
                <a:spcPct val="120000"/>
              </a:lnSpc>
              <a:buFont typeface="Arial" charset="0"/>
              <a:buBlip>
                <a:blip r:embed="rId2"/>
              </a:buBlip>
              <a:defRPr/>
            </a:pPr>
            <a:r>
              <a:rPr lang="en-US" altLang="en-US" sz="2600" dirty="0">
                <a:latin typeface="+mj-lt"/>
              </a:rPr>
              <a:t>Organization and study habits</a:t>
            </a:r>
          </a:p>
          <a:p>
            <a:pPr eaLnBrk="1" hangingPunct="1">
              <a:lnSpc>
                <a:spcPct val="120000"/>
              </a:lnSpc>
              <a:buFont typeface="Arial" charset="0"/>
              <a:buBlip>
                <a:blip r:embed="rId2"/>
              </a:buBlip>
              <a:defRPr/>
            </a:pPr>
            <a:r>
              <a:rPr lang="en-US" altLang="en-US" sz="2600" dirty="0">
                <a:latin typeface="+mj-lt"/>
              </a:rPr>
              <a:t>Completion of projects and assignments</a:t>
            </a:r>
          </a:p>
          <a:p>
            <a:pPr eaLnBrk="1" hangingPunct="1">
              <a:lnSpc>
                <a:spcPct val="120000"/>
              </a:lnSpc>
              <a:buFont typeface="Arial" charset="0"/>
              <a:buBlip>
                <a:blip r:embed="rId2"/>
              </a:buBlip>
              <a:defRPr/>
            </a:pPr>
            <a:r>
              <a:rPr lang="en-US" altLang="en-US" sz="2600" dirty="0">
                <a:latin typeface="+mj-lt"/>
              </a:rPr>
              <a:t>Locker assignments and combinations</a:t>
            </a:r>
          </a:p>
          <a:p>
            <a:pPr eaLnBrk="1" hangingPunct="1">
              <a:lnSpc>
                <a:spcPct val="120000"/>
              </a:lnSpc>
              <a:buFontTx/>
              <a:buBlip>
                <a:blip r:embed="rId2"/>
              </a:buBlip>
              <a:defRPr/>
            </a:pPr>
            <a:r>
              <a:rPr lang="en-US" altLang="en-US" sz="2600" dirty="0">
                <a:latin typeface="+mj-lt"/>
              </a:rPr>
              <a:t>Televised school announcements</a:t>
            </a:r>
          </a:p>
          <a:p>
            <a:pPr eaLnBrk="1" hangingPunct="1">
              <a:lnSpc>
                <a:spcPct val="120000"/>
              </a:lnSpc>
              <a:buFontTx/>
              <a:buBlip>
                <a:blip r:embed="rId2"/>
              </a:buBlip>
              <a:defRPr/>
            </a:pPr>
            <a:r>
              <a:rPr lang="en-US" altLang="en-US" sz="2600" dirty="0">
                <a:latin typeface="+mj-lt"/>
              </a:rPr>
              <a:t>SQUIRT:  Sustained Quiet Uninterrupted Reading Time</a:t>
            </a:r>
          </a:p>
          <a:p>
            <a:pPr marL="274637" lvl="1" indent="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en-US" sz="2600" dirty="0">
                <a:latin typeface="+mj-lt"/>
              </a:rPr>
              <a:t>(Mondays and Thursdays)</a:t>
            </a:r>
          </a:p>
          <a:p>
            <a:pPr eaLnBrk="1" hangingPunct="1">
              <a:lnSpc>
                <a:spcPct val="120000"/>
              </a:lnSpc>
              <a:buFontTx/>
              <a:buBlip>
                <a:blip r:embed="rId2"/>
              </a:buBlip>
              <a:defRPr/>
            </a:pPr>
            <a:r>
              <a:rPr lang="en-US" altLang="en-US" sz="2600" dirty="0"/>
              <a:t>ATSS: Arlington Tiered System of Support – Math and Reading Interventions</a:t>
            </a:r>
            <a:endParaRPr lang="en-US" altLang="en-US" sz="2000" dirty="0"/>
          </a:p>
          <a:p>
            <a:pPr marL="274637" lvl="1" indent="0" eaLnBrk="1" hangingPunct="1">
              <a:lnSpc>
                <a:spcPct val="60000"/>
              </a:lnSpc>
              <a:buFont typeface="Arial" charset="0"/>
              <a:buNone/>
              <a:defRPr/>
            </a:pPr>
            <a:endParaRPr lang="en-US" altLang="en-US" sz="2000" dirty="0"/>
          </a:p>
          <a:p>
            <a:pPr marL="274637" lvl="1" indent="0" eaLnBrk="1" hangingPunct="1">
              <a:lnSpc>
                <a:spcPct val="60000"/>
              </a:lnSpc>
              <a:buFont typeface="Arial" charset="0"/>
              <a:buNone/>
              <a:defRPr/>
            </a:pPr>
            <a:endParaRPr lang="en-US" altLang="en-US" sz="2000" dirty="0"/>
          </a:p>
          <a:p>
            <a:pPr marL="274637" lvl="1" indent="0" eaLnBrk="1" hangingPunct="1">
              <a:lnSpc>
                <a:spcPct val="60000"/>
              </a:lnSpc>
              <a:buFont typeface="Arial" charset="0"/>
              <a:buNone/>
              <a:defRPr/>
            </a:pPr>
            <a:endParaRPr lang="en-US" altLang="en-US" sz="2000" dirty="0"/>
          </a:p>
          <a:p>
            <a:pPr marL="274637" lvl="1" indent="0" eaLnBrk="1" hangingPunct="1">
              <a:lnSpc>
                <a:spcPct val="60000"/>
              </a:lnSpc>
              <a:buFont typeface="Arial" charset="0"/>
              <a:buNone/>
              <a:defRPr/>
            </a:pPr>
            <a:endParaRPr lang="en-US" altLang="en-US" sz="2000" dirty="0"/>
          </a:p>
          <a:p>
            <a:pPr marL="274637" lvl="1" indent="0" eaLnBrk="1" hangingPunct="1">
              <a:lnSpc>
                <a:spcPct val="60000"/>
              </a:lnSpc>
              <a:buFont typeface="Arial" charset="0"/>
              <a:buNone/>
              <a:defRPr/>
            </a:pPr>
            <a:endParaRPr lang="en-US" altLang="en-US" sz="2000" dirty="0"/>
          </a:p>
          <a:p>
            <a:pPr marL="274637" lvl="1" indent="0" eaLnBrk="1" hangingPunct="1">
              <a:lnSpc>
                <a:spcPct val="60000"/>
              </a:lnSpc>
              <a:buFont typeface="Arial" charset="0"/>
              <a:buNone/>
              <a:defRPr/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sz="2400" dirty="0"/>
          </a:p>
        </p:txBody>
      </p:sp>
      <p:pic>
        <p:nvPicPr>
          <p:cNvPr id="11268" name="Picture 5" descr="C:\Users\alvaro.flores\AppData\Local\Microsoft\Windows\Temporary Internet Files\Content.IE5\QAJ666LJ\MC900436161[1].wmf">
            <a:extLst>
              <a:ext uri="{FF2B5EF4-FFF2-40B4-BE49-F238E27FC236}">
                <a16:creationId xmlns:a16="http://schemas.microsoft.com/office/drawing/2014/main" id="{505A72CB-C69F-4C4C-AC05-E33137C90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581400"/>
            <a:ext cx="1449388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298A8A6-BBA1-4F62-B1FF-E0B28A25B8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</a:rPr>
              <a:t>Sixth Grade Core Subjects</a:t>
            </a:r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sz="1200" b="1" dirty="0">
                <a:solidFill>
                  <a:schemeClr val="tx1"/>
                </a:solidFill>
              </a:rPr>
            </a:b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5B1B2CD-C5BA-4C63-BEB0-91BE166D06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371600"/>
            <a:ext cx="8229600" cy="50593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b="1" u="sng" dirty="0"/>
              <a:t>6</a:t>
            </a:r>
            <a:r>
              <a:rPr lang="en-US" altLang="en-US" sz="2000" b="1" u="sng" baseline="30000" dirty="0"/>
              <a:t>th</a:t>
            </a:r>
            <a:r>
              <a:rPr lang="en-US" altLang="en-US" sz="2000" b="1" u="sng" dirty="0"/>
              <a:t> Grade Teams-</a:t>
            </a:r>
            <a:r>
              <a:rPr lang="en-US" altLang="en-US" sz="2000" b="1" dirty="0"/>
              <a:t> Mariners, Sailors, Navigators, Seahawks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US" altLang="en-US" sz="16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b="1" u="sng" dirty="0"/>
              <a:t>Mathematics</a:t>
            </a:r>
            <a:r>
              <a:rPr lang="en-US" altLang="en-US" sz="2000" b="1" dirty="0"/>
              <a:t>- Math 6,  Pre-Algebra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altLang="en-US" sz="2000" b="1" u="sng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b="1" u="sng" dirty="0"/>
              <a:t>Social Studies</a:t>
            </a:r>
            <a:r>
              <a:rPr lang="en-US" altLang="en-US" sz="2000" b="1" dirty="0"/>
              <a:t>- US History, Civics, and Economics to 1865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en-US" sz="2000" b="1" u="sng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b="1" u="sng" dirty="0"/>
              <a:t>Science </a:t>
            </a:r>
            <a:r>
              <a:rPr lang="en-US" altLang="en-US" sz="2000" b="1" dirty="0"/>
              <a:t>– Grade 6 Science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en-US" sz="2000" b="1" u="sng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b="1" u="sng" dirty="0"/>
              <a:t>English </a:t>
            </a:r>
            <a:r>
              <a:rPr lang="en-US" altLang="en-US" sz="2000" b="1" dirty="0"/>
              <a:t>– Grade 6 English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en-US" sz="2000" b="1" u="sng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b="1" u="sng" dirty="0"/>
              <a:t>Reading</a:t>
            </a:r>
            <a:r>
              <a:rPr lang="en-US" altLang="en-US" sz="2000" b="1" dirty="0"/>
              <a:t>- Reading Comprehension and Note Taking Strategies (full-year or half-year)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endParaRPr lang="en-US" altLang="en-US" sz="2000" b="1" u="sng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b="1" u="sng" dirty="0"/>
              <a:t>Health &amp; PE </a:t>
            </a:r>
            <a:endParaRPr lang="en-US" altLang="en-US" sz="2000" b="1" dirty="0"/>
          </a:p>
          <a:p>
            <a:pPr eaLnBrk="1" hangingPunct="1">
              <a:lnSpc>
                <a:spcPct val="90000"/>
              </a:lnSpc>
              <a:defRPr/>
            </a:pPr>
            <a:endParaRPr lang="en-US" altLang="en-US" dirty="0"/>
          </a:p>
        </p:txBody>
      </p:sp>
      <p:pic>
        <p:nvPicPr>
          <p:cNvPr id="12292" name="Picture 3" descr="C:\Users\alvaro.flores\AppData\Local\Microsoft\Windows\Temporary Internet Files\Content.IE5\UIET3XCS\MP900439326[1].jpg">
            <a:extLst>
              <a:ext uri="{FF2B5EF4-FFF2-40B4-BE49-F238E27FC236}">
                <a16:creationId xmlns:a16="http://schemas.microsoft.com/office/drawing/2014/main" id="{62B2BAD1-34FE-4A61-AC7C-1C0E67E81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971800"/>
            <a:ext cx="15240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FD5581EE-7DB6-4630-987C-26A473F20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en-US" b="1">
                <a:solidFill>
                  <a:schemeClr val="tx1"/>
                </a:solidFill>
              </a:rPr>
              <a:t>Math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83CA4CBD-1C47-493E-B84F-4397C09966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52600"/>
            <a:ext cx="7391400" cy="4718050"/>
          </a:xfrm>
        </p:spPr>
        <p:txBody>
          <a:bodyPr/>
          <a:lstStyle/>
          <a:p>
            <a:r>
              <a:rPr lang="en-US" altLang="en-US" b="1"/>
              <a:t>Math placement - </a:t>
            </a:r>
            <a:r>
              <a:rPr lang="en-US" altLang="en-US"/>
              <a:t>Based on a set of criteria outlined in the letter that includes teacher recommendation, SOL scores, and additional assessment data.  </a:t>
            </a:r>
          </a:p>
          <a:p>
            <a:pPr lvl="1"/>
            <a:r>
              <a:rPr lang="en-US" altLang="en-US"/>
              <a:t>The letters of math placement recommendations are delivered at the end of school in June from the elementary schools.</a:t>
            </a:r>
          </a:p>
          <a:p>
            <a:pPr eaLnBrk="1" hangingPunct="1"/>
            <a:r>
              <a:rPr lang="en-US" altLang="en-US" b="1"/>
              <a:t>Math Strategies </a:t>
            </a:r>
            <a:r>
              <a:rPr lang="en-US" altLang="en-US"/>
              <a:t>– An elective class for math support (by recommendation).</a:t>
            </a:r>
          </a:p>
          <a:p>
            <a:pPr eaLnBrk="1" hangingPunct="1"/>
            <a:endParaRPr lang="en-US" altLang="en-US"/>
          </a:p>
        </p:txBody>
      </p:sp>
      <p:pic>
        <p:nvPicPr>
          <p:cNvPr id="13316" name="Picture 5" descr="C:\Users\alvaro.flores\AppData\Local\Microsoft\Windows\Temporary Internet Files\Content.IE5\1XXIYZY0\MC900436129[1].wmf">
            <a:extLst>
              <a:ext uri="{FF2B5EF4-FFF2-40B4-BE49-F238E27FC236}">
                <a16:creationId xmlns:a16="http://schemas.microsoft.com/office/drawing/2014/main" id="{703CC3A4-423D-4220-9329-A90B8A8C1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513" y="5486400"/>
            <a:ext cx="94297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34AE7557-328A-48B6-8C2C-57A4888C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2"/>
                </a:solidFill>
              </a:rPr>
              <a:t>MATH PATHWAYS</a:t>
            </a:r>
          </a:p>
        </p:txBody>
      </p:sp>
      <p:pic>
        <p:nvPicPr>
          <p:cNvPr id="14339" name="Picture 1" descr="image001">
            <a:extLst>
              <a:ext uri="{FF2B5EF4-FFF2-40B4-BE49-F238E27FC236}">
                <a16:creationId xmlns:a16="http://schemas.microsoft.com/office/drawing/2014/main" id="{21EF5B6E-1FA8-49EA-8303-6C650CED1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0" t="1413" r="28954" b="1106"/>
          <a:stretch>
            <a:fillRect/>
          </a:stretch>
        </p:blipFill>
        <p:spPr bwMode="auto">
          <a:xfrm>
            <a:off x="2514600" y="1371600"/>
            <a:ext cx="40449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46EFD8B4-C9D2-459D-87A6-573ABC8AE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Contact Information</a:t>
            </a:r>
          </a:p>
        </p:txBody>
      </p:sp>
      <p:sp>
        <p:nvSpPr>
          <p:cNvPr id="15363" name="TextBox 3">
            <a:extLst>
              <a:ext uri="{FF2B5EF4-FFF2-40B4-BE49-F238E27FC236}">
                <a16:creationId xmlns:a16="http://schemas.microsoft.com/office/drawing/2014/main" id="{C7D76594-24B8-46F4-96FD-019AEE8AE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338" y="1600200"/>
            <a:ext cx="6638925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>
                <a:latin typeface="Times New Roman" panose="02020603050405020304" pitchFamily="18" charset="0"/>
              </a:rPr>
              <a:t>Math Coach/Coordinator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>
                <a:latin typeface="Times New Roman" panose="02020603050405020304" pitchFamily="18" charset="0"/>
              </a:rPr>
              <a:t>Laura Partridge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  <a:hlinkClick r:id="rId2"/>
              </a:rPr>
              <a:t>Laura.Partridge@apsva.us</a:t>
            </a:r>
            <a:endParaRPr lang="en-US" altLang="en-US" sz="3200" b="1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>
                <a:latin typeface="Times New Roman" panose="02020603050405020304" pitchFamily="18" charset="0"/>
              </a:rPr>
              <a:t>703-228-2344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3200" b="1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>
                <a:latin typeface="Times New Roman" panose="02020603050405020304" pitchFamily="18" charset="0"/>
              </a:rPr>
              <a:t>Reading Coordinator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>
                <a:latin typeface="Times New Roman" panose="02020603050405020304" pitchFamily="18" charset="0"/>
              </a:rPr>
              <a:t>Cynthia Chiu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>
                <a:latin typeface="Times New Roman" panose="02020603050405020304" pitchFamily="18" charset="0"/>
                <a:hlinkClick r:id="rId3"/>
              </a:rPr>
              <a:t>Cynthia.chiu@apsva.us</a:t>
            </a:r>
            <a:endParaRPr lang="en-US" altLang="en-US" sz="3200" b="1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>
                <a:latin typeface="Times New Roman" panose="02020603050405020304" pitchFamily="18" charset="0"/>
              </a:rPr>
              <a:t>703-228-5520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3200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E5C60A5D-0FD0-4F58-938F-5DE5AE510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Academic Planning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00F6EDF7-5AF8-4030-8017-39AFA001D4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7391400" cy="4525963"/>
          </a:xfrm>
        </p:spPr>
        <p:txBody>
          <a:bodyPr/>
          <a:lstStyle/>
          <a:p>
            <a:pPr eaLnBrk="1" hangingPunct="1"/>
            <a:r>
              <a:rPr lang="en-US" altLang="en-US" dirty="0"/>
              <a:t>Counselors will take the steps to ensure that each student has an </a:t>
            </a:r>
            <a:r>
              <a:rPr lang="en-US" altLang="en-US" b="1" u="sng" dirty="0"/>
              <a:t>Academic Plan </a:t>
            </a:r>
            <a:r>
              <a:rPr lang="en-US" altLang="en-US" dirty="0"/>
              <a:t>(grades 7 – 12) that reflects student´s interests and talents.</a:t>
            </a:r>
          </a:p>
          <a:p>
            <a:pPr eaLnBrk="1" hangingPunct="1"/>
            <a:r>
              <a:rPr lang="en-US" altLang="en-US" sz="1800" dirty="0">
                <a:hlinkClick r:id="rId2"/>
              </a:rPr>
              <a:t>http://www.apsva.us/page/2203</a:t>
            </a:r>
            <a:r>
              <a:rPr lang="en-US" altLang="en-US" sz="1800" dirty="0"/>
              <a:t> </a:t>
            </a:r>
          </a:p>
          <a:p>
            <a:pPr eaLnBrk="1" hangingPunct="1"/>
            <a:r>
              <a:rPr lang="en-US" altLang="en-US" dirty="0"/>
              <a:t>6</a:t>
            </a:r>
            <a:r>
              <a:rPr lang="en-US" altLang="en-US" baseline="30000" dirty="0"/>
              <a:t>th</a:t>
            </a:r>
            <a:r>
              <a:rPr lang="en-US" altLang="en-US" dirty="0"/>
              <a:t> graders don’t complete an academic plan form, but will fill out an interest inventory worksheet.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16388" name="Picture 4" descr="C:\Users\alvaro.flores\AppData\Local\Microsoft\Windows\Temporary Internet Files\Content.IE5\1XXIYZY0\MP900305819[1].jpg">
            <a:extLst>
              <a:ext uri="{FF2B5EF4-FFF2-40B4-BE49-F238E27FC236}">
                <a16:creationId xmlns:a16="http://schemas.microsoft.com/office/drawing/2014/main" id="{A5AC49B2-7B73-4922-83C1-00071DD9E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724400"/>
            <a:ext cx="16637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A3C086E-7210-4187-9AB8-CF38E59C68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/>
              <a:t>6</a:t>
            </a:r>
            <a:r>
              <a:rPr lang="en-US" b="1" baseline="30000" dirty="0"/>
              <a:t>th</a:t>
            </a:r>
            <a:r>
              <a:rPr lang="en-US" b="1" dirty="0"/>
              <a:t> Grade Electives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DCC635C-F519-4CD4-BFAA-BB2B6913FE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156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b="1" u="sng" dirty="0"/>
              <a:t>Admiral’s Wheel</a:t>
            </a:r>
            <a:endParaRPr lang="en-US" altLang="en-US" b="1" dirty="0"/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Fine Arts – Art, Drama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Practical Arts - Technology Education, Family Consumer Science, and Digital Input Technologies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altLang="en-US" b="1" u="sng" dirty="0"/>
              <a:t>Language Electives (not for HS credit)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dirty="0"/>
              <a:t>Every other day – paired with half-year reading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dirty="0"/>
              <a:t>Intro to Spanish, French, Latin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dirty="0"/>
              <a:t>Transitional Spanish (Students with 3+ years in APS FLES program)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dirty="0"/>
              <a:t>Intro to Spanish for Fluent Speakers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en-US" b="1" u="sng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b="1" u="sng" dirty="0"/>
              <a:t>Music</a:t>
            </a:r>
            <a:r>
              <a:rPr lang="en-US" altLang="en-US" b="1" dirty="0"/>
              <a:t> 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Beginning Orchestra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Beginning Band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Beginning Chorus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en-US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en-US" b="1" u="sng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en-US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en-US" b="1" u="sng" dirty="0"/>
          </a:p>
        </p:txBody>
      </p:sp>
      <p:pic>
        <p:nvPicPr>
          <p:cNvPr id="17412" name="Picture 4" descr="C:\Users\alvaro.flores\AppData\Local\Microsoft\Windows\Temporary Internet Files\Content.IE5\UIET3XCS\MC900343201[1].wmf">
            <a:extLst>
              <a:ext uri="{FF2B5EF4-FFF2-40B4-BE49-F238E27FC236}">
                <a16:creationId xmlns:a16="http://schemas.microsoft.com/office/drawing/2014/main" id="{7040D93F-8071-4CD3-9C53-78CE8A540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4383088"/>
            <a:ext cx="1144587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 descr="C:\Users\alvaro.flores\AppData\Local\Microsoft\Windows\Temporary Internet Files\Content.IE5\1XXIYZY0\MM900283957[1].gif">
            <a:extLst>
              <a:ext uri="{FF2B5EF4-FFF2-40B4-BE49-F238E27FC236}">
                <a16:creationId xmlns:a16="http://schemas.microsoft.com/office/drawing/2014/main" id="{7036D8EA-16CD-494E-948F-A58E819D020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5581650"/>
            <a:ext cx="10382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 descr="C:\Program Files\Microsoft Office\MEDIA\CAGCAT10\j0195384.wmf">
            <a:extLst>
              <a:ext uri="{FF2B5EF4-FFF2-40B4-BE49-F238E27FC236}">
                <a16:creationId xmlns:a16="http://schemas.microsoft.com/office/drawing/2014/main" id="{DBCDC05D-6D84-4BBA-AC0E-F19992FC7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863" y="5630863"/>
            <a:ext cx="674687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 descr="C:\Users\alvaro.flores\AppData\Local\Microsoft\Windows\Temporary Internet Files\Content.IE5\QAJ666LJ\MC900432654[1].png">
            <a:extLst>
              <a:ext uri="{FF2B5EF4-FFF2-40B4-BE49-F238E27FC236}">
                <a16:creationId xmlns:a16="http://schemas.microsoft.com/office/drawing/2014/main" id="{B9B15908-65A2-4916-87AB-7DB0E7BB3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688" y="5448300"/>
            <a:ext cx="11303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794E9-FD13-49AB-B325-7A9B146C4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Required Middle School Vaccinations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1B57D3C2-CD1F-4855-94F0-ACA5E3659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/>
              <a:t>TDaP</a:t>
            </a:r>
            <a:r>
              <a:rPr lang="en-US" altLang="en-US"/>
              <a:t>: Tetanus, diphtheria, and pertussis </a:t>
            </a:r>
          </a:p>
          <a:p>
            <a:r>
              <a:rPr lang="en-US" altLang="en-US"/>
              <a:t>From </a:t>
            </a:r>
            <a:r>
              <a:rPr lang="en-US" altLang="en-US" b="1"/>
              <a:t>June 26</a:t>
            </a:r>
            <a:r>
              <a:rPr lang="en-US" altLang="en-US" b="1" baseline="30000"/>
              <a:t>th</a:t>
            </a:r>
            <a:r>
              <a:rPr lang="en-US" altLang="en-US" b="1"/>
              <a:t>-September 1</a:t>
            </a:r>
            <a:r>
              <a:rPr lang="en-US" altLang="en-US" b="1" baseline="30000"/>
              <a:t>st</a:t>
            </a:r>
            <a:r>
              <a:rPr lang="en-US" altLang="en-US"/>
              <a:t>, turn in the record to Swanson’s clinic</a:t>
            </a:r>
          </a:p>
          <a:p>
            <a:r>
              <a:rPr lang="en-US" altLang="en-US"/>
              <a:t>Do </a:t>
            </a:r>
            <a:r>
              <a:rPr lang="en-US" altLang="en-US" b="1"/>
              <a:t>NOT</a:t>
            </a:r>
            <a:r>
              <a:rPr lang="en-US" altLang="en-US"/>
              <a:t> wait until the first day of school, as your child will not be admitted to classes until their vaccination record has been processed.</a:t>
            </a:r>
          </a:p>
          <a:p>
            <a:r>
              <a:rPr lang="en-US" altLang="en-US"/>
              <a:t>Questions? Contact Christina Cuesta, Swanson’s nurse, at </a:t>
            </a:r>
            <a:r>
              <a:rPr lang="en-US" altLang="en-US">
                <a:hlinkClick r:id="rId2"/>
              </a:rPr>
              <a:t>ccuesta@arlingtonva.us</a:t>
            </a:r>
            <a:r>
              <a:rPr lang="en-US" altLang="en-US"/>
              <a:t> or 703-228-5514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04618F6-6A14-42A6-94E5-F21504EA6D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732950"/>
            <a:ext cx="6477000" cy="609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After School Clubs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altLang="en-US" sz="2000" b="1" i="1" dirty="0"/>
              <a:t>Based on student interest</a:t>
            </a:r>
            <a:br>
              <a:rPr lang="en-US" altLang="en-US" b="1" i="1" dirty="0"/>
            </a:b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0483" name="Content Placeholder 9">
            <a:extLst>
              <a:ext uri="{FF2B5EF4-FFF2-40B4-BE49-F238E27FC236}">
                <a16:creationId xmlns:a16="http://schemas.microsoft.com/office/drawing/2014/main" id="{A528657C-5063-457C-A63C-D1B64747F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7924800" cy="5410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Best Buddies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Bike Club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Boys to Men Club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Captain’s Crew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GSA (Gender &amp; Sexuality Alliance)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Intramural Sports 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Latina Youth Leading at Swanson (LYLAS) Club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Wavelength Literary Magazine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Magic: The Gathering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Math Counts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Nature Club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Swanson Sisterhood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Teen Advisory Board (TAB)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TSA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Video Game Design Club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000" dirty="0"/>
              <a:t>PTA programs/clubs – will receive information via email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altLang="en-US" sz="2000" b="1" i="1" dirty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altLang="en-US" sz="2000" b="1" i="1" dirty="0"/>
              <a:t>Check out the Activities Fair during the 2</a:t>
            </a:r>
            <a:r>
              <a:rPr lang="en-US" altLang="en-US" sz="2000" b="1" i="1" baseline="30000" dirty="0"/>
              <a:t>nd</a:t>
            </a:r>
            <a:r>
              <a:rPr lang="en-US" altLang="en-US" sz="2000" b="1" i="1" dirty="0"/>
              <a:t> week of school!</a:t>
            </a:r>
          </a:p>
          <a:p>
            <a:pPr lvl="1" indent="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sz="2400" dirty="0"/>
          </a:p>
        </p:txBody>
      </p:sp>
      <p:sp>
        <p:nvSpPr>
          <p:cNvPr id="19460" name="Rectangle 3">
            <a:hlinkClick r:id="rId2"/>
            <a:extLst>
              <a:ext uri="{FF2B5EF4-FFF2-40B4-BE49-F238E27FC236}">
                <a16:creationId xmlns:a16="http://schemas.microsoft.com/office/drawing/2014/main" id="{15BCF0B0-68D5-43F8-A618-2F8EEE901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04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b="1">
              <a:latin typeface="Verdana" panose="020B0604030504040204" pitchFamily="34" charset="0"/>
            </a:endParaRPr>
          </a:p>
        </p:txBody>
      </p:sp>
      <p:pic>
        <p:nvPicPr>
          <p:cNvPr id="19461" name="Picture 6" descr="C:\Users\alvaro.flores\AppData\Local\Microsoft\Windows\Temporary Internet Files\Content.IE5\UIET3XCS\MC900439901[1].wmf">
            <a:extLst>
              <a:ext uri="{FF2B5EF4-FFF2-40B4-BE49-F238E27FC236}">
                <a16:creationId xmlns:a16="http://schemas.microsoft.com/office/drawing/2014/main" id="{4F53B9A7-A37F-4F5E-840B-87784A256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184" y="3593951"/>
            <a:ext cx="2271712" cy="1563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7" descr="C:\Users\alvaro.flores\AppData\Local\Microsoft\Windows\Temporary Internet Files\Content.IE5\NNLTM8RS\MC900301358[1].wmf">
            <a:extLst>
              <a:ext uri="{FF2B5EF4-FFF2-40B4-BE49-F238E27FC236}">
                <a16:creationId xmlns:a16="http://schemas.microsoft.com/office/drawing/2014/main" id="{05F41AA5-D7DD-47D8-B8E4-D5FD33FD2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083513"/>
            <a:ext cx="1310481" cy="149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DD71CAEC-02BA-4A8C-98C1-A4505FA12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33400"/>
            <a:ext cx="76962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Get Involved! </a:t>
            </a:r>
          </a:p>
        </p:txBody>
      </p:sp>
      <p:sp>
        <p:nvSpPr>
          <p:cNvPr id="20483" name="Content Placeholder 3">
            <a:extLst>
              <a:ext uri="{FF2B5EF4-FFF2-40B4-BE49-F238E27FC236}">
                <a16:creationId xmlns:a16="http://schemas.microsoft.com/office/drawing/2014/main" id="{861FBF6E-BB49-42D2-8E59-56548135A2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1600200"/>
            <a:ext cx="5943600" cy="4525963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endParaRPr lang="en-US" altLang="en-US"/>
          </a:p>
          <a:p>
            <a:pPr marL="0" indent="0" algn="ctr" eaLnBrk="1" hangingPunct="1">
              <a:buFontTx/>
              <a:buNone/>
            </a:pPr>
            <a:r>
              <a:rPr lang="en-US" altLang="en-US"/>
              <a:t>Want to start a club? Have questions about sports? Contact: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/>
              <a:t>Trevor Holland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/>
              <a:t>Activities Coordinator 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/>
              <a:t>703-228-5510</a:t>
            </a:r>
          </a:p>
        </p:txBody>
      </p:sp>
      <p:pic>
        <p:nvPicPr>
          <p:cNvPr id="20484" name="Picture 5" descr="C:\Users\alvaro.flores\AppData\Local\Microsoft\Windows\Temporary Internet Files\Content.IE5\TD2FSEB1\MC900439893[1].wmf">
            <a:extLst>
              <a:ext uri="{FF2B5EF4-FFF2-40B4-BE49-F238E27FC236}">
                <a16:creationId xmlns:a16="http://schemas.microsoft.com/office/drawing/2014/main" id="{D7AC2364-F1C6-464F-84FD-8A748DF69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11430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 descr="C:\Users\alvaro.flores\AppData\Local\Microsoft\Windows\Temporary Internet Files\Content.IE5\RYEUDB1Q\MC900440219[1].wmf">
            <a:extLst>
              <a:ext uri="{FF2B5EF4-FFF2-40B4-BE49-F238E27FC236}">
                <a16:creationId xmlns:a16="http://schemas.microsoft.com/office/drawing/2014/main" id="{A9A28436-4F37-4670-A191-46E0C4FA7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838" y="1219200"/>
            <a:ext cx="114776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 descr="C:\Users\alvaro.flores\AppData\Local\Microsoft\Windows\Temporary Internet Files\Content.IE5\WOJEPCJ4\MP900305788[1].jpg">
            <a:extLst>
              <a:ext uri="{FF2B5EF4-FFF2-40B4-BE49-F238E27FC236}">
                <a16:creationId xmlns:a16="http://schemas.microsoft.com/office/drawing/2014/main" id="{9A85B43A-5F2A-4D63-9EA9-7C2CBF6CB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4654550"/>
            <a:ext cx="1257300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8" descr="C:\Users\alvaro.flores\AppData\Local\Microsoft\Windows\Temporary Internet Files\Content.IE5\BZ8B4R8B\MP900404938[1].jpg">
            <a:extLst>
              <a:ext uri="{FF2B5EF4-FFF2-40B4-BE49-F238E27FC236}">
                <a16:creationId xmlns:a16="http://schemas.microsoft.com/office/drawing/2014/main" id="{E953F4E0-7275-45EB-9A33-25D5D13DC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38" y="5486400"/>
            <a:ext cx="1362075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9" descr="C:\Users\alvaro.flores\AppData\Local\Microsoft\Windows\Temporary Internet Files\Content.IE5\RYEUDB1Q\MP900305805[1].jpg">
            <a:extLst>
              <a:ext uri="{FF2B5EF4-FFF2-40B4-BE49-F238E27FC236}">
                <a16:creationId xmlns:a16="http://schemas.microsoft.com/office/drawing/2014/main" id="{FF0038F6-4D11-4314-B116-3B7536F33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3" y="4654550"/>
            <a:ext cx="116363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0765FCE-C847-40B2-BFA8-8FFF66038D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382000" cy="12954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/>
              <a:t>Middle School Interscholastic Sports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A52B0821-42F9-4B6B-A483-92D3E692F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7391400" cy="4953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3200" b="1" dirty="0"/>
              <a:t>Tryouts: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Boys &amp; Girls Soccer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Boys &amp; Girls Basketball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Co-ed Tennis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Cheerleading</a:t>
            </a:r>
            <a:endParaRPr lang="en-US" altLang="en-US" sz="3200" b="1" dirty="0"/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3200" b="1" dirty="0"/>
              <a:t>No Tryouts: 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Boys &amp; Girls Swim 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Boys &amp; Girls Dive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Wrestling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Co-ed Track</a:t>
            </a:r>
          </a:p>
          <a:p>
            <a:pPr marL="274637" lvl="1" indent="0" eaLnBrk="1" hangingPunct="1">
              <a:lnSpc>
                <a:spcPct val="80000"/>
              </a:lnSpc>
              <a:buNone/>
              <a:defRPr/>
            </a:pPr>
            <a:endParaRPr lang="en-US" alt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sz="3200" b="1" dirty="0"/>
              <a:t>Sports Physical needed </a:t>
            </a:r>
          </a:p>
          <a:p>
            <a:pPr lvl="1" eaLnBrk="1" hangingPunct="1">
              <a:buFont typeface="Arial" charset="0"/>
              <a:buChar char="•"/>
              <a:defRPr/>
            </a:pPr>
            <a:r>
              <a:rPr lang="en-US" altLang="en-US" sz="2200" dirty="0"/>
              <a:t>Needs to be within one calendar year of the season to participate) </a:t>
            </a:r>
          </a:p>
          <a:p>
            <a:pPr lvl="1" eaLnBrk="1" hangingPunct="1">
              <a:buFont typeface="Arial" charset="0"/>
              <a:buChar char="•"/>
              <a:defRPr/>
            </a:pPr>
            <a:r>
              <a:rPr lang="en-US" altLang="en-US" sz="2200" dirty="0"/>
              <a:t>Sports physical form can be found on the Swanson website under “Athletics”</a:t>
            </a:r>
          </a:p>
        </p:txBody>
      </p:sp>
      <p:pic>
        <p:nvPicPr>
          <p:cNvPr id="21508" name="Picture 4" descr="C:\Users\alvaro.flores\AppData\Local\Microsoft\Windows\Temporary Internet Files\Content.IE5\NNLTM8RS\MP900400494[1].jpg">
            <a:extLst>
              <a:ext uri="{FF2B5EF4-FFF2-40B4-BE49-F238E27FC236}">
                <a16:creationId xmlns:a16="http://schemas.microsoft.com/office/drawing/2014/main" id="{FB5D85CE-21E0-4BF1-9338-2C422202C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76400"/>
            <a:ext cx="3352800" cy="2681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59DC78BD-D950-4925-866D-D75028B3E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Counseling Services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9C01D885-903A-4B85-950D-44ED48A09F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74676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300"/>
              <a:t>Individual Counseling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/>
              <a:t>Group Counseling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/>
              <a:t>Lunch Groups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/>
              <a:t>“Second Step” Classroom Lessons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altLang="en-US" sz="2300"/>
              <a:t>Bullying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altLang="en-US" sz="2300"/>
              <a:t>Emotional Management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altLang="en-US" sz="2300"/>
              <a:t>Communication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/>
              <a:t>Naviance - A web based software program to help students research college and career plans.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/>
              <a:t>Scheduling and Course Request Forms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/>
              <a:t>Orientation and Transition Activities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/>
              <a:t>Parent-Teacher Conferences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/>
              <a:t>Academic Planning</a:t>
            </a:r>
          </a:p>
          <a:p>
            <a:pPr eaLnBrk="1" hangingPunct="1">
              <a:lnSpc>
                <a:spcPct val="90000"/>
              </a:lnSpc>
            </a:pPr>
            <a:endParaRPr lang="en-US" altLang="en-US" sz="23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A15CE0D3-E1E0-4688-AD22-BF67A58280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altLang="en-US" dirty="0"/>
              <a:t>Important Dates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8EFC6E2-10A3-48E6-A011-1C975991B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/>
              <a:t>Information will be mailed to your residence </a:t>
            </a:r>
            <a:r>
              <a:rPr lang="en-US" altLang="en-US" b="1" dirty="0"/>
              <a:t>in mid-August</a:t>
            </a:r>
            <a:r>
              <a:rPr lang="en-US" altLang="en-US" dirty="0"/>
              <a:t>.  This information will include your child’s team and first day information.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School supply lists are posted on the Swanson website homepage.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/>
              <a:t>Join us at our Open House on </a:t>
            </a:r>
            <a:r>
              <a:rPr lang="en-US" altLang="en-US" b="1" dirty="0"/>
              <a:t>Thursday, August 30</a:t>
            </a:r>
            <a:r>
              <a:rPr lang="en-US" altLang="en-US" b="1" baseline="30000" dirty="0"/>
              <a:t>th</a:t>
            </a:r>
            <a:r>
              <a:rPr lang="en-US" altLang="en-US" b="1" dirty="0"/>
              <a:t> </a:t>
            </a:r>
            <a:r>
              <a:rPr lang="en-US" altLang="en-US" dirty="0"/>
              <a:t>from 11AM to 1PM. Students who are new to APS may take the math placement test on that day at 9:00 AM.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/>
              <a:t>Back to School Night: </a:t>
            </a:r>
            <a:r>
              <a:rPr lang="en-US" altLang="en-US" b="1" dirty="0"/>
              <a:t>Thursday, September 20th</a:t>
            </a:r>
            <a:endParaRPr lang="en-US" altLang="en-US" sz="18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A025A-C8A8-4560-98FE-B00C21039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New to Arlington?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E1C92-8FAB-44C9-AFC2-4E8323312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/>
              <a:t>Need to register your child? 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Contact Karla Pineda (Swanson Registrar) at </a:t>
            </a:r>
            <a:r>
              <a:rPr lang="en-US" sz="2800" dirty="0">
                <a:hlinkClick r:id="rId2"/>
              </a:rPr>
              <a:t>karla.pineda@apsva.us</a:t>
            </a:r>
            <a:r>
              <a:rPr lang="en-US" sz="2800" dirty="0"/>
              <a:t> or 703-228-5508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800" dirty="0"/>
              <a:t>Or you can drop in! </a:t>
            </a:r>
          </a:p>
          <a:p>
            <a:pPr marL="0" indent="0" algn="ctr">
              <a:buNone/>
            </a:pPr>
            <a:r>
              <a:rPr lang="en-US" sz="2800" dirty="0"/>
              <a:t>Registration hours:</a:t>
            </a:r>
          </a:p>
          <a:p>
            <a:pPr marL="0" indent="0" algn="ctr">
              <a:buNone/>
            </a:pPr>
            <a:r>
              <a:rPr lang="en-US" sz="2800" dirty="0"/>
              <a:t>Mondays, Tuesdays, &amp; Thursdays</a:t>
            </a:r>
          </a:p>
          <a:p>
            <a:pPr marL="0" indent="0" algn="ctr">
              <a:buNone/>
            </a:pPr>
            <a:r>
              <a:rPr lang="en-US" sz="2800" dirty="0"/>
              <a:t>9am – 12pm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08443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alvaro.flores\AppData\Local\Microsoft\Windows\Temporary Internet Files\Content.IE5\NNLTM8RS\MC900446270[1].wmf">
            <a:extLst>
              <a:ext uri="{FF2B5EF4-FFF2-40B4-BE49-F238E27FC236}">
                <a16:creationId xmlns:a16="http://schemas.microsoft.com/office/drawing/2014/main" id="{E2B593A9-2BCF-4959-92AA-FC97915B9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743200"/>
            <a:ext cx="4800600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Content Placeholder 3">
            <a:extLst>
              <a:ext uri="{FF2B5EF4-FFF2-40B4-BE49-F238E27FC236}">
                <a16:creationId xmlns:a16="http://schemas.microsoft.com/office/drawing/2014/main" id="{6EC7D470-2229-4378-B7CA-1C1DFA58D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7800" y="1066800"/>
            <a:ext cx="6324600" cy="4718050"/>
          </a:xfrm>
        </p:spPr>
        <p:txBody>
          <a:bodyPr/>
          <a:lstStyle/>
          <a:p>
            <a:pPr algn="ctr" eaLnBrk="1" hangingPunct="1"/>
            <a:r>
              <a:rPr lang="en-US" altLang="en-US"/>
              <a:t>Questions? </a:t>
            </a:r>
          </a:p>
          <a:p>
            <a:pPr eaLnBrk="1" hangingPunct="1"/>
            <a:endParaRPr lang="en-US" altLang="en-US"/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b="1"/>
              <a:t>Thank you for coming and have a great summer!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5354</TotalTime>
  <Words>884</Words>
  <Application>Microsoft Office PowerPoint</Application>
  <PresentationFormat>On-screen Show (4:3)</PresentationFormat>
  <Paragraphs>181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Verdana</vt:lpstr>
      <vt:lpstr>Wingdings</vt:lpstr>
      <vt:lpstr>Times New Roman</vt:lpstr>
      <vt:lpstr>Clarity</vt:lpstr>
      <vt:lpstr>PowerPoint Presentation</vt:lpstr>
      <vt:lpstr>PowerPoint Presentation</vt:lpstr>
      <vt:lpstr>PowerPoint Presentation</vt:lpstr>
      <vt:lpstr>The School Day</vt:lpstr>
      <vt:lpstr>STAR Period</vt:lpstr>
      <vt:lpstr>Sixth Grade Core Subjects  </vt:lpstr>
      <vt:lpstr>Math</vt:lpstr>
      <vt:lpstr>MATH PATHWAYS</vt:lpstr>
      <vt:lpstr>Contact Information</vt:lpstr>
      <vt:lpstr>Academic Planning</vt:lpstr>
      <vt:lpstr>6th Grade Electives</vt:lpstr>
      <vt:lpstr>Required Middle School Vaccinations</vt:lpstr>
      <vt:lpstr>After School Clubs Based on student interest </vt:lpstr>
      <vt:lpstr>Get Involved! </vt:lpstr>
      <vt:lpstr>Middle School Interscholastic Sports</vt:lpstr>
      <vt:lpstr>Counseling Services</vt:lpstr>
      <vt:lpstr>Important Dates</vt:lpstr>
      <vt:lpstr>New to Arlington?</vt:lpstr>
      <vt:lpstr>PowerPoint Presentation</vt:lpstr>
    </vt:vector>
  </TitlesOfParts>
  <Company>Household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SWANSON!</dc:title>
  <dc:creator>John Jankowski</dc:creator>
  <cp:lastModifiedBy>Reardon, Christine</cp:lastModifiedBy>
  <cp:revision>242</cp:revision>
  <cp:lastPrinted>2018-08-09T19:31:40Z</cp:lastPrinted>
  <dcterms:created xsi:type="dcterms:W3CDTF">2005-02-13T13:43:09Z</dcterms:created>
  <dcterms:modified xsi:type="dcterms:W3CDTF">2018-08-10T12:46:17Z</dcterms:modified>
</cp:coreProperties>
</file>