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058400" cx="7772400"/>
  <p:notesSz cx="6858000" cy="9144000"/>
  <p:embeddedFontLst>
    <p:embeddedFont>
      <p:font typeface="Alfa Slab One"/>
      <p:regular r:id="rId19"/>
    </p:embeddedFont>
    <p:embeddedFont>
      <p:font typeface="Century Gothic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22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21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CenturyGothic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lfaSlabOne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b3f7ebac77_0_1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b3f7ebac7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b3f7ebac77_0_16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b3f7ebac7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b3f7ebac77_0_39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b3f7ebac7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b3f7ebac77_0_6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b3f7ebac7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b3f7ebac77_0_114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b3f7ebac7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3f7ebac77_0_8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b3f7ebac7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b3f7ebac77_0_149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b3f7ebac77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b3f7ebac77_0_18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b3f7ebac77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b3f7ebac77_0_206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b3f7ebac77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b3f7ebac77_0_244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b3f7ebac77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b3f7ebac77_0_27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b3f7ebac77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66ed3b80cd_39_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66ed3b80cd_3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14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7.png"/><Relationship Id="rId5" Type="http://schemas.openxmlformats.org/officeDocument/2006/relationships/image" Target="../media/image16.png"/><Relationship Id="rId6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Relationship Id="rId4" Type="http://schemas.openxmlformats.org/officeDocument/2006/relationships/image" Target="../media/image23.png"/><Relationship Id="rId10" Type="http://schemas.openxmlformats.org/officeDocument/2006/relationships/image" Target="../media/image29.png"/><Relationship Id="rId9" Type="http://schemas.openxmlformats.org/officeDocument/2006/relationships/image" Target="../media/image25.png"/><Relationship Id="rId5" Type="http://schemas.openxmlformats.org/officeDocument/2006/relationships/image" Target="../media/image32.png"/><Relationship Id="rId6" Type="http://schemas.openxmlformats.org/officeDocument/2006/relationships/image" Target="../media/image26.png"/><Relationship Id="rId7" Type="http://schemas.openxmlformats.org/officeDocument/2006/relationships/image" Target="../media/image24.png"/><Relationship Id="rId8" Type="http://schemas.openxmlformats.org/officeDocument/2006/relationships/image" Target="../media/image3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7.png"/><Relationship Id="rId4" Type="http://schemas.openxmlformats.org/officeDocument/2006/relationships/image" Target="../media/image34.png"/><Relationship Id="rId5" Type="http://schemas.openxmlformats.org/officeDocument/2006/relationships/image" Target="../media/image31.png"/><Relationship Id="rId6" Type="http://schemas.openxmlformats.org/officeDocument/2006/relationships/image" Target="../media/image3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Relationship Id="rId4" Type="http://schemas.openxmlformats.org/officeDocument/2006/relationships/image" Target="../media/image35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3.png"/><Relationship Id="rId4" Type="http://schemas.openxmlformats.org/officeDocument/2006/relationships/image" Target="../media/image36.png"/><Relationship Id="rId5" Type="http://schemas.openxmlformats.org/officeDocument/2006/relationships/image" Target="../media/image38.png"/><Relationship Id="rId6" Type="http://schemas.openxmlformats.org/officeDocument/2006/relationships/image" Target="../media/image51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.png"/><Relationship Id="rId4" Type="http://schemas.openxmlformats.org/officeDocument/2006/relationships/image" Target="../media/image47.png"/><Relationship Id="rId5" Type="http://schemas.openxmlformats.org/officeDocument/2006/relationships/image" Target="../media/image4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&lt;math xmlns=&quot;http://www.w3.org/1998/Math/MathML&quot; display=&quot;block&quot; data-is-equatio=&quot;1&quot; data-latex=&quot;3\ \frac{1}{2}&quot;&gt;&lt;mn&gt;3&lt;/mn&gt;&lt;mtext&gt;&lt;/mtext&gt;&lt;mfrac&gt;&lt;mn&gt;1&lt;/mn&gt;&lt;mn&gt;2&lt;/mn&gt;&lt;/mfrac&gt;&lt;/math&gt;" id="54" name="Google Shape;54;p13" title="3 one half"/>
          <p:cNvSpPr txBox="1"/>
          <p:nvPr>
            <p:ph type="ctrTitle"/>
          </p:nvPr>
        </p:nvSpPr>
        <p:spPr>
          <a:xfrm>
            <a:off x="147600" y="24905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Change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3 ½</a:t>
            </a:r>
            <a:r>
              <a:rPr lang="en" sz="2000"/>
              <a:t> to an improper fraction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Change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5 2/7</a:t>
            </a:r>
            <a:r>
              <a:rPr lang="en" sz="2000"/>
              <a:t> to an improper fraction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Change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7/3 </a:t>
            </a:r>
            <a:r>
              <a:rPr lang="en" sz="2000"/>
              <a:t>to a mixed number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Change </a:t>
            </a:r>
            <a:r>
              <a:rPr lang="en" sz="2000">
                <a:solidFill>
                  <a:schemeClr val="lt1"/>
                </a:solidFill>
              </a:rPr>
              <a:t>4 7/5 </a:t>
            </a:r>
            <a:r>
              <a:rPr lang="en" sz="2000"/>
              <a:t>to a mixed number</a:t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886200" y="24905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Change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3 ½ </a:t>
            </a:r>
            <a:r>
              <a:rPr lang="en" sz="2000"/>
              <a:t>to an improper fraction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Change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5 2/7 </a:t>
            </a:r>
            <a:r>
              <a:rPr lang="en" sz="2000"/>
              <a:t>to an improper fraction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Change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7/3 </a:t>
            </a:r>
            <a:r>
              <a:rPr lang="en" sz="2000"/>
              <a:t>to a mixed number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Change</a:t>
            </a:r>
            <a:r>
              <a:rPr lang="en" sz="2000">
                <a:solidFill>
                  <a:schemeClr val="lt1"/>
                </a:solidFill>
              </a:rPr>
              <a:t> 4 7/5</a:t>
            </a:r>
            <a:r>
              <a:rPr lang="en" sz="2000"/>
              <a:t> to a mixed number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21025" y="1722725"/>
            <a:ext cx="255300" cy="6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250" y="2113800"/>
            <a:ext cx="417450" cy="58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7675" y="2113800"/>
            <a:ext cx="417450" cy="581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5\ \frac{2}{7}&quot;&gt;&lt;mn&gt;5&lt;/mn&gt;&lt;mtext&gt;&lt;/mtext&gt;&lt;mfrac&gt;&lt;mn&gt;2&lt;/mn&gt;&lt;mn&gt;7&lt;/mn&gt;&lt;/mfrac&gt;&lt;/math&gt;" id="59" name="Google Shape;59;p13" title="5 two sev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250" y="4276350"/>
            <a:ext cx="417450" cy="5647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5\ \frac{2}{7}&quot;&gt;&lt;mn&gt;5&lt;/mn&gt;&lt;mtext&gt;&lt;/mtext&gt;&lt;mfrac&gt;&lt;mn&gt;2&lt;/mn&gt;&lt;mn&gt;7&lt;/mn&gt;&lt;/mfrac&gt;&lt;/math&gt;" id="60" name="Google Shape;60;p13" title="5 two sev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1475" y="4194050"/>
            <a:ext cx="417450" cy="5647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3}&quot;&gt;&lt;mfrac&gt;&lt;mn&gt;7&lt;/mn&gt;&lt;mn&gt;3&lt;/mn&gt;&lt;/mfrac&gt;&lt;/math&gt;" id="61" name="Google Shape;61;p13" title="seven third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375" y="6019800"/>
            <a:ext cx="184165" cy="564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3}&quot;&gt;&lt;mfrac&gt;&lt;mn&gt;7&lt;/mn&gt;&lt;mn&gt;3&lt;/mn&gt;&lt;/mfrac&gt;&lt;/math&gt;" id="62" name="Google Shape;62;p13" title="seven third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7300" y="6019800"/>
            <a:ext cx="184165" cy="564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4\ \frac{7}{5}&quot;&gt;&lt;mn&gt;4&lt;/mn&gt;&lt;mtext&gt;&lt;/mtext&gt;&lt;mfrac&gt;&lt;mn&gt;7&lt;/mn&gt;&lt;mn&gt;5&lt;/mn&gt;&lt;/mfrac&gt;&lt;/math&gt;" id="63" name="Google Shape;63;p13" title="4 seven fif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9850" y="7159750"/>
            <a:ext cx="417450" cy="569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4\ \frac{7}{5}&quot;&gt;&lt;mn&gt;4&lt;/mn&gt;&lt;mtext&gt;&lt;/mtext&gt;&lt;mfrac&gt;&lt;mn&gt;7&lt;/mn&gt;&lt;mn&gt;5&lt;/mn&gt;&lt;/mfrac&gt;&lt;/math&gt;" id="64" name="Google Shape;64;p13" title="4 seven fif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6225" y="7159750"/>
            <a:ext cx="417450" cy="5692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236550" y="3825925"/>
            <a:ext cx="6856500" cy="1374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236550" y="6878500"/>
            <a:ext cx="6856500" cy="1374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9232" y="2956700"/>
            <a:ext cx="1272825" cy="43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9213" y="1689579"/>
            <a:ext cx="1272825" cy="557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38" y="4099998"/>
            <a:ext cx="1272825" cy="500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9250" y="5270333"/>
            <a:ext cx="1272825" cy="480842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8007" y="2956700"/>
            <a:ext cx="1272825" cy="43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7988" y="1689579"/>
            <a:ext cx="1272825" cy="557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8013" y="4099998"/>
            <a:ext cx="1272825" cy="500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38025" y="5238408"/>
            <a:ext cx="1272825" cy="48084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/>
          <p:nvPr/>
        </p:nvSpPr>
        <p:spPr>
          <a:xfrm>
            <a:off x="722725" y="2870375"/>
            <a:ext cx="5833800" cy="1776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1622" y="2909525"/>
            <a:ext cx="1143900" cy="4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7971" y="1479925"/>
            <a:ext cx="1111201" cy="4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7986" y="4339125"/>
            <a:ext cx="1143900" cy="460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0063" y="5952075"/>
            <a:ext cx="1111200" cy="4602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9622" y="2909525"/>
            <a:ext cx="1143900" cy="4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5971" y="1479925"/>
            <a:ext cx="1111201" cy="4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5986" y="4339125"/>
            <a:ext cx="1143900" cy="460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78063" y="5952075"/>
            <a:ext cx="1111200" cy="4602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/>
          <p:nvPr/>
        </p:nvSpPr>
        <p:spPr>
          <a:xfrm>
            <a:off x="655650" y="4245025"/>
            <a:ext cx="5984700" cy="234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6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537" y="1496925"/>
            <a:ext cx="984775" cy="5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5699" y="2994625"/>
            <a:ext cx="999915" cy="5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8237" y="1496925"/>
            <a:ext cx="984775" cy="5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8399" y="2994625"/>
            <a:ext cx="999915" cy="51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5\ }-\frac{6}{5}&quot;&gt;&lt;mfrac&gt;&lt;mn&gt;10&lt;/mn&gt;&lt;mrow&gt;&lt;mn&gt;5&lt;/mn&gt;&lt;mtext&gt;&lt;/mtext&gt;&lt;/mrow&gt;&lt;/mfrac&gt;&lt;mo&gt;−&lt;/mo&gt;&lt;mfrac&gt;&lt;mn&gt;6&lt;/mn&gt;&lt;mn&gt;5&lt;/mn&gt;&lt;/mfrac&gt;&lt;/math&gt;" id="109" name="Google Shape;109;p16" title="10 over 5 minus six fif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7180" y="4492325"/>
            <a:ext cx="761474" cy="51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5\ }-\frac{6}{5}&quot;&gt;&lt;mfrac&gt;&lt;mn&gt;10&lt;/mn&gt;&lt;mrow&gt;&lt;mn&gt;5&lt;/mn&gt;&lt;mtext&gt;&lt;/mtext&gt;&lt;/mrow&gt;&lt;/mfrac&gt;&lt;mo&gt;−&lt;/mo&gt;&lt;mfrac&gt;&lt;mn&gt;6&lt;/mn&gt;&lt;mn&gt;5&lt;/mn&gt;&lt;/mfrac&gt;&lt;/math&gt;" id="110" name="Google Shape;110;p16" title="10 over 5 minus six fif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3718" y="4621913"/>
            <a:ext cx="761474" cy="51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/>
          <p:nvPr/>
        </p:nvSpPr>
        <p:spPr>
          <a:xfrm>
            <a:off x="1024475" y="4295300"/>
            <a:ext cx="5397900" cy="1140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7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7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8800" y="2770250"/>
            <a:ext cx="993734" cy="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8800" y="5221025"/>
            <a:ext cx="993734" cy="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1150" y="4063725"/>
            <a:ext cx="1149018" cy="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2800" y="1629950"/>
            <a:ext cx="1105720" cy="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1413" y="2854575"/>
            <a:ext cx="993734" cy="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1413" y="5305350"/>
            <a:ext cx="993734" cy="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3763" y="4148050"/>
            <a:ext cx="1149018" cy="4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5413" y="1714275"/>
            <a:ext cx="1105720" cy="41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/>
          <p:nvPr/>
        </p:nvSpPr>
        <p:spPr>
          <a:xfrm>
            <a:off x="773000" y="3943275"/>
            <a:ext cx="5565600" cy="201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8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0533" y="1479925"/>
            <a:ext cx="790275" cy="50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0531" y="2671250"/>
            <a:ext cx="790275" cy="50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0525" y="4015775"/>
            <a:ext cx="790275" cy="500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0543" y="5122050"/>
            <a:ext cx="790247" cy="5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145" y="1581275"/>
            <a:ext cx="790275" cy="50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144" y="2772600"/>
            <a:ext cx="790275" cy="50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3137" y="4117125"/>
            <a:ext cx="790275" cy="500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3155" y="5223400"/>
            <a:ext cx="790247" cy="5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/>
          <p:nvPr/>
        </p:nvSpPr>
        <p:spPr>
          <a:xfrm>
            <a:off x="823300" y="4865275"/>
            <a:ext cx="5465100" cy="206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9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9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863" y="2549025"/>
            <a:ext cx="1191000" cy="5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6550" y="1712050"/>
            <a:ext cx="1177615" cy="5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9863" y="3458941"/>
            <a:ext cx="1191000" cy="54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6925" y="4374949"/>
            <a:ext cx="1207767" cy="5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41488" y="5211921"/>
            <a:ext cx="1207775" cy="449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56563" y="6058783"/>
            <a:ext cx="1177625" cy="443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49600" y="7788950"/>
            <a:ext cx="1191506" cy="44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56575" y="6926440"/>
            <a:ext cx="1177625" cy="43818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9"/>
          <p:cNvSpPr txBox="1"/>
          <p:nvPr>
            <p:ph type="ctrTitle"/>
          </p:nvPr>
        </p:nvSpPr>
        <p:spPr>
          <a:xfrm>
            <a:off x="3771938" y="183185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2463" y="2549025"/>
            <a:ext cx="1191000" cy="5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9150" y="1712050"/>
            <a:ext cx="1177615" cy="5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2463" y="3458941"/>
            <a:ext cx="1191000" cy="54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39525" y="4374949"/>
            <a:ext cx="1207767" cy="5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4088" y="5211921"/>
            <a:ext cx="1207775" cy="449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19163" y="6058783"/>
            <a:ext cx="1177625" cy="443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12200" y="7788950"/>
            <a:ext cx="1191506" cy="44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19175" y="6926440"/>
            <a:ext cx="1177625" cy="43818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/>
          <p:nvPr/>
        </p:nvSpPr>
        <p:spPr>
          <a:xfrm>
            <a:off x="773000" y="4982625"/>
            <a:ext cx="5800500" cy="3554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74" name="Google Shape;174;p20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0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0"/>
          <p:cNvSpPr txBox="1"/>
          <p:nvPr>
            <p:ph type="ctrTitle"/>
          </p:nvPr>
        </p:nvSpPr>
        <p:spPr>
          <a:xfrm>
            <a:off x="3771938" y="183185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25" y="1416075"/>
            <a:ext cx="3411299" cy="93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6410" y="1416075"/>
            <a:ext cx="3411290" cy="93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000" y="3944800"/>
            <a:ext cx="3591950" cy="7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6075" y="3857050"/>
            <a:ext cx="3591950" cy="7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325" y="6290800"/>
            <a:ext cx="3411299" cy="713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6400" y="6290800"/>
            <a:ext cx="3411299" cy="71339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/>
          <p:nvPr/>
        </p:nvSpPr>
        <p:spPr>
          <a:xfrm>
            <a:off x="1694400" y="3944800"/>
            <a:ext cx="211800" cy="26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7\ \frac{2}{6}&quot;&gt;&lt;mn&gt;7&lt;/mn&gt;&lt;mtext&gt;&lt;/mtext&gt;&lt;mfrac&gt;&lt;mn&gt;2&lt;/mn&gt;&lt;mn&gt;6&lt;/mn&gt;&lt;/mfrac&gt;&lt;/math&gt;" id="184" name="Google Shape;184;p20" title="7 two six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06775" y="3992900"/>
            <a:ext cx="187042" cy="26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/>
          <p:nvPr/>
        </p:nvSpPr>
        <p:spPr>
          <a:xfrm>
            <a:off x="5568550" y="3904775"/>
            <a:ext cx="211800" cy="26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7\ \frac{2}{6}&quot;&gt;&lt;mn&gt;7&lt;/mn&gt;&lt;mtext&gt;&lt;/mtext&gt;&lt;mfrac&gt;&lt;mn&gt;2&lt;/mn&gt;&lt;mn&gt;6&lt;/mn&gt;&lt;/mfrac&gt;&lt;/math&gt;" id="186" name="Google Shape;186;p20" title="7 two six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0925" y="3904763"/>
            <a:ext cx="187042" cy="26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/>
          <p:nvPr/>
        </p:nvSpPr>
        <p:spPr>
          <a:xfrm>
            <a:off x="119200" y="6139350"/>
            <a:ext cx="7653300" cy="120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93" name="Google Shape;193;p21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1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1"/>
          <p:cNvSpPr txBox="1"/>
          <p:nvPr>
            <p:ph type="ctrTitle"/>
          </p:nvPr>
        </p:nvSpPr>
        <p:spPr>
          <a:xfrm>
            <a:off x="3771938" y="183185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1"/>
          <p:cNvSpPr txBox="1"/>
          <p:nvPr/>
        </p:nvSpPr>
        <p:spPr>
          <a:xfrm>
            <a:off x="563525" y="1348300"/>
            <a:ext cx="3208500" cy="11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Alex completed the problem.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He got the answer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What did Alex do wrong? How could he correct his error?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97" name="Google Shape;1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675" y="1831850"/>
            <a:ext cx="1074875" cy="6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1134" y="2943550"/>
            <a:ext cx="452725" cy="3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8750" y="6148662"/>
            <a:ext cx="1228725" cy="59317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1"/>
          <p:cNvSpPr txBox="1"/>
          <p:nvPr/>
        </p:nvSpPr>
        <p:spPr>
          <a:xfrm>
            <a:off x="563513" y="5429375"/>
            <a:ext cx="30000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Sally</a:t>
            </a:r>
            <a:r>
              <a:rPr lang="en" sz="1800">
                <a:solidFill>
                  <a:schemeClr val="dk2"/>
                </a:solidFill>
              </a:rPr>
              <a:t> completed the problem.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She got the answer.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What did she do wrong? How could she correct her error?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1" name="Google Shape;20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78909" y="7521750"/>
            <a:ext cx="452725" cy="70423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4494225" y="1366325"/>
            <a:ext cx="3208500" cy="11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Alex completed the problem.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He got the answer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What did Alex do wrong? How could he correct his error?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3" name="Google Shape;2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6375" y="1849875"/>
            <a:ext cx="1074875" cy="6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1834" y="2961575"/>
            <a:ext cx="452725" cy="3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1"/>
          <p:cNvSpPr txBox="1"/>
          <p:nvPr/>
        </p:nvSpPr>
        <p:spPr>
          <a:xfrm>
            <a:off x="4355400" y="5429375"/>
            <a:ext cx="30000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Sally completed the problem.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She got the answer.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What did she do wrong? How could she correct her error?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6" name="Google Shape;20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0088" y="6318087"/>
            <a:ext cx="1228725" cy="59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0247" y="7691175"/>
            <a:ext cx="452725" cy="704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13" name="Google Shape;213;p22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2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2"/>
          <p:cNvSpPr txBox="1"/>
          <p:nvPr>
            <p:ph type="ctrTitle"/>
          </p:nvPr>
        </p:nvSpPr>
        <p:spPr>
          <a:xfrm>
            <a:off x="3771938" y="183185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393325" y="1246200"/>
            <a:ext cx="3492900" cy="3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Mark all that are true for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17" name="Google Shape;2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5400" y="1739750"/>
            <a:ext cx="1300525" cy="4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488" y="2297063"/>
            <a:ext cx="1076325" cy="14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2"/>
          <p:cNvSpPr txBox="1"/>
          <p:nvPr/>
        </p:nvSpPr>
        <p:spPr>
          <a:xfrm>
            <a:off x="279050" y="4955650"/>
            <a:ext cx="3492900" cy="3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Which of the following could represent the answer?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0" name="Google Shape;22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825" y="6636225"/>
            <a:ext cx="1300525" cy="17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5175" y="5615600"/>
            <a:ext cx="339606" cy="4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2"/>
          <p:cNvSpPr txBox="1"/>
          <p:nvPr/>
        </p:nvSpPr>
        <p:spPr>
          <a:xfrm>
            <a:off x="4260675" y="1254750"/>
            <a:ext cx="3492900" cy="3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Mark all that are true for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3" name="Google Shape;2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2750" y="1748300"/>
            <a:ext cx="1300525" cy="4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3838" y="2305613"/>
            <a:ext cx="1076325" cy="14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2"/>
          <p:cNvSpPr txBox="1"/>
          <p:nvPr/>
        </p:nvSpPr>
        <p:spPr>
          <a:xfrm>
            <a:off x="4146400" y="4964200"/>
            <a:ext cx="3492900" cy="3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Which of the following could represent the answer?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9175" y="6644775"/>
            <a:ext cx="1300525" cy="17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2525" y="5624150"/>
            <a:ext cx="339606" cy="4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2"/>
          <p:cNvSpPr/>
          <p:nvPr/>
        </p:nvSpPr>
        <p:spPr>
          <a:xfrm>
            <a:off x="1058325" y="7146425"/>
            <a:ext cx="1019700" cy="35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2"/>
          <p:cNvSpPr/>
          <p:nvPr/>
        </p:nvSpPr>
        <p:spPr>
          <a:xfrm>
            <a:off x="1075125" y="7924200"/>
            <a:ext cx="1019700" cy="35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2"/>
          <p:cNvSpPr/>
          <p:nvPr/>
        </p:nvSpPr>
        <p:spPr>
          <a:xfrm>
            <a:off x="4892750" y="7146425"/>
            <a:ext cx="1019700" cy="35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2"/>
          <p:cNvSpPr/>
          <p:nvPr/>
        </p:nvSpPr>
        <p:spPr>
          <a:xfrm>
            <a:off x="4942475" y="7924200"/>
            <a:ext cx="1019700" cy="35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10\ \frac{2}{5}-5\ \frac{3}{5}&quot;&gt;&lt;mn&gt;10&lt;/mn&gt;&lt;mtext&gt;&lt;/mtext&gt;&lt;mfrac&gt;&lt;mn&gt;2&lt;/mn&gt;&lt;mn&gt;5&lt;/mn&gt;&lt;/mfrac&gt;&lt;mo&gt;−&lt;/mo&gt;&lt;mn&gt;5&lt;/mn&gt;&lt;mtext&gt;&lt;/mtext&gt;&lt;mfrac&gt;&lt;mn&gt;3&lt;/mn&gt;&lt;mn&gt;5&lt;/mn&gt;&lt;/mfrac&gt;&lt;/math&gt;" id="232" name="Google Shape;232;p22" title="10 two fifths minus 5 three fif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75123" y="7146424"/>
            <a:ext cx="781151" cy="35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10\ \frac{2}{5}-5\ \frac{3}{5}&quot;&gt;&lt;mn&gt;10&lt;/mn&gt;&lt;mtext&gt;&lt;/mtext&gt;&lt;mfrac&gt;&lt;mn&gt;2&lt;/mn&gt;&lt;mn&gt;5&lt;/mn&gt;&lt;/mfrac&gt;&lt;mo&gt;−&lt;/mo&gt;&lt;mn&gt;5&lt;/mn&gt;&lt;mtext&gt;&lt;/mtext&gt;&lt;mfrac&gt;&lt;mn&gt;3&lt;/mn&gt;&lt;mn&gt;5&lt;/mn&gt;&lt;/mfrac&gt;&lt;/math&gt;" id="233" name="Google Shape;233;p22" title="10 two fifths minus 5 three fif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12023" y="7146424"/>
            <a:ext cx="781151" cy="35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7\ \frac{2}{5}-1\ \frac{3}{5}&quot;&gt;&lt;mn&gt;7&lt;/mn&gt;&lt;mtext&gt;&lt;/mtext&gt;&lt;mfrac&gt;&lt;mn&gt;2&lt;/mn&gt;&lt;mn&gt;5&lt;/mn&gt;&lt;/mfrac&gt;&lt;mo&gt;−&lt;/mo&gt;&lt;mn&gt;1&lt;/mn&gt;&lt;mtext&gt;&lt;/mtext&gt;&lt;mfrac&gt;&lt;mn&gt;3&lt;/mn&gt;&lt;mn&gt;5&lt;/mn&gt;&lt;/mfrac&gt;&lt;/math&gt;" id="234" name="Google Shape;234;p22" title="7 two fifths minus 1 three fifth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01988" y="7924200"/>
            <a:ext cx="727430" cy="35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7\ \frac{2}{5}-1\ \frac{3}{5}&quot;&gt;&lt;mn&gt;7&lt;/mn&gt;&lt;mtext&gt;&lt;/mtext&gt;&lt;mfrac&gt;&lt;mn&gt;2&lt;/mn&gt;&lt;mn&gt;5&lt;/mn&gt;&lt;/mfrac&gt;&lt;mo&gt;−&lt;/mo&gt;&lt;mn&gt;1&lt;/mn&gt;&lt;mtext&gt;&lt;/mtext&gt;&lt;mfrac&gt;&lt;mn&gt;3&lt;/mn&gt;&lt;mn&gt;5&lt;/mn&gt;&lt;/mfrac&gt;&lt;/math&gt;" id="235" name="Google Shape;235;p22" title="7 two fifths minus 1 three fifth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38875" y="7994950"/>
            <a:ext cx="727430" cy="3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"/>
          <p:cNvSpPr txBox="1"/>
          <p:nvPr>
            <p:ph type="ctrTitle"/>
          </p:nvPr>
        </p:nvSpPr>
        <p:spPr>
          <a:xfrm>
            <a:off x="1476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41" name="Google Shape;241;p23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3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3"/>
          <p:cNvSpPr txBox="1"/>
          <p:nvPr>
            <p:ph type="ctrTitle"/>
          </p:nvPr>
        </p:nvSpPr>
        <p:spPr>
          <a:xfrm>
            <a:off x="3771938" y="183185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75" y="2333575"/>
            <a:ext cx="3533675" cy="44731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3"/>
          <p:cNvSpPr txBox="1"/>
          <p:nvPr/>
        </p:nvSpPr>
        <p:spPr>
          <a:xfrm>
            <a:off x="294400" y="1688700"/>
            <a:ext cx="4254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Prove your reasoning.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46" name="Google Shape;24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25" y="4758525"/>
            <a:ext cx="3644025" cy="6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4475" y="2370050"/>
            <a:ext cx="3533675" cy="44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9300" y="4680375"/>
            <a:ext cx="3644025" cy="6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3"/>
          <p:cNvSpPr txBox="1"/>
          <p:nvPr/>
        </p:nvSpPr>
        <p:spPr>
          <a:xfrm>
            <a:off x="4146400" y="1831850"/>
            <a:ext cx="4254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Prove your reasoning.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0" name="Google Shape;250;p23"/>
          <p:cNvSpPr txBox="1"/>
          <p:nvPr/>
        </p:nvSpPr>
        <p:spPr>
          <a:xfrm>
            <a:off x="238275" y="4305975"/>
            <a:ext cx="4254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Prove your reasoning.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1" name="Google Shape;251;p23"/>
          <p:cNvSpPr txBox="1"/>
          <p:nvPr/>
        </p:nvSpPr>
        <p:spPr>
          <a:xfrm>
            <a:off x="4229950" y="4230025"/>
            <a:ext cx="4254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Prove your reasoning.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52" name="Google Shape;25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100" y="6739501"/>
            <a:ext cx="3208151" cy="7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6400" y="6780101"/>
            <a:ext cx="3208151" cy="78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3"/>
          <p:cNvSpPr txBox="1"/>
          <p:nvPr/>
        </p:nvSpPr>
        <p:spPr>
          <a:xfrm>
            <a:off x="294400" y="6365100"/>
            <a:ext cx="4254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Prove your reasoning.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5" name="Google Shape;255;p23"/>
          <p:cNvSpPr txBox="1"/>
          <p:nvPr/>
        </p:nvSpPr>
        <p:spPr>
          <a:xfrm>
            <a:off x="4146400" y="6365100"/>
            <a:ext cx="42549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Prove your reasoning.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6" name="Google Shape;256;p23"/>
          <p:cNvSpPr/>
          <p:nvPr/>
        </p:nvSpPr>
        <p:spPr>
          <a:xfrm>
            <a:off x="236550" y="6307000"/>
            <a:ext cx="7275600" cy="1508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4"/>
          <p:cNvSpPr txBox="1"/>
          <p:nvPr>
            <p:ph type="ctrTitle"/>
          </p:nvPr>
        </p:nvSpPr>
        <p:spPr>
          <a:xfrm>
            <a:off x="-12" y="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Extension</a:t>
            </a:r>
            <a:endParaRPr sz="4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2" name="Google Shape;262;p24"/>
          <p:cNvSpPr txBox="1"/>
          <p:nvPr>
            <p:ph type="ctrTitle"/>
          </p:nvPr>
        </p:nvSpPr>
        <p:spPr>
          <a:xfrm>
            <a:off x="4146388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4"/>
          <p:cNvSpPr txBox="1"/>
          <p:nvPr>
            <p:ph type="ctrTitle"/>
          </p:nvPr>
        </p:nvSpPr>
        <p:spPr>
          <a:xfrm>
            <a:off x="4010213" y="266075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4"/>
          <p:cNvSpPr txBox="1"/>
          <p:nvPr>
            <p:ph type="ctrTitle"/>
          </p:nvPr>
        </p:nvSpPr>
        <p:spPr>
          <a:xfrm>
            <a:off x="3771938" y="1831850"/>
            <a:ext cx="3056100" cy="9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72631"/>
            <a:ext cx="7772400" cy="9914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5"/>
          <p:cNvSpPr txBox="1"/>
          <p:nvPr>
            <p:ph type="ctrTitle"/>
          </p:nvPr>
        </p:nvSpPr>
        <p:spPr>
          <a:xfrm>
            <a:off x="264900" y="718431"/>
            <a:ext cx="7242600" cy="11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fa Slab One"/>
                <a:ea typeface="Alfa Slab One"/>
                <a:cs typeface="Alfa Slab One"/>
                <a:sym typeface="Alfa Slab One"/>
              </a:rPr>
              <a:t>Exit Ticket</a:t>
            </a:r>
            <a:endParaRPr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71" name="Google Shape;271;p25"/>
          <p:cNvSpPr txBox="1"/>
          <p:nvPr/>
        </p:nvSpPr>
        <p:spPr>
          <a:xfrm>
            <a:off x="583650" y="1967213"/>
            <a:ext cx="71751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&lt;math xmlns=&quot;http://www.w3.org/1998/Math/MathML&quot; display=&quot;block&quot; data-is-equatio=&quot;1&quot; data-latex=&quot;4\ \frac{1}{3}\ -\ 2\ \frac{2}{3\ }=&quot;&gt;&lt;mn&gt;4&lt;/mn&gt;&lt;mtext&gt;&lt;/mtext&gt;&lt;mfrac&gt;&lt;mn&gt;1&lt;/mn&gt;&lt;mn&gt;3&lt;/mn&gt;&lt;/mfrac&gt;&lt;mtext&gt;&lt;/mtext&gt;&lt;mo&gt;−&lt;/mo&gt;&lt;mtext&gt;&lt;/mtext&gt;&lt;mn&gt;2&lt;/mn&gt;&lt;mtext&gt;&lt;/mtext&gt;&lt;mfrac&gt;&lt;mn&gt;2&lt;/mn&gt;&lt;mrow&gt;&lt;mn&gt;3&lt;/mn&gt;&lt;mtext&gt;&lt;/mtext&gt;&lt;/mrow&gt;&lt;/mfrac&gt;&lt;mo&gt;=&lt;/mo&gt;&lt;/math&gt;" id="272" name="Google Shape;272;p25" title="4 one third minus 2 2 over 3 equal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575" y="2251613"/>
            <a:ext cx="1859032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2\ \frac{3}{4}\ -\ 1\ \frac{1}{4}=&quot;&gt;&lt;mn&gt;2&lt;/mn&gt;&lt;mtext&gt;&lt;/mtext&gt;&lt;mfrac&gt;&lt;mn&gt;3&lt;/mn&gt;&lt;mn&gt;4&lt;/mn&gt;&lt;/mfrac&gt;&lt;mtext&gt;&lt;/mtext&gt;&lt;mo&gt;−&lt;/mo&gt;&lt;mtext&gt;&lt;/mtext&gt;&lt;mn&gt;1&lt;/mn&gt;&lt;mtext&gt;&lt;/mtext&gt;&lt;mfrac&gt;&lt;mn&gt;1&lt;/mn&gt;&lt;mn&gt;4&lt;/mn&gt;&lt;/mfrac&gt;&lt;mo&gt;=&lt;/mo&gt;&lt;/math&gt;" id="273" name="Google Shape;273;p25" title="2 three fourths minus 1 one fourth equal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425" y="2251625"/>
            <a:ext cx="1761918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5"/>
          <p:cNvSpPr txBox="1"/>
          <p:nvPr/>
        </p:nvSpPr>
        <p:spPr>
          <a:xfrm>
            <a:off x="583650" y="4383800"/>
            <a:ext cx="6605100" cy="15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Sally had 4  feet of wood for a garden.  Joe had 2 ⅘ feet of wood for a garden.  How much many more feet of wood did Sally have?</a:t>
            </a:r>
            <a:endParaRPr sz="23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25"/>
          <p:cNvSpPr txBox="1"/>
          <p:nvPr/>
        </p:nvSpPr>
        <p:spPr>
          <a:xfrm>
            <a:off x="264900" y="221650"/>
            <a:ext cx="66867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Name: ________________________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25"/>
          <p:cNvSpPr txBox="1"/>
          <p:nvPr/>
        </p:nvSpPr>
        <p:spPr>
          <a:xfrm>
            <a:off x="303625" y="1646600"/>
            <a:ext cx="24978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Sweet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77" name="Google Shape;277;p25"/>
          <p:cNvSpPr txBox="1"/>
          <p:nvPr/>
        </p:nvSpPr>
        <p:spPr>
          <a:xfrm>
            <a:off x="583650" y="3912900"/>
            <a:ext cx="24978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Mild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78" name="Google Shape;278;p25"/>
          <p:cNvSpPr txBox="1"/>
          <p:nvPr/>
        </p:nvSpPr>
        <p:spPr>
          <a:xfrm>
            <a:off x="5009700" y="1735525"/>
            <a:ext cx="24978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Spicy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79" name="Google Shape;279;p25"/>
          <p:cNvSpPr txBox="1"/>
          <p:nvPr/>
        </p:nvSpPr>
        <p:spPr>
          <a:xfrm>
            <a:off x="236550" y="6189650"/>
            <a:ext cx="72426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Pick one to solve any way you choose.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80" name="Google Shape;280;p25"/>
          <p:cNvSpPr/>
          <p:nvPr/>
        </p:nvSpPr>
        <p:spPr>
          <a:xfrm>
            <a:off x="270075" y="6642275"/>
            <a:ext cx="7242600" cy="2950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