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39" d="100"/>
          <a:sy n="39" d="100"/>
        </p:scale>
        <p:origin x="-1236"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96166B3-0EA3-4AC0-83ED-FB6823379575}" type="datetimeFigureOut">
              <a:rPr lang="en-US" smtClean="0"/>
              <a:t>4/9/2014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C55EAD-A645-44D1-A9C7-530CC777EB93}" type="slidenum">
              <a:rPr lang="en-US" smtClean="0"/>
              <a:t>‹#›</a:t>
            </a:fld>
            <a:endParaRPr lang="en-US"/>
          </a:p>
        </p:txBody>
      </p:sp>
    </p:spTree>
    <p:extLst>
      <p:ext uri="{BB962C8B-B14F-4D97-AF65-F5344CB8AC3E}">
        <p14:creationId xmlns:p14="http://schemas.microsoft.com/office/powerpoint/2010/main" val="18840595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96166B3-0EA3-4AC0-83ED-FB6823379575}" type="datetimeFigureOut">
              <a:rPr lang="en-US" smtClean="0"/>
              <a:t>4/9/2014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C55EAD-A645-44D1-A9C7-530CC777EB93}" type="slidenum">
              <a:rPr lang="en-US" smtClean="0"/>
              <a:t>‹#›</a:t>
            </a:fld>
            <a:endParaRPr lang="en-US"/>
          </a:p>
        </p:txBody>
      </p:sp>
    </p:spTree>
    <p:extLst>
      <p:ext uri="{BB962C8B-B14F-4D97-AF65-F5344CB8AC3E}">
        <p14:creationId xmlns:p14="http://schemas.microsoft.com/office/powerpoint/2010/main" val="20111274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96166B3-0EA3-4AC0-83ED-FB6823379575}" type="datetimeFigureOut">
              <a:rPr lang="en-US" smtClean="0"/>
              <a:t>4/9/2014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C55EAD-A645-44D1-A9C7-530CC777EB93}" type="slidenum">
              <a:rPr lang="en-US" smtClean="0"/>
              <a:t>‹#›</a:t>
            </a:fld>
            <a:endParaRPr lang="en-US"/>
          </a:p>
        </p:txBody>
      </p:sp>
    </p:spTree>
    <p:extLst>
      <p:ext uri="{BB962C8B-B14F-4D97-AF65-F5344CB8AC3E}">
        <p14:creationId xmlns:p14="http://schemas.microsoft.com/office/powerpoint/2010/main" val="13623010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96166B3-0EA3-4AC0-83ED-FB6823379575}" type="datetimeFigureOut">
              <a:rPr lang="en-US" smtClean="0"/>
              <a:t>4/9/2014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C55EAD-A645-44D1-A9C7-530CC777EB93}" type="slidenum">
              <a:rPr lang="en-US" smtClean="0"/>
              <a:t>‹#›</a:t>
            </a:fld>
            <a:endParaRPr lang="en-US"/>
          </a:p>
        </p:txBody>
      </p:sp>
    </p:spTree>
    <p:extLst>
      <p:ext uri="{BB962C8B-B14F-4D97-AF65-F5344CB8AC3E}">
        <p14:creationId xmlns:p14="http://schemas.microsoft.com/office/powerpoint/2010/main" val="26638624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96166B3-0EA3-4AC0-83ED-FB6823379575}" type="datetimeFigureOut">
              <a:rPr lang="en-US" smtClean="0"/>
              <a:t>4/9/2014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C55EAD-A645-44D1-A9C7-530CC777EB93}" type="slidenum">
              <a:rPr lang="en-US" smtClean="0"/>
              <a:t>‹#›</a:t>
            </a:fld>
            <a:endParaRPr lang="en-US"/>
          </a:p>
        </p:txBody>
      </p:sp>
    </p:spTree>
    <p:extLst>
      <p:ext uri="{BB962C8B-B14F-4D97-AF65-F5344CB8AC3E}">
        <p14:creationId xmlns:p14="http://schemas.microsoft.com/office/powerpoint/2010/main" val="28039126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96166B3-0EA3-4AC0-83ED-FB6823379575}" type="datetimeFigureOut">
              <a:rPr lang="en-US" smtClean="0"/>
              <a:t>4/9/2014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C55EAD-A645-44D1-A9C7-530CC777EB93}" type="slidenum">
              <a:rPr lang="en-US" smtClean="0"/>
              <a:t>‹#›</a:t>
            </a:fld>
            <a:endParaRPr lang="en-US"/>
          </a:p>
        </p:txBody>
      </p:sp>
    </p:spTree>
    <p:extLst>
      <p:ext uri="{BB962C8B-B14F-4D97-AF65-F5344CB8AC3E}">
        <p14:creationId xmlns:p14="http://schemas.microsoft.com/office/powerpoint/2010/main" val="11481992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96166B3-0EA3-4AC0-83ED-FB6823379575}" type="datetimeFigureOut">
              <a:rPr lang="en-US" smtClean="0"/>
              <a:t>4/9/2014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C55EAD-A645-44D1-A9C7-530CC777EB93}" type="slidenum">
              <a:rPr lang="en-US" smtClean="0"/>
              <a:t>‹#›</a:t>
            </a:fld>
            <a:endParaRPr lang="en-US"/>
          </a:p>
        </p:txBody>
      </p:sp>
    </p:spTree>
    <p:extLst>
      <p:ext uri="{BB962C8B-B14F-4D97-AF65-F5344CB8AC3E}">
        <p14:creationId xmlns:p14="http://schemas.microsoft.com/office/powerpoint/2010/main" val="12717425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96166B3-0EA3-4AC0-83ED-FB6823379575}" type="datetimeFigureOut">
              <a:rPr lang="en-US" smtClean="0"/>
              <a:t>4/9/2014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C55EAD-A645-44D1-A9C7-530CC777EB93}" type="slidenum">
              <a:rPr lang="en-US" smtClean="0"/>
              <a:t>‹#›</a:t>
            </a:fld>
            <a:endParaRPr lang="en-US"/>
          </a:p>
        </p:txBody>
      </p:sp>
    </p:spTree>
    <p:extLst>
      <p:ext uri="{BB962C8B-B14F-4D97-AF65-F5344CB8AC3E}">
        <p14:creationId xmlns:p14="http://schemas.microsoft.com/office/powerpoint/2010/main" val="15665364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96166B3-0EA3-4AC0-83ED-FB6823379575}" type="datetimeFigureOut">
              <a:rPr lang="en-US" smtClean="0"/>
              <a:t>4/9/2014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C55EAD-A645-44D1-A9C7-530CC777EB93}" type="slidenum">
              <a:rPr lang="en-US" smtClean="0"/>
              <a:t>‹#›</a:t>
            </a:fld>
            <a:endParaRPr lang="en-US"/>
          </a:p>
        </p:txBody>
      </p:sp>
    </p:spTree>
    <p:extLst>
      <p:ext uri="{BB962C8B-B14F-4D97-AF65-F5344CB8AC3E}">
        <p14:creationId xmlns:p14="http://schemas.microsoft.com/office/powerpoint/2010/main" val="23122201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96166B3-0EA3-4AC0-83ED-FB6823379575}" type="datetimeFigureOut">
              <a:rPr lang="en-US" smtClean="0"/>
              <a:t>4/9/2014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C55EAD-A645-44D1-A9C7-530CC777EB93}" type="slidenum">
              <a:rPr lang="en-US" smtClean="0"/>
              <a:t>‹#›</a:t>
            </a:fld>
            <a:endParaRPr lang="en-US"/>
          </a:p>
        </p:txBody>
      </p:sp>
    </p:spTree>
    <p:extLst>
      <p:ext uri="{BB962C8B-B14F-4D97-AF65-F5344CB8AC3E}">
        <p14:creationId xmlns:p14="http://schemas.microsoft.com/office/powerpoint/2010/main" val="13858032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96166B3-0EA3-4AC0-83ED-FB6823379575}" type="datetimeFigureOut">
              <a:rPr lang="en-US" smtClean="0"/>
              <a:t>4/9/2014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C55EAD-A645-44D1-A9C7-530CC777EB93}" type="slidenum">
              <a:rPr lang="en-US" smtClean="0"/>
              <a:t>‹#›</a:t>
            </a:fld>
            <a:endParaRPr lang="en-US"/>
          </a:p>
        </p:txBody>
      </p:sp>
    </p:spTree>
    <p:extLst>
      <p:ext uri="{BB962C8B-B14F-4D97-AF65-F5344CB8AC3E}">
        <p14:creationId xmlns:p14="http://schemas.microsoft.com/office/powerpoint/2010/main" val="9979714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6166B3-0EA3-4AC0-83ED-FB6823379575}" type="datetimeFigureOut">
              <a:rPr lang="en-US" smtClean="0"/>
              <a:t>4/9/2014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C55EAD-A645-44D1-A9C7-530CC777EB93}" type="slidenum">
              <a:rPr lang="en-US" smtClean="0"/>
              <a:t>‹#›</a:t>
            </a:fld>
            <a:endParaRPr lang="en-US"/>
          </a:p>
        </p:txBody>
      </p:sp>
    </p:spTree>
    <p:extLst>
      <p:ext uri="{BB962C8B-B14F-4D97-AF65-F5344CB8AC3E}">
        <p14:creationId xmlns:p14="http://schemas.microsoft.com/office/powerpoint/2010/main" val="36442572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The importance of Republican Motherhood/Cult of Domesticity</a:t>
            </a:r>
            <a:endParaRPr lang="en-US" dirty="0"/>
          </a:p>
        </p:txBody>
      </p:sp>
      <p:sp>
        <p:nvSpPr>
          <p:cNvPr id="5" name="Content Placeholder 4"/>
          <p:cNvSpPr>
            <a:spLocks noGrp="1"/>
          </p:cNvSpPr>
          <p:nvPr>
            <p:ph idx="1"/>
          </p:nvPr>
        </p:nvSpPr>
        <p:spPr/>
        <p:txBody>
          <a:bodyPr/>
          <a:lstStyle/>
          <a:p>
            <a:r>
              <a:rPr lang="en-US" dirty="0" smtClean="0">
                <a:solidFill>
                  <a:srgbClr val="FF0000"/>
                </a:solidFill>
              </a:rPr>
              <a:t>Most APUSH exams have one to two multiple choice questions and the writers use straightforward definitions, quotes and even picture to see if students can identify these concepts.  2006 DBQ was devoted to this topic</a:t>
            </a:r>
            <a:endParaRPr lang="en-US" dirty="0">
              <a:solidFill>
                <a:srgbClr val="FF0000"/>
              </a:solidFill>
            </a:endParaRPr>
          </a:p>
        </p:txBody>
      </p:sp>
    </p:spTree>
    <p:extLst>
      <p:ext uri="{BB962C8B-B14F-4D97-AF65-F5344CB8AC3E}">
        <p14:creationId xmlns:p14="http://schemas.microsoft.com/office/powerpoint/2010/main" val="7576101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8238"/>
            <a:ext cx="8229600" cy="1143000"/>
          </a:xfrm>
        </p:spPr>
        <p:txBody>
          <a:bodyPr>
            <a:noAutofit/>
          </a:bodyPr>
          <a:lstStyle/>
          <a:p>
            <a:r>
              <a:rPr lang="en-US" sz="3600" dirty="0" smtClean="0"/>
              <a:t>Social &amp; Cultural movements- pre-civil war</a:t>
            </a:r>
            <a:endParaRPr lang="en-US" sz="3600" dirty="0"/>
          </a:p>
        </p:txBody>
      </p:sp>
      <p:sp>
        <p:nvSpPr>
          <p:cNvPr id="3" name="Content Placeholder 2"/>
          <p:cNvSpPr>
            <a:spLocks noGrp="1"/>
          </p:cNvSpPr>
          <p:nvPr>
            <p:ph idx="1"/>
          </p:nvPr>
        </p:nvSpPr>
        <p:spPr>
          <a:xfrm>
            <a:off x="381000" y="914400"/>
            <a:ext cx="8229600" cy="4525963"/>
          </a:xfrm>
        </p:spPr>
        <p:txBody>
          <a:bodyPr>
            <a:noAutofit/>
          </a:bodyPr>
          <a:lstStyle/>
          <a:p>
            <a:r>
              <a:rPr lang="en-US" sz="2000" dirty="0" smtClean="0"/>
              <a:t>Lowell factory workers= Massachusetts farm girls mainly 1820-1830, eventually replaced by Irish immigrants who would work for cheap</a:t>
            </a:r>
          </a:p>
          <a:p>
            <a:r>
              <a:rPr lang="en-US" sz="2000" dirty="0" smtClean="0"/>
              <a:t>Women’s movement</a:t>
            </a:r>
          </a:p>
          <a:p>
            <a:pPr lvl="1"/>
            <a:r>
              <a:rPr lang="en-US" sz="2000" dirty="0" smtClean="0"/>
              <a:t>Middle class women</a:t>
            </a:r>
          </a:p>
          <a:p>
            <a:pPr lvl="1"/>
            <a:r>
              <a:rPr lang="en-US" sz="2000" dirty="0" smtClean="0"/>
              <a:t>Legal &amp; educational rights</a:t>
            </a:r>
          </a:p>
          <a:p>
            <a:pPr lvl="1"/>
            <a:r>
              <a:rPr lang="en-US" sz="2000" dirty="0" smtClean="0"/>
              <a:t>Ties to anti-slavery &amp; temperance movement</a:t>
            </a:r>
          </a:p>
          <a:p>
            <a:pPr lvl="1"/>
            <a:r>
              <a:rPr lang="en-US" sz="2000" dirty="0" smtClean="0"/>
              <a:t>Conventions in NE and Midwest but not South</a:t>
            </a:r>
          </a:p>
          <a:p>
            <a:pPr lvl="1"/>
            <a:r>
              <a:rPr lang="en-US" sz="2000" dirty="0" smtClean="0"/>
              <a:t>SENECA FALLS CONVENTION-1848</a:t>
            </a:r>
          </a:p>
          <a:p>
            <a:pPr lvl="2"/>
            <a:r>
              <a:rPr lang="en-US" sz="2000" dirty="0" smtClean="0"/>
              <a:t>Led by Elizabeth Cady Stanton &amp; </a:t>
            </a:r>
            <a:r>
              <a:rPr lang="en-US" sz="2000" dirty="0" err="1" smtClean="0"/>
              <a:t>Lucretia</a:t>
            </a:r>
            <a:r>
              <a:rPr lang="en-US" sz="2000" dirty="0" smtClean="0"/>
              <a:t> Mott</a:t>
            </a:r>
          </a:p>
          <a:p>
            <a:pPr lvl="2"/>
            <a:r>
              <a:rPr lang="en-US" sz="2000" dirty="0" smtClean="0"/>
              <a:t>Declaration of Sentiments &amp; Resolutions=greater rights for women: suffrage, right to retain property after marriage, greater divorce &amp; custody rights, equal educational opportunities</a:t>
            </a:r>
          </a:p>
          <a:p>
            <a:pPr lvl="2"/>
            <a:r>
              <a:rPr lang="en-US" sz="2000" dirty="0" smtClean="0">
                <a:solidFill>
                  <a:srgbClr val="FF0000"/>
                </a:solidFill>
              </a:rPr>
              <a:t>APUSH Test Tip= know what reforms the convention called for and what it did not- </a:t>
            </a:r>
            <a:r>
              <a:rPr lang="en-US" sz="2000" dirty="0" err="1" smtClean="0">
                <a:solidFill>
                  <a:srgbClr val="FF0000"/>
                </a:solidFill>
              </a:rPr>
              <a:t>ie</a:t>
            </a:r>
            <a:r>
              <a:rPr lang="en-US" sz="2000" dirty="0" smtClean="0">
                <a:solidFill>
                  <a:srgbClr val="FF0000"/>
                </a:solidFill>
              </a:rPr>
              <a:t>. Did not call for more liberal abortion laws or equal pay for equal work</a:t>
            </a:r>
          </a:p>
        </p:txBody>
      </p:sp>
    </p:spTree>
    <p:extLst>
      <p:ext uri="{BB962C8B-B14F-4D97-AF65-F5344CB8AC3E}">
        <p14:creationId xmlns:p14="http://schemas.microsoft.com/office/powerpoint/2010/main" val="31783705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Notable women in this time </a:t>
            </a:r>
            <a:endParaRPr lang="en-US" dirty="0"/>
          </a:p>
        </p:txBody>
      </p:sp>
      <p:sp>
        <p:nvSpPr>
          <p:cNvPr id="3" name="Content Placeholder 2"/>
          <p:cNvSpPr>
            <a:spLocks noGrp="1"/>
          </p:cNvSpPr>
          <p:nvPr>
            <p:ph idx="1"/>
          </p:nvPr>
        </p:nvSpPr>
        <p:spPr/>
        <p:txBody>
          <a:bodyPr/>
          <a:lstStyle/>
          <a:p>
            <a:r>
              <a:rPr lang="en-US" dirty="0" smtClean="0"/>
              <a:t>Dorothea Dix= reform for the treatment of mentally handicapped people as well as prison reform.  NOT in women’s rights movement</a:t>
            </a:r>
          </a:p>
          <a:p>
            <a:r>
              <a:rPr lang="en-US" dirty="0" smtClean="0"/>
              <a:t>Sarah Grimke=one of first women</a:t>
            </a:r>
          </a:p>
          <a:p>
            <a:pPr marL="0" indent="0">
              <a:buNone/>
            </a:pPr>
            <a:r>
              <a:rPr lang="en-US" dirty="0" smtClean="0"/>
              <a:t> to publically support abolition </a:t>
            </a:r>
          </a:p>
          <a:p>
            <a:pPr marL="0" indent="0">
              <a:buNone/>
            </a:pPr>
            <a:r>
              <a:rPr lang="en-US" dirty="0" smtClean="0"/>
              <a:t>&amp; women’s rights</a:t>
            </a:r>
            <a:endParaRPr lang="en-US" dirty="0"/>
          </a:p>
        </p:txBody>
      </p:sp>
      <p:pic>
        <p:nvPicPr>
          <p:cNvPr id="1026" name="Picture 2" descr="http://ts2.mm.bing.net/th?id=HN.608005594981271037&amp;w=241&amp;h=366&amp;c=7&amp;rs=1&amp;qlt=80&amp;pid=1.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00800" y="3200400"/>
            <a:ext cx="2295525" cy="34861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48304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Abolition movement</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American Colonization Society=worked to return freed slaves to Africa mainly led by middle-class men &amp; women</a:t>
            </a:r>
          </a:p>
          <a:p>
            <a:r>
              <a:rPr lang="en-US" dirty="0" smtClean="0"/>
              <a:t>William Lloyd Garrison=editor of </a:t>
            </a:r>
            <a:r>
              <a:rPr lang="en-US" i="1" dirty="0" smtClean="0"/>
              <a:t>The Liberator-</a:t>
            </a:r>
            <a:r>
              <a:rPr lang="en-US" dirty="0" smtClean="0"/>
              <a:t>abolitionist newspaper &amp; a founder of the American Anti-Slavery Society.  Called for emancipation of slaves</a:t>
            </a:r>
          </a:p>
          <a:p>
            <a:r>
              <a:rPr lang="en-US" dirty="0" smtClean="0"/>
              <a:t>Frederick Douglass=black abolitionist who also fought for women’s rights &amp; equality for Native Americans</a:t>
            </a:r>
          </a:p>
          <a:p>
            <a:r>
              <a:rPr lang="en-US" dirty="0" smtClean="0">
                <a:solidFill>
                  <a:srgbClr val="FF0000"/>
                </a:solidFill>
              </a:rPr>
              <a:t>APUSH Test Tip- most know Douglass &amp; questions for sure but also know Garrison – the writers like him</a:t>
            </a:r>
            <a:endParaRPr lang="en-US" dirty="0">
              <a:solidFill>
                <a:srgbClr val="FF0000"/>
              </a:solidFill>
            </a:endParaRPr>
          </a:p>
        </p:txBody>
      </p:sp>
    </p:spTree>
    <p:extLst>
      <p:ext uri="{BB962C8B-B14F-4D97-AF65-F5344CB8AC3E}">
        <p14:creationId xmlns:p14="http://schemas.microsoft.com/office/powerpoint/2010/main" val="35646690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Transcendentalism &amp; Utopian Communities</a:t>
            </a:r>
            <a:endParaRPr lang="en-US" dirty="0"/>
          </a:p>
        </p:txBody>
      </p:sp>
      <p:sp>
        <p:nvSpPr>
          <p:cNvPr id="3" name="Content Placeholder 2"/>
          <p:cNvSpPr>
            <a:spLocks noGrp="1"/>
          </p:cNvSpPr>
          <p:nvPr>
            <p:ph idx="1"/>
          </p:nvPr>
        </p:nvSpPr>
        <p:spPr>
          <a:xfrm>
            <a:off x="457200" y="1524000"/>
            <a:ext cx="8229600" cy="4525963"/>
          </a:xfrm>
        </p:spPr>
        <p:txBody>
          <a:bodyPr>
            <a:normAutofit fontScale="85000" lnSpcReduction="20000"/>
          </a:bodyPr>
          <a:lstStyle/>
          <a:p>
            <a:r>
              <a:rPr lang="en-US" dirty="0" smtClean="0"/>
              <a:t>Transcendentalism=philosophical &amp; literary movement of the 1800s that emphasized a simple life that celebrated truth in nature, personal emotion &amp; imagination</a:t>
            </a:r>
          </a:p>
          <a:p>
            <a:r>
              <a:rPr lang="en-US" dirty="0" smtClean="0"/>
              <a:t>Henry David Thoreau &amp; Ralph Waldo Emerson top writers</a:t>
            </a:r>
          </a:p>
          <a:p>
            <a:r>
              <a:rPr lang="en-US" dirty="0" smtClean="0"/>
              <a:t>Utopian communities=perfect life achieved through conscious act of will- @ Brook Farm, New harmony &amp; Oneida Community</a:t>
            </a:r>
          </a:p>
          <a:p>
            <a:pPr lvl="1"/>
            <a:r>
              <a:rPr lang="en-US" dirty="0" smtClean="0"/>
              <a:t>Escape competitive America</a:t>
            </a:r>
          </a:p>
          <a:p>
            <a:pPr lvl="1"/>
            <a:r>
              <a:rPr lang="en-US" dirty="0" smtClean="0"/>
              <a:t>Regulate your moral behavior</a:t>
            </a:r>
          </a:p>
          <a:p>
            <a:pPr lvl="1"/>
            <a:r>
              <a:rPr lang="en-US" dirty="0" smtClean="0"/>
              <a:t>Create cooperative life in harmony with others</a:t>
            </a:r>
            <a:endParaRPr lang="en-US" dirty="0"/>
          </a:p>
        </p:txBody>
      </p:sp>
    </p:spTree>
    <p:extLst>
      <p:ext uri="{BB962C8B-B14F-4D97-AF65-F5344CB8AC3E}">
        <p14:creationId xmlns:p14="http://schemas.microsoft.com/office/powerpoint/2010/main" val="34201493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Culture</a:t>
            </a:r>
            <a:endParaRPr lang="en-US" dirty="0"/>
          </a:p>
        </p:txBody>
      </p:sp>
      <p:sp>
        <p:nvSpPr>
          <p:cNvPr id="3" name="Content Placeholder 2"/>
          <p:cNvSpPr>
            <a:spLocks noGrp="1"/>
          </p:cNvSpPr>
          <p:nvPr>
            <p:ph idx="1"/>
          </p:nvPr>
        </p:nvSpPr>
        <p:spPr/>
        <p:txBody>
          <a:bodyPr/>
          <a:lstStyle/>
          <a:p>
            <a:r>
              <a:rPr lang="en-US" dirty="0" smtClean="0"/>
              <a:t>Education-McGuffey Readers, more newspapers, more training for teachers, better schools</a:t>
            </a:r>
          </a:p>
          <a:p>
            <a:r>
              <a:rPr lang="en-US" dirty="0" smtClean="0"/>
              <a:t>Art=Hudson River School- led by Thomas Cole, painted landscapes to celebrate beauty of America-first actual art school</a:t>
            </a:r>
            <a:endParaRPr lang="en-US" dirty="0"/>
          </a:p>
        </p:txBody>
      </p:sp>
    </p:spTree>
    <p:extLst>
      <p:ext uri="{BB962C8B-B14F-4D97-AF65-F5344CB8AC3E}">
        <p14:creationId xmlns:p14="http://schemas.microsoft.com/office/powerpoint/2010/main" val="36906138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Gathering Storm 1840-1860</a:t>
            </a:r>
            <a:endParaRPr lang="en-US" dirty="0"/>
          </a:p>
        </p:txBody>
      </p:sp>
      <p:sp>
        <p:nvSpPr>
          <p:cNvPr id="3" name="Content Placeholder 2"/>
          <p:cNvSpPr>
            <a:spLocks noGrp="1"/>
          </p:cNvSpPr>
          <p:nvPr>
            <p:ph idx="1"/>
          </p:nvPr>
        </p:nvSpPr>
        <p:spPr/>
        <p:txBody>
          <a:bodyPr/>
          <a:lstStyle/>
          <a:p>
            <a:r>
              <a:rPr lang="en-US" dirty="0" smtClean="0"/>
              <a:t>Manifest Destiny= US will expand</a:t>
            </a:r>
          </a:p>
          <a:p>
            <a:pPr lvl="1"/>
            <a:r>
              <a:rPr lang="en-US" dirty="0" smtClean="0"/>
              <a:t>Sea to shining sea</a:t>
            </a:r>
          </a:p>
          <a:p>
            <a:pPr lvl="1"/>
            <a:r>
              <a:rPr lang="en-US" dirty="0" smtClean="0"/>
              <a:t>God given right</a:t>
            </a:r>
          </a:p>
          <a:p>
            <a:pPr lvl="1"/>
            <a:r>
              <a:rPr lang="en-US" dirty="0" smtClean="0"/>
              <a:t>Americans support</a:t>
            </a:r>
          </a:p>
          <a:p>
            <a:pPr lvl="2"/>
            <a:r>
              <a:rPr lang="en-US" dirty="0" smtClean="0"/>
              <a:t>Texas- Lone Star republic</a:t>
            </a:r>
          </a:p>
          <a:p>
            <a:pPr lvl="2"/>
            <a:r>
              <a:rPr lang="en-US" dirty="0" smtClean="0"/>
              <a:t>Jackson opposed annexation- why? </a:t>
            </a:r>
          </a:p>
          <a:p>
            <a:pPr lvl="2"/>
            <a:r>
              <a:rPr lang="en-US" dirty="0" smtClean="0"/>
              <a:t>America divided over Texas until added in 1845</a:t>
            </a:r>
          </a:p>
          <a:p>
            <a:pPr lvl="2"/>
            <a:r>
              <a:rPr lang="en-US" dirty="0" smtClean="0"/>
              <a:t>Oregon-dispute with Britain over boundary=54 / 40 or fight!</a:t>
            </a:r>
          </a:p>
        </p:txBody>
      </p:sp>
    </p:spTree>
    <p:extLst>
      <p:ext uri="{BB962C8B-B14F-4D97-AF65-F5344CB8AC3E}">
        <p14:creationId xmlns:p14="http://schemas.microsoft.com/office/powerpoint/2010/main" val="18485806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Mexican War 1846-1848</a:t>
            </a:r>
            <a:endParaRPr lang="en-US" dirty="0"/>
          </a:p>
        </p:txBody>
      </p:sp>
      <p:sp>
        <p:nvSpPr>
          <p:cNvPr id="3" name="Content Placeholder 2"/>
          <p:cNvSpPr>
            <a:spLocks noGrp="1"/>
          </p:cNvSpPr>
          <p:nvPr>
            <p:ph idx="1"/>
          </p:nvPr>
        </p:nvSpPr>
        <p:spPr>
          <a:xfrm>
            <a:off x="457200" y="1219200"/>
            <a:ext cx="8229600" cy="4525963"/>
          </a:xfrm>
        </p:spPr>
        <p:txBody>
          <a:bodyPr>
            <a:noAutofit/>
          </a:bodyPr>
          <a:lstStyle/>
          <a:p>
            <a:r>
              <a:rPr lang="en-US" sz="2400" dirty="0" smtClean="0"/>
              <a:t>Polk justifies war by claiming Mexican troops crossed into America over Rio Grande/vs. Nueces River boundary dispute &amp; killed soldiers</a:t>
            </a:r>
          </a:p>
          <a:p>
            <a:r>
              <a:rPr lang="en-US" sz="2400" dirty="0" smtClean="0"/>
              <a:t>Lincoln &amp; others support war, Whigs do not</a:t>
            </a:r>
          </a:p>
          <a:p>
            <a:r>
              <a:rPr lang="en-US" sz="2400" dirty="0" smtClean="0"/>
              <a:t>Treaty of Guadalupe Hidalgo ends the war &amp; US gains CA, NM, UT, most of AZ, NV, parts of CO &amp; WY. + Rio Grande is border-period.</a:t>
            </a:r>
          </a:p>
          <a:p>
            <a:r>
              <a:rPr lang="en-US" sz="2400" b="1" dirty="0" smtClean="0">
                <a:solidFill>
                  <a:srgbClr val="FF0000"/>
                </a:solidFill>
              </a:rPr>
              <a:t>WILMOT PROVISO</a:t>
            </a:r>
            <a:r>
              <a:rPr lang="en-US" sz="2400" dirty="0" smtClean="0"/>
              <a:t>=called for no slavery in these new lands. Never became law but eventually endorsed by all but one of the free state legislatures-issue of expanding slavery </a:t>
            </a:r>
          </a:p>
          <a:p>
            <a:r>
              <a:rPr lang="en-US" sz="2400" dirty="0" smtClean="0">
                <a:solidFill>
                  <a:srgbClr val="FF0000"/>
                </a:solidFill>
              </a:rPr>
              <a:t>APUSH Test Tip=easy to believe this was a law, but actually passed twice by House and rejected by Senate.  Test writers may use the phrase “passage of the Wilmot Proviso” as a tempting but WRONG answer </a:t>
            </a:r>
            <a:endParaRPr lang="en-US" sz="2400" dirty="0">
              <a:solidFill>
                <a:srgbClr val="FF0000"/>
              </a:solidFill>
            </a:endParaRPr>
          </a:p>
        </p:txBody>
      </p:sp>
    </p:spTree>
    <p:extLst>
      <p:ext uri="{BB962C8B-B14F-4D97-AF65-F5344CB8AC3E}">
        <p14:creationId xmlns:p14="http://schemas.microsoft.com/office/powerpoint/2010/main" val="3268805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Compromise of 1850</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Key players= Stephen Douglas, Daniel Webster, Henry Clay &amp; John C. Calhoun</a:t>
            </a:r>
          </a:p>
          <a:p>
            <a:r>
              <a:rPr lang="en-US" dirty="0" smtClean="0"/>
              <a:t>Not a player=Abe Lincoln</a:t>
            </a:r>
          </a:p>
          <a:p>
            <a:r>
              <a:rPr lang="en-US" dirty="0" smtClean="0"/>
              <a:t>Provisions:</a:t>
            </a:r>
          </a:p>
          <a:p>
            <a:pPr lvl="1"/>
            <a:r>
              <a:rPr lang="en-US" dirty="0" smtClean="0"/>
              <a:t>Admit CA as a free state</a:t>
            </a:r>
          </a:p>
          <a:p>
            <a:pPr lvl="1"/>
            <a:r>
              <a:rPr lang="en-US" dirty="0" smtClean="0"/>
              <a:t>Abolish slave trade in DC but continue to protect slavery in DC</a:t>
            </a:r>
          </a:p>
          <a:p>
            <a:pPr lvl="1"/>
            <a:r>
              <a:rPr lang="en-US" dirty="0" smtClean="0"/>
              <a:t>Pass a more stringent fugitive slave act</a:t>
            </a:r>
          </a:p>
          <a:p>
            <a:pPr lvl="1"/>
            <a:r>
              <a:rPr lang="en-US" dirty="0" smtClean="0"/>
              <a:t>Establish territorial </a:t>
            </a:r>
            <a:r>
              <a:rPr lang="en-US" dirty="0" err="1" smtClean="0"/>
              <a:t>govts</a:t>
            </a:r>
            <a:r>
              <a:rPr lang="en-US" dirty="0" smtClean="0"/>
              <a:t> of NM &amp; UT but no decision on slavery there yet</a:t>
            </a:r>
          </a:p>
        </p:txBody>
      </p:sp>
    </p:spTree>
    <p:extLst>
      <p:ext uri="{BB962C8B-B14F-4D97-AF65-F5344CB8AC3E}">
        <p14:creationId xmlns:p14="http://schemas.microsoft.com/office/powerpoint/2010/main" val="22858769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Events that led to Civil War</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Popular Sovereignty</a:t>
            </a:r>
          </a:p>
          <a:p>
            <a:pPr lvl="1"/>
            <a:r>
              <a:rPr lang="en-US" dirty="0" smtClean="0"/>
              <a:t>Stephen Douglas is the champion of this idea</a:t>
            </a:r>
          </a:p>
          <a:p>
            <a:pPr lvl="1"/>
            <a:r>
              <a:rPr lang="en-US" dirty="0" smtClean="0"/>
              <a:t>Settlers of a given territory would have sole right to decide whether or not slavery would be permitted</a:t>
            </a:r>
          </a:p>
          <a:p>
            <a:pPr lvl="1"/>
            <a:r>
              <a:rPr lang="en-US" dirty="0" smtClean="0"/>
              <a:t>KS / NE Act- 2 territories &amp; those states get to choose</a:t>
            </a:r>
          </a:p>
          <a:p>
            <a:pPr lvl="2"/>
            <a:r>
              <a:rPr lang="en-US" dirty="0" smtClean="0"/>
              <a:t>Consequences= Missouri Compromise 1820 erased</a:t>
            </a:r>
          </a:p>
          <a:p>
            <a:pPr lvl="2"/>
            <a:r>
              <a:rPr lang="en-US" dirty="0" smtClean="0"/>
              <a:t>Slavery can expand beyond South leads to huge debate</a:t>
            </a:r>
          </a:p>
          <a:p>
            <a:pPr lvl="2"/>
            <a:r>
              <a:rPr lang="en-US" dirty="0" smtClean="0"/>
              <a:t>Bloody Kansas</a:t>
            </a:r>
          </a:p>
          <a:p>
            <a:pPr lvl="2"/>
            <a:r>
              <a:rPr lang="en-US" dirty="0" smtClean="0"/>
              <a:t>Split in Democratic Party</a:t>
            </a:r>
          </a:p>
          <a:p>
            <a:pPr lvl="2"/>
            <a:r>
              <a:rPr lang="en-US" dirty="0" smtClean="0"/>
              <a:t>Republican Party forms</a:t>
            </a:r>
          </a:p>
          <a:p>
            <a:pPr lvl="2"/>
            <a:r>
              <a:rPr lang="en-US" dirty="0" smtClean="0"/>
              <a:t>Violence in Congress</a:t>
            </a:r>
          </a:p>
        </p:txBody>
      </p:sp>
    </p:spTree>
    <p:extLst>
      <p:ext uri="{BB962C8B-B14F-4D97-AF65-F5344CB8AC3E}">
        <p14:creationId xmlns:p14="http://schemas.microsoft.com/office/powerpoint/2010/main" val="20309761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38400" y="228600"/>
            <a:ext cx="8229600" cy="1143000"/>
          </a:xfrm>
        </p:spPr>
        <p:txBody>
          <a:bodyPr/>
          <a:lstStyle/>
          <a:p>
            <a:r>
              <a:rPr lang="en-US" dirty="0" smtClean="0"/>
              <a:t>More events</a:t>
            </a:r>
            <a:endParaRPr lang="en-US" dirty="0"/>
          </a:p>
        </p:txBody>
      </p:sp>
      <p:sp>
        <p:nvSpPr>
          <p:cNvPr id="3" name="Content Placeholder 2"/>
          <p:cNvSpPr>
            <a:spLocks noGrp="1"/>
          </p:cNvSpPr>
          <p:nvPr>
            <p:ph idx="1"/>
          </p:nvPr>
        </p:nvSpPr>
        <p:spPr/>
        <p:txBody>
          <a:bodyPr/>
          <a:lstStyle/>
          <a:p>
            <a:r>
              <a:rPr lang="en-US" dirty="0" smtClean="0"/>
              <a:t>Dred Scott Case 1857</a:t>
            </a:r>
          </a:p>
          <a:p>
            <a:pPr lvl="1"/>
            <a:r>
              <a:rPr lang="en-US" dirty="0" smtClean="0"/>
              <a:t>Ruling= Dred is a slave &amp; no right to sue in court.  Constitution says they are private property &amp; can be taken into any territory regardless of free or slave state</a:t>
            </a:r>
          </a:p>
          <a:p>
            <a:pPr lvl="1"/>
            <a:r>
              <a:rPr lang="en-US" dirty="0" smtClean="0"/>
              <a:t>Consequences= invalidates the </a:t>
            </a:r>
            <a:r>
              <a:rPr lang="en-US" dirty="0" err="1" smtClean="0"/>
              <a:t>NorthWest</a:t>
            </a:r>
            <a:r>
              <a:rPr lang="en-US" dirty="0" smtClean="0"/>
              <a:t> Ordinance of 1787 &amp; Missouri Compromise of 1820.  Becomes major issue in Lincoln-Douglas debates.  Deeper divide between North &amp; South </a:t>
            </a:r>
            <a:endParaRPr lang="en-US" dirty="0"/>
          </a:p>
        </p:txBody>
      </p:sp>
      <p:sp>
        <p:nvSpPr>
          <p:cNvPr id="4" name="TextBox 3"/>
          <p:cNvSpPr txBox="1"/>
          <p:nvPr/>
        </p:nvSpPr>
        <p:spPr>
          <a:xfrm>
            <a:off x="4038600" y="304800"/>
            <a:ext cx="4876800" cy="923330"/>
          </a:xfrm>
          <a:prstGeom prst="rect">
            <a:avLst/>
          </a:prstGeom>
          <a:noFill/>
        </p:spPr>
        <p:txBody>
          <a:bodyPr wrap="square" rtlCol="0">
            <a:spAutoFit/>
          </a:bodyPr>
          <a:lstStyle/>
          <a:p>
            <a:r>
              <a:rPr lang="en-US" dirty="0" smtClean="0">
                <a:solidFill>
                  <a:srgbClr val="FF0000"/>
                </a:solidFill>
              </a:rPr>
              <a:t>APUSH Test Tip=important to remember which compromises, acts &amp; Supreme Court decisions restrict the expansion of slavery&amp; which do not</a:t>
            </a:r>
            <a:endParaRPr lang="en-US" dirty="0">
              <a:solidFill>
                <a:srgbClr val="FF0000"/>
              </a:solidFill>
            </a:endParaRPr>
          </a:p>
        </p:txBody>
      </p:sp>
    </p:spTree>
    <p:extLst>
      <p:ext uri="{BB962C8B-B14F-4D97-AF65-F5344CB8AC3E}">
        <p14:creationId xmlns:p14="http://schemas.microsoft.com/office/powerpoint/2010/main" val="18383837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And still more…</a:t>
            </a:r>
            <a:endParaRPr lang="en-US" dirty="0"/>
          </a:p>
        </p:txBody>
      </p:sp>
      <p:sp>
        <p:nvSpPr>
          <p:cNvPr id="3" name="Content Placeholder 2"/>
          <p:cNvSpPr>
            <a:spLocks noGrp="1"/>
          </p:cNvSpPr>
          <p:nvPr>
            <p:ph idx="1"/>
          </p:nvPr>
        </p:nvSpPr>
        <p:spPr/>
        <p:txBody>
          <a:bodyPr>
            <a:normAutofit lnSpcReduction="10000"/>
          </a:bodyPr>
          <a:lstStyle/>
          <a:p>
            <a:r>
              <a:rPr lang="en-US" dirty="0" smtClean="0"/>
              <a:t>Election of 1860</a:t>
            </a:r>
          </a:p>
          <a:p>
            <a:pPr lvl="1"/>
            <a:r>
              <a:rPr lang="en-US" dirty="0" smtClean="0"/>
              <a:t>Republicans v/ Democrats:</a:t>
            </a:r>
          </a:p>
          <a:p>
            <a:pPr lvl="2"/>
            <a:r>
              <a:rPr lang="en-US" dirty="0" smtClean="0"/>
              <a:t>Abe- Republicans accept slavery where it exists but don’t  want further expansion in to territories</a:t>
            </a:r>
          </a:p>
          <a:p>
            <a:pPr lvl="2"/>
            <a:r>
              <a:rPr lang="en-US" dirty="0" smtClean="0"/>
              <a:t>Democrats split</a:t>
            </a:r>
          </a:p>
          <a:p>
            <a:pPr lvl="3"/>
            <a:r>
              <a:rPr lang="en-US" dirty="0" smtClean="0"/>
              <a:t>Northern Democrats favor Douglas &amp; popular sovereignty</a:t>
            </a:r>
          </a:p>
          <a:p>
            <a:pPr lvl="3"/>
            <a:r>
              <a:rPr lang="en-US" dirty="0" smtClean="0"/>
              <a:t>Southern Democrats support Breckinridge, extension of slavery to territories &amp; annexation of Cuba</a:t>
            </a:r>
          </a:p>
          <a:p>
            <a:pPr lvl="3"/>
            <a:endParaRPr lang="en-US" dirty="0"/>
          </a:p>
          <a:p>
            <a:pPr lvl="3"/>
            <a:r>
              <a:rPr lang="en-US" dirty="0" smtClean="0"/>
              <a:t>Consequences: Lincoln wins electoral vote but not majority of popular vote &amp; 7 states led by (you guessed it) SC secede from the Union</a:t>
            </a:r>
          </a:p>
        </p:txBody>
      </p:sp>
    </p:spTree>
    <p:extLst>
      <p:ext uri="{BB962C8B-B14F-4D97-AF65-F5344CB8AC3E}">
        <p14:creationId xmlns:p14="http://schemas.microsoft.com/office/powerpoint/2010/main" val="5706951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274</TotalTime>
  <Words>856</Words>
  <Application>Microsoft Office PowerPoint</Application>
  <PresentationFormat>On-screen Show (4:3)</PresentationFormat>
  <Paragraphs>81</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The importance of Republican Motherhood/Cult of Domesticity</vt:lpstr>
      <vt:lpstr>Social &amp; Cultural movements- pre-civil war</vt:lpstr>
      <vt:lpstr>Notable women in this time </vt:lpstr>
      <vt:lpstr>Abolition movement</vt:lpstr>
      <vt:lpstr>Transcendentalism &amp; Utopian Communities</vt:lpstr>
      <vt:lpstr>Culture</vt:lpstr>
      <vt:lpstr>Gathering Storm 1840-1860</vt:lpstr>
      <vt:lpstr>Mexican War 1846-1848</vt:lpstr>
      <vt:lpstr>Compromise of 1850</vt:lpstr>
      <vt:lpstr>Events that led to Civil War</vt:lpstr>
      <vt:lpstr>More events</vt:lpstr>
      <vt:lpstr>And still more…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importance of Republican Motherhood/Cult of Domesticity</dc:title>
  <dc:creator>Windows User</dc:creator>
  <cp:lastModifiedBy>Windows User</cp:lastModifiedBy>
  <cp:revision>8</cp:revision>
  <dcterms:created xsi:type="dcterms:W3CDTF">2014-04-09T16:08:54Z</dcterms:created>
  <dcterms:modified xsi:type="dcterms:W3CDTF">2014-04-09T21:36:43Z</dcterms:modified>
</cp:coreProperties>
</file>