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56" r:id="rId2"/>
    <p:sldId id="258" r:id="rId3"/>
    <p:sldId id="257" r:id="rId4"/>
    <p:sldId id="259" r:id="rId5"/>
    <p:sldId id="260" r:id="rId6"/>
    <p:sldId id="265" r:id="rId7"/>
    <p:sldId id="266" r:id="rId8"/>
    <p:sldId id="269" r:id="rId9"/>
    <p:sldId id="270" r:id="rId10"/>
    <p:sldId id="271" r:id="rId11"/>
    <p:sldId id="272" r:id="rId12"/>
    <p:sldId id="292" r:id="rId13"/>
    <p:sldId id="278" r:id="rId14"/>
    <p:sldId id="279" r:id="rId15"/>
    <p:sldId id="280" r:id="rId16"/>
    <p:sldId id="284" r:id="rId17"/>
    <p:sldId id="285" r:id="rId18"/>
    <p:sldId id="289" r:id="rId19"/>
    <p:sldId id="291" r:id="rId20"/>
    <p:sldId id="294" r:id="rId21"/>
    <p:sldId id="293" r:id="rId22"/>
    <p:sldId id="295" r:id="rId23"/>
    <p:sldId id="299" r:id="rId24"/>
    <p:sldId id="300" r:id="rId25"/>
    <p:sldId id="301" r:id="rId26"/>
    <p:sldId id="302" r:id="rId27"/>
    <p:sldId id="303" r:id="rId28"/>
    <p:sldId id="304" r:id="rId29"/>
    <p:sldId id="305" r:id="rId30"/>
    <p:sldId id="306" r:id="rId31"/>
    <p:sldId id="307" r:id="rId32"/>
    <p:sldId id="308" r:id="rId33"/>
    <p:sldId id="309" r:id="rId34"/>
    <p:sldId id="296" r:id="rId35"/>
    <p:sldId id="311" r:id="rId36"/>
    <p:sldId id="313" r:id="rId37"/>
    <p:sldId id="314" r:id="rId38"/>
    <p:sldId id="315" r:id="rId39"/>
    <p:sldId id="316" r:id="rId40"/>
    <p:sldId id="317"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92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6B433C-6D66-448D-B2B2-249EC5464652}" type="datetimeFigureOut">
              <a:rPr lang="en-US" smtClean="0"/>
              <a:t>9/23/2014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846314-0ED9-49D5-9C6B-DF3460D2211C}" type="slidenum">
              <a:rPr lang="en-US" smtClean="0"/>
              <a:t>‹#›</a:t>
            </a:fld>
            <a:endParaRPr lang="en-US"/>
          </a:p>
        </p:txBody>
      </p:sp>
    </p:spTree>
    <p:extLst>
      <p:ext uri="{BB962C8B-B14F-4D97-AF65-F5344CB8AC3E}">
        <p14:creationId xmlns:p14="http://schemas.microsoft.com/office/powerpoint/2010/main" val="298825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846314-0ED9-49D5-9C6B-DF3460D2211C}" type="slidenum">
              <a:rPr lang="en-US" smtClean="0"/>
              <a:t>33</a:t>
            </a:fld>
            <a:endParaRPr lang="en-US"/>
          </a:p>
        </p:txBody>
      </p:sp>
    </p:spTree>
    <p:extLst>
      <p:ext uri="{BB962C8B-B14F-4D97-AF65-F5344CB8AC3E}">
        <p14:creationId xmlns:p14="http://schemas.microsoft.com/office/powerpoint/2010/main" val="485804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846314-0ED9-49D5-9C6B-DF3460D2211C}" type="slidenum">
              <a:rPr lang="en-US" smtClean="0"/>
              <a:t>34</a:t>
            </a:fld>
            <a:endParaRPr lang="en-US"/>
          </a:p>
        </p:txBody>
      </p:sp>
    </p:spTree>
    <p:extLst>
      <p:ext uri="{BB962C8B-B14F-4D97-AF65-F5344CB8AC3E}">
        <p14:creationId xmlns:p14="http://schemas.microsoft.com/office/powerpoint/2010/main" val="2431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AA6B3B-16A2-407E-B467-DBE919F204B6}" type="datetimeFigureOut">
              <a:rPr lang="en-US" smtClean="0"/>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DC16C8-34BD-4750-A599-3ADB4076291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AA6B3B-16A2-407E-B467-DBE919F204B6}" type="datetimeFigureOut">
              <a:rPr lang="en-US" smtClean="0"/>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DC16C8-34BD-4750-A599-3ADB4076291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AA6B3B-16A2-407E-B467-DBE919F204B6}" type="datetimeFigureOut">
              <a:rPr lang="en-US" smtClean="0"/>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DC16C8-34BD-4750-A599-3ADB4076291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7AA6B3B-16A2-407E-B467-DBE919F204B6}" type="datetimeFigureOut">
              <a:rPr lang="en-US" smtClean="0"/>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DC16C8-34BD-4750-A599-3ADB4076291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48224"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84078" y="1812927"/>
            <a:ext cx="31504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AA6B3B-16A2-407E-B467-DBE919F204B6}" type="datetimeFigureOut">
              <a:rPr lang="en-US" smtClean="0"/>
              <a:t>9/23/2014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DC16C8-34BD-4750-A599-3ADB4076291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AA6B3B-16A2-407E-B467-DBE919F204B6}" type="datetimeFigureOut">
              <a:rPr lang="en-US" smtClean="0"/>
              <a:t>9/23/2014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DC16C8-34BD-4750-A599-3ADB4076291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A6B3B-16A2-407E-B467-DBE919F204B6}" type="datetimeFigureOut">
              <a:rPr lang="en-US" smtClean="0"/>
              <a:t>9/23/2014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DC16C8-34BD-4750-A599-3ADB4076291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AA6B3B-16A2-407E-B467-DBE919F204B6}" type="datetimeFigureOut">
              <a:rPr lang="en-US" smtClean="0"/>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DC16C8-34BD-4750-A599-3ADB4076291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AA6B3B-16A2-407E-B467-DBE919F204B6}" type="datetimeFigureOut">
              <a:rPr lang="en-US" smtClean="0"/>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DC16C8-34BD-4750-A599-3ADB40762915}" type="slidenum">
              <a:rPr lang="en-US" smtClean="0"/>
              <a:t>‹#›</a:t>
            </a:fld>
            <a:endParaRPr lang="en-US"/>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tx2">
                <a:lumMod val="75000"/>
              </a:schemeClr>
            </a:solidFill>
          </a:ln>
        </p:spPr>
        <p:txBody>
          <a:body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AA6B3B-16A2-407E-B467-DBE919F204B6}" type="datetimeFigureOut">
              <a:rPr lang="en-US" smtClean="0"/>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DC16C8-34BD-4750-A599-3ADB4076291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AA6B3B-16A2-407E-B467-DBE919F204B6}" type="datetimeFigureOut">
              <a:rPr lang="en-US" smtClean="0"/>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DC16C8-34BD-4750-A599-3ADB4076291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2"/>
                </a:solidFill>
              </a:defRPr>
            </a:lvl1pPr>
          </a:lstStyle>
          <a:p>
            <a:fld id="{E7AA6B3B-16A2-407E-B467-DBE919F204B6}" type="datetimeFigureOut">
              <a:rPr lang="en-US" smtClean="0"/>
              <a:t>9/23/2014</a:t>
            </a:fld>
            <a:endParaRPr lang="en-US"/>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2"/>
                </a:solidFill>
              </a:defRPr>
            </a:lvl1pPr>
          </a:lstStyle>
          <a:p>
            <a:endParaRPr lang="en-US"/>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2"/>
                </a:solidFill>
              </a:defRPr>
            </a:lvl1pPr>
          </a:lstStyle>
          <a:p>
            <a:fld id="{F5DC16C8-34BD-4750-A599-3ADB40762915}" type="slidenum">
              <a:rPr lang="en-US" smtClean="0"/>
              <a:t>‹#›</a:t>
            </a:fld>
            <a:endParaRPr lang="en-US"/>
          </a:p>
        </p:txBody>
      </p:sp>
      <p:grpSp>
        <p:nvGrpSpPr>
          <p:cNvPr id="61" name="Group 60"/>
          <p:cNvGrpSpPr/>
          <p:nvPr/>
        </p:nvGrpSpPr>
        <p:grpSpPr>
          <a:xfrm>
            <a:off x="-33595" y="0"/>
            <a:ext cx="9177595" cy="6857999"/>
            <a:chOff x="-33595" y="0"/>
            <a:chExt cx="9177595" cy="6857999"/>
          </a:xfrm>
        </p:grpSpPr>
        <p:grpSp>
          <p:nvGrpSpPr>
            <p:cNvPr id="62" name="Group 182"/>
            <p:cNvGrpSpPr/>
            <p:nvPr/>
          </p:nvGrpSpPr>
          <p:grpSpPr>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63" name="Group 189"/>
            <p:cNvGrpSpPr/>
            <p:nvPr/>
          </p:nvGrpSpPr>
          <p:grpSpPr>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 name="Group 200"/>
            <p:cNvGrpSpPr/>
            <p:nvPr/>
          </p:nvGrpSpPr>
          <p:grpSpPr>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tylervigen.co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latin typeface="Curlz MT" panose="04040404050702020202" pitchFamily="82" charset="0"/>
              </a:rPr>
              <a:t>Unit 1 Introduction to Statistics</a:t>
            </a:r>
            <a:r>
              <a:rPr lang="en-US" dirty="0" smtClean="0"/>
              <a:t>	</a:t>
            </a:r>
            <a:endParaRPr lang="en-US" dirty="0"/>
          </a:p>
        </p:txBody>
      </p:sp>
      <p:sp>
        <p:nvSpPr>
          <p:cNvPr id="3" name="Subtitle 2"/>
          <p:cNvSpPr>
            <a:spLocks noGrp="1"/>
          </p:cNvSpPr>
          <p:nvPr>
            <p:ph type="subTitle" idx="1"/>
          </p:nvPr>
        </p:nvSpPr>
        <p:spPr/>
        <p:txBody>
          <a:bodyPr>
            <a:normAutofit fontScale="92500" lnSpcReduction="20000"/>
          </a:bodyPr>
          <a:lstStyle/>
          <a:p>
            <a:r>
              <a:rPr lang="en-US" sz="2400" dirty="0" smtClean="0">
                <a:latin typeface="Californian FB" panose="0207040306080B030204" pitchFamily="18" charset="0"/>
              </a:rPr>
              <a:t>Math 3 </a:t>
            </a:r>
            <a:endParaRPr lang="en-US" sz="2400" dirty="0" smtClean="0">
              <a:latin typeface="Californian FB" panose="0207040306080B030204" pitchFamily="18" charset="0"/>
            </a:endParaRPr>
          </a:p>
          <a:p>
            <a:r>
              <a:rPr lang="en-US" sz="2400" dirty="0" smtClean="0">
                <a:latin typeface="Californian FB" panose="0207040306080B030204" pitchFamily="18" charset="0"/>
              </a:rPr>
              <a:t>Ms. C. Taylor</a:t>
            </a:r>
            <a:endParaRPr lang="en-US" sz="2400" dirty="0" smtClean="0">
              <a:latin typeface="Californian FB" panose="0207040306080B030204" pitchFamily="18" charset="0"/>
            </a:endParaRPr>
          </a:p>
          <a:p>
            <a:endParaRPr lang="en-US" dirty="0"/>
          </a:p>
        </p:txBody>
      </p:sp>
    </p:spTree>
    <p:extLst>
      <p:ext uri="{BB962C8B-B14F-4D97-AF65-F5344CB8AC3E}">
        <p14:creationId xmlns:p14="http://schemas.microsoft.com/office/powerpoint/2010/main" val="32731370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smtClean="0">
                <a:latin typeface="Curlz MT" panose="04040404050702020202" pitchFamily="82" charset="0"/>
              </a:rPr>
              <a:t>Warm-Up</a:t>
            </a:r>
            <a:endParaRPr lang="en-US" sz="6600" dirty="0">
              <a:latin typeface="Curlz MT" panose="04040404050702020202" pitchFamily="82" charset="0"/>
            </a:endParaRPr>
          </a:p>
        </p:txBody>
      </p:sp>
      <p:sp>
        <p:nvSpPr>
          <p:cNvPr id="3" name="Content Placeholder 2"/>
          <p:cNvSpPr>
            <a:spLocks noGrp="1"/>
          </p:cNvSpPr>
          <p:nvPr>
            <p:ph idx="1"/>
          </p:nvPr>
        </p:nvSpPr>
        <p:spPr/>
        <p:txBody>
          <a:bodyPr>
            <a:normAutofit/>
          </a:bodyPr>
          <a:lstStyle/>
          <a:p>
            <a:r>
              <a:rPr lang="en-US" sz="4400" dirty="0" smtClean="0">
                <a:latin typeface="Californian FB" panose="0207040306080B030204" pitchFamily="18" charset="0"/>
              </a:rPr>
              <a:t>How do I find the mean and median of a data set?</a:t>
            </a:r>
            <a:endParaRPr lang="en-US" sz="4400" dirty="0">
              <a:latin typeface="Californian FB" panose="0207040306080B030204" pitchFamily="18" charset="0"/>
            </a:endParaRPr>
          </a:p>
        </p:txBody>
      </p:sp>
    </p:spTree>
    <p:extLst>
      <p:ext uri="{BB962C8B-B14F-4D97-AF65-F5344CB8AC3E}">
        <p14:creationId xmlns:p14="http://schemas.microsoft.com/office/powerpoint/2010/main" val="39459483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dirty="0">
                <a:latin typeface="Curlz MT" panose="04040404050702020202" pitchFamily="82" charset="0"/>
              </a:rPr>
              <a:t>Introduction to Statistics</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3200" dirty="0">
                <a:latin typeface="Californian FB" panose="0207040306080B030204" pitchFamily="18" charset="0"/>
              </a:rPr>
              <a:t>How do I understand statistics as a process for making inferences about population parameters based on a random sample from that population? </a:t>
            </a:r>
            <a:endParaRPr lang="en-US" sz="3200" dirty="0" smtClean="0">
              <a:latin typeface="Californian FB" panose="0207040306080B030204" pitchFamily="18" charset="0"/>
            </a:endParaRPr>
          </a:p>
          <a:p>
            <a:r>
              <a:rPr lang="en-US" sz="3200" dirty="0">
                <a:latin typeface="Californian FB" panose="0207040306080B030204" pitchFamily="18" charset="0"/>
              </a:rPr>
              <a:t>How do I recognize the purposes of and difference among statistical data gathering methods? </a:t>
            </a:r>
          </a:p>
        </p:txBody>
      </p:sp>
    </p:spTree>
    <p:extLst>
      <p:ext uri="{BB962C8B-B14F-4D97-AF65-F5344CB8AC3E}">
        <p14:creationId xmlns:p14="http://schemas.microsoft.com/office/powerpoint/2010/main" val="41909408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a:latin typeface="Curlz MT" panose="04040404050702020202" pitchFamily="82" charset="0"/>
              </a:rPr>
              <a:t>What is/are statistics? </a:t>
            </a:r>
          </a:p>
        </p:txBody>
      </p:sp>
      <p:sp>
        <p:nvSpPr>
          <p:cNvPr id="3" name="Content Placeholder 2"/>
          <p:cNvSpPr>
            <a:spLocks noGrp="1"/>
          </p:cNvSpPr>
          <p:nvPr>
            <p:ph idx="1"/>
          </p:nvPr>
        </p:nvSpPr>
        <p:spPr/>
        <p:txBody>
          <a:bodyPr/>
          <a:lstStyle/>
          <a:p>
            <a:r>
              <a:rPr lang="en-US" sz="2800" dirty="0">
                <a:latin typeface="Californian FB" panose="0207040306080B030204" pitchFamily="18" charset="0"/>
              </a:rPr>
              <a:t>Statistics is a way of reasoning, along with a collection of tools and methods, designed to help us understand the world.</a:t>
            </a:r>
          </a:p>
          <a:p>
            <a:endParaRPr lang="en-US" sz="2800" dirty="0" smtClean="0">
              <a:latin typeface="Californian FB" panose="0207040306080B030204" pitchFamily="18" charset="0"/>
            </a:endParaRPr>
          </a:p>
          <a:p>
            <a:r>
              <a:rPr lang="en-US" sz="2800" dirty="0">
                <a:latin typeface="Californian FB" panose="0207040306080B030204" pitchFamily="18" charset="0"/>
              </a:rPr>
              <a:t>Statistics are particular calculations made from data</a:t>
            </a:r>
          </a:p>
          <a:p>
            <a:pPr marL="0" indent="0">
              <a:buNone/>
            </a:pPr>
            <a:endParaRPr lang="en-US" dirty="0"/>
          </a:p>
        </p:txBody>
      </p:sp>
    </p:spTree>
    <p:extLst>
      <p:ext uri="{BB962C8B-B14F-4D97-AF65-F5344CB8AC3E}">
        <p14:creationId xmlns:p14="http://schemas.microsoft.com/office/powerpoint/2010/main" val="38539716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1"/>
            <a:ext cx="8153400" cy="990600"/>
          </a:xfrm>
        </p:spPr>
        <p:txBody>
          <a:bodyPr/>
          <a:lstStyle/>
          <a:p>
            <a:pPr algn="ctr"/>
            <a:r>
              <a:rPr lang="en-US" sz="4400" dirty="0">
                <a:latin typeface="Curlz MT" panose="04040404050702020202" pitchFamily="82" charset="0"/>
              </a:rPr>
              <a:t>Population Data or Sample Data?</a:t>
            </a:r>
            <a:r>
              <a:rPr lang="en-US" dirty="0"/>
              <a:t/>
            </a:r>
            <a:br>
              <a:rPr lang="en-US" dirty="0"/>
            </a:br>
            <a:endParaRPr lang="en-US" dirty="0"/>
          </a:p>
        </p:txBody>
      </p:sp>
      <p:sp>
        <p:nvSpPr>
          <p:cNvPr id="3" name="Content Placeholder 2"/>
          <p:cNvSpPr>
            <a:spLocks noGrp="1"/>
          </p:cNvSpPr>
          <p:nvPr>
            <p:ph idx="1"/>
          </p:nvPr>
        </p:nvSpPr>
        <p:spPr>
          <a:xfrm>
            <a:off x="685800" y="1447800"/>
            <a:ext cx="7848600" cy="4724399"/>
          </a:xfrm>
        </p:spPr>
        <p:txBody>
          <a:bodyPr>
            <a:normAutofit/>
          </a:bodyPr>
          <a:lstStyle/>
          <a:p>
            <a:r>
              <a:rPr lang="en-US" sz="2800" dirty="0">
                <a:latin typeface="Californian FB" panose="0207040306080B030204" pitchFamily="18" charset="0"/>
              </a:rPr>
              <a:t>Population data is used when you are gathering data from every individual of interest. </a:t>
            </a:r>
            <a:endParaRPr lang="en-US" sz="2800" dirty="0" smtClean="0">
              <a:latin typeface="Californian FB" panose="0207040306080B030204" pitchFamily="18" charset="0"/>
            </a:endParaRPr>
          </a:p>
          <a:p>
            <a:r>
              <a:rPr lang="en-US" sz="2800" dirty="0">
                <a:latin typeface="Californian FB" panose="0207040306080B030204" pitchFamily="18" charset="0"/>
              </a:rPr>
              <a:t>Ex: Asking the entire football team a question</a:t>
            </a:r>
          </a:p>
          <a:p>
            <a:endParaRPr lang="en-US" sz="2800" dirty="0" smtClean="0">
              <a:latin typeface="Californian FB" panose="0207040306080B030204" pitchFamily="18" charset="0"/>
            </a:endParaRPr>
          </a:p>
          <a:p>
            <a:r>
              <a:rPr lang="en-US" sz="2800" dirty="0">
                <a:latin typeface="Californian FB" panose="0207040306080B030204" pitchFamily="18" charset="0"/>
              </a:rPr>
              <a:t>Sample data is used when you are gathering data from some of the individuals of interest.</a:t>
            </a:r>
          </a:p>
          <a:p>
            <a:r>
              <a:rPr lang="en-US" sz="2800" dirty="0">
                <a:latin typeface="Californian FB" panose="0207040306080B030204" pitchFamily="18" charset="0"/>
              </a:rPr>
              <a:t>Ex: Asking only the offensive line a question and apply it to the entire football team</a:t>
            </a:r>
          </a:p>
          <a:p>
            <a:pPr marL="0" indent="0">
              <a:buNone/>
            </a:pPr>
            <a:endParaRPr lang="en-US" dirty="0"/>
          </a:p>
        </p:txBody>
      </p:sp>
    </p:spTree>
    <p:extLst>
      <p:ext uri="{BB962C8B-B14F-4D97-AF65-F5344CB8AC3E}">
        <p14:creationId xmlns:p14="http://schemas.microsoft.com/office/powerpoint/2010/main" val="24868757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Population Data or Sample Data?</a:t>
            </a:r>
            <a:br>
              <a:rPr lang="en-US" dirty="0"/>
            </a:br>
            <a:endParaRPr lang="en-US" dirty="0"/>
          </a:p>
        </p:txBody>
      </p:sp>
      <p:sp>
        <p:nvSpPr>
          <p:cNvPr id="3" name="Content Placeholder 2"/>
          <p:cNvSpPr>
            <a:spLocks noGrp="1"/>
          </p:cNvSpPr>
          <p:nvPr>
            <p:ph idx="1"/>
          </p:nvPr>
        </p:nvSpPr>
        <p:spPr/>
        <p:txBody>
          <a:bodyPr>
            <a:normAutofit/>
          </a:bodyPr>
          <a:lstStyle/>
          <a:p>
            <a:r>
              <a:rPr lang="en-US" sz="3200" dirty="0"/>
              <a:t>You want to know the average GPA of </a:t>
            </a:r>
            <a:r>
              <a:rPr lang="en-US" sz="3200" dirty="0" smtClean="0"/>
              <a:t>North Forsyth students</a:t>
            </a:r>
            <a:r>
              <a:rPr lang="en-US" sz="3200" dirty="0"/>
              <a:t>, so you ask all of the students in all of your classes. </a:t>
            </a:r>
            <a:endParaRPr lang="en-US" sz="3200" dirty="0" smtClean="0"/>
          </a:p>
          <a:p>
            <a:pPr lvl="4"/>
            <a:r>
              <a:rPr lang="en-US" sz="2000" dirty="0" smtClean="0"/>
              <a:t>Population</a:t>
            </a:r>
          </a:p>
          <a:p>
            <a:pPr lvl="4"/>
            <a:r>
              <a:rPr lang="en-US" sz="2000" dirty="0" smtClean="0"/>
              <a:t>Sample</a:t>
            </a:r>
            <a:endParaRPr lang="en-US" sz="2000" dirty="0"/>
          </a:p>
        </p:txBody>
      </p:sp>
    </p:spTree>
    <p:extLst>
      <p:ext uri="{BB962C8B-B14F-4D97-AF65-F5344CB8AC3E}">
        <p14:creationId xmlns:p14="http://schemas.microsoft.com/office/powerpoint/2010/main" val="30131962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dirty="0">
                <a:latin typeface="Curlz MT" panose="04040404050702020202" pitchFamily="82" charset="0"/>
              </a:rPr>
              <a:t>Parameter vs. Statistic</a:t>
            </a:r>
          </a:p>
        </p:txBody>
      </p:sp>
      <p:sp>
        <p:nvSpPr>
          <p:cNvPr id="3" name="Content Placeholder 2"/>
          <p:cNvSpPr>
            <a:spLocks noGrp="1"/>
          </p:cNvSpPr>
          <p:nvPr>
            <p:ph idx="1"/>
          </p:nvPr>
        </p:nvSpPr>
        <p:spPr>
          <a:xfrm>
            <a:off x="685800" y="1807361"/>
            <a:ext cx="7772400" cy="4441039"/>
          </a:xfrm>
        </p:spPr>
        <p:txBody>
          <a:bodyPr>
            <a:normAutofit fontScale="47500" lnSpcReduction="20000"/>
          </a:bodyPr>
          <a:lstStyle/>
          <a:p>
            <a:r>
              <a:rPr lang="en-US" sz="5900" dirty="0">
                <a:latin typeface="Californian FB" panose="0207040306080B030204" pitchFamily="18" charset="0"/>
              </a:rPr>
              <a:t>A </a:t>
            </a:r>
            <a:r>
              <a:rPr lang="en-US" sz="5900" u="sng" dirty="0">
                <a:latin typeface="Californian FB" panose="0207040306080B030204" pitchFamily="18" charset="0"/>
              </a:rPr>
              <a:t>statistic</a:t>
            </a:r>
            <a:r>
              <a:rPr lang="en-US" sz="5900" dirty="0">
                <a:latin typeface="Californian FB" panose="0207040306080B030204" pitchFamily="18" charset="0"/>
              </a:rPr>
              <a:t> is a descriptive measure computed from a </a:t>
            </a:r>
            <a:r>
              <a:rPr lang="en-US" sz="5900" b="1" dirty="0">
                <a:latin typeface="Californian FB" panose="0207040306080B030204" pitchFamily="18" charset="0"/>
              </a:rPr>
              <a:t>sample of data</a:t>
            </a:r>
            <a:r>
              <a:rPr lang="en-US" sz="5900" dirty="0">
                <a:latin typeface="Californian FB" panose="0207040306080B030204" pitchFamily="18" charset="0"/>
              </a:rPr>
              <a:t>. </a:t>
            </a:r>
          </a:p>
          <a:p>
            <a:endParaRPr lang="en-US" sz="5900" dirty="0" smtClean="0">
              <a:latin typeface="Californian FB" panose="0207040306080B030204" pitchFamily="18" charset="0"/>
            </a:endParaRPr>
          </a:p>
          <a:p>
            <a:r>
              <a:rPr lang="en-US" sz="5900" dirty="0">
                <a:latin typeface="Californian FB" panose="0207040306080B030204" pitchFamily="18" charset="0"/>
              </a:rPr>
              <a:t>A </a:t>
            </a:r>
            <a:r>
              <a:rPr lang="en-US" sz="5900" u="sng" dirty="0">
                <a:latin typeface="Californian FB" panose="0207040306080B030204" pitchFamily="18" charset="0"/>
              </a:rPr>
              <a:t>parameter</a:t>
            </a:r>
            <a:r>
              <a:rPr lang="en-US" sz="5900" dirty="0">
                <a:latin typeface="Californian FB" panose="0207040306080B030204" pitchFamily="18" charset="0"/>
              </a:rPr>
              <a:t> is a descriptive measure computed from an entire population of data.</a:t>
            </a:r>
          </a:p>
          <a:p>
            <a:endParaRPr lang="en-US" sz="5900" dirty="0" smtClean="0">
              <a:latin typeface="Californian FB" panose="0207040306080B030204" pitchFamily="18" charset="0"/>
            </a:endParaRPr>
          </a:p>
          <a:p>
            <a:r>
              <a:rPr lang="en-US" sz="5900" u="sng" dirty="0">
                <a:latin typeface="Californian FB" panose="0207040306080B030204" pitchFamily="18" charset="0"/>
              </a:rPr>
              <a:t>Inferential statistics</a:t>
            </a:r>
            <a:r>
              <a:rPr lang="en-US" sz="5900" dirty="0">
                <a:latin typeface="Californian FB" panose="0207040306080B030204" pitchFamily="18" charset="0"/>
              </a:rPr>
              <a:t> enables you to make an educated guess about a population parameter based on a statistic computed from a sample randomly drawn from that population.</a:t>
            </a:r>
          </a:p>
          <a:p>
            <a:pPr marL="0" indent="0">
              <a:buNone/>
            </a:pPr>
            <a:endParaRPr lang="en-US" dirty="0"/>
          </a:p>
        </p:txBody>
      </p:sp>
    </p:spTree>
    <p:extLst>
      <p:ext uri="{BB962C8B-B14F-4D97-AF65-F5344CB8AC3E}">
        <p14:creationId xmlns:p14="http://schemas.microsoft.com/office/powerpoint/2010/main" val="39953984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dirty="0" smtClean="0">
                <a:latin typeface="Curlz MT" panose="04040404050702020202" pitchFamily="82" charset="0"/>
              </a:rPr>
              <a:t>Correlation vs. Causation </a:t>
            </a:r>
            <a:endParaRPr lang="en-US" sz="5400" dirty="0">
              <a:latin typeface="Curlz MT" panose="04040404050702020202" pitchFamily="82" charset="0"/>
            </a:endParaRPr>
          </a:p>
        </p:txBody>
      </p:sp>
      <p:sp>
        <p:nvSpPr>
          <p:cNvPr id="3" name="Content Placeholder 2"/>
          <p:cNvSpPr>
            <a:spLocks noGrp="1"/>
          </p:cNvSpPr>
          <p:nvPr>
            <p:ph idx="1"/>
          </p:nvPr>
        </p:nvSpPr>
        <p:spPr>
          <a:xfrm>
            <a:off x="609600" y="1600200"/>
            <a:ext cx="7772400" cy="4571999"/>
          </a:xfrm>
        </p:spPr>
        <p:txBody>
          <a:bodyPr/>
          <a:lstStyle/>
          <a:p>
            <a:r>
              <a:rPr lang="en-US" sz="2400" dirty="0">
                <a:latin typeface="Californian FB" panose="0207040306080B030204" pitchFamily="18" charset="0"/>
              </a:rPr>
              <a:t>Correlation:  </a:t>
            </a:r>
            <a:r>
              <a:rPr lang="en-US" sz="2400" dirty="0" smtClean="0">
                <a:latin typeface="Californian FB" panose="0207040306080B030204" pitchFamily="18" charset="0"/>
              </a:rPr>
              <a:t>The </a:t>
            </a:r>
            <a:r>
              <a:rPr lang="en-US" sz="2400" dirty="0">
                <a:latin typeface="Californian FB" panose="0207040306080B030204" pitchFamily="18" charset="0"/>
              </a:rPr>
              <a:t>degree to </a:t>
            </a:r>
            <a:r>
              <a:rPr lang="en-US" sz="2400" u="sng" dirty="0">
                <a:solidFill>
                  <a:srgbClr val="00B0F0"/>
                </a:solidFill>
                <a:latin typeface="Californian FB" panose="0207040306080B030204" pitchFamily="18" charset="0"/>
              </a:rPr>
              <a:t>which</a:t>
            </a:r>
            <a:r>
              <a:rPr lang="en-US" sz="2400" dirty="0">
                <a:latin typeface="Californian FB" panose="0207040306080B030204" pitchFamily="18" charset="0"/>
              </a:rPr>
              <a:t> two or more measurements on the same group of elements show a tendency to vary together. </a:t>
            </a:r>
          </a:p>
          <a:p>
            <a:r>
              <a:rPr lang="en-US" sz="2400" dirty="0">
                <a:latin typeface="Californian FB" panose="0207040306080B030204" pitchFamily="18" charset="0"/>
              </a:rPr>
              <a:t>Causation:  </a:t>
            </a:r>
            <a:r>
              <a:rPr lang="en-US" sz="2400" dirty="0" smtClean="0">
                <a:latin typeface="Californian FB" panose="0207040306080B030204" pitchFamily="18" charset="0"/>
              </a:rPr>
              <a:t>The </a:t>
            </a:r>
            <a:r>
              <a:rPr lang="en-US" sz="2400" dirty="0">
                <a:latin typeface="Californian FB" panose="0207040306080B030204" pitchFamily="18" charset="0"/>
              </a:rPr>
              <a:t>degree to </a:t>
            </a:r>
            <a:r>
              <a:rPr lang="en-US" sz="2400" u="sng" dirty="0">
                <a:solidFill>
                  <a:srgbClr val="00B0F0"/>
                </a:solidFill>
                <a:latin typeface="Californian FB" panose="0207040306080B030204" pitchFamily="18" charset="0"/>
              </a:rPr>
              <a:t>which</a:t>
            </a:r>
            <a:r>
              <a:rPr lang="en-US" sz="2400" dirty="0">
                <a:latin typeface="Californian FB" panose="0207040306080B030204" pitchFamily="18" charset="0"/>
              </a:rPr>
              <a:t> one causes the other to happen. </a:t>
            </a:r>
            <a:endParaRPr lang="en-US" sz="2400" dirty="0" smtClean="0">
              <a:latin typeface="Californian FB" panose="0207040306080B030204" pitchFamily="18" charset="0"/>
            </a:endParaRPr>
          </a:p>
          <a:p>
            <a:r>
              <a:rPr lang="en-US" sz="2400" b="1" dirty="0">
                <a:latin typeface="Californian FB" panose="0207040306080B030204" pitchFamily="18" charset="0"/>
              </a:rPr>
              <a:t>Correlation does not imply causation </a:t>
            </a:r>
            <a:endParaRPr lang="en-US" sz="2400" b="1" dirty="0" smtClean="0">
              <a:latin typeface="Californian FB" panose="0207040306080B030204" pitchFamily="18" charset="0"/>
            </a:endParaRPr>
          </a:p>
          <a:p>
            <a:r>
              <a:rPr lang="en-US" sz="2400" b="1" dirty="0">
                <a:latin typeface="Californian FB" panose="0207040306080B030204" pitchFamily="18" charset="0"/>
              </a:rPr>
              <a:t>Example:  There is correlation between the number of people wearing shorts and temperature.   More people wearing shorts doesn’t cause higher temperatures</a:t>
            </a:r>
            <a:r>
              <a:rPr lang="en-US" sz="2400" b="1" dirty="0" smtClean="0">
                <a:latin typeface="Californian FB" panose="0207040306080B030204" pitchFamily="18" charset="0"/>
              </a:rPr>
              <a:t>!</a:t>
            </a:r>
            <a:endParaRPr lang="en-US" sz="2000" b="1" dirty="0">
              <a:latin typeface="Californian FB" panose="0207040306080B030204" pitchFamily="18" charset="0"/>
            </a:endParaRPr>
          </a:p>
        </p:txBody>
      </p:sp>
    </p:spTree>
    <p:extLst>
      <p:ext uri="{BB962C8B-B14F-4D97-AF65-F5344CB8AC3E}">
        <p14:creationId xmlns:p14="http://schemas.microsoft.com/office/powerpoint/2010/main" val="17319841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a:latin typeface="Curlz MT" panose="04040404050702020202" pitchFamily="82" charset="0"/>
              </a:rPr>
              <a:t>Ways to Gather Data </a:t>
            </a:r>
          </a:p>
        </p:txBody>
      </p:sp>
      <p:sp>
        <p:nvSpPr>
          <p:cNvPr id="3" name="Content Placeholder 2"/>
          <p:cNvSpPr>
            <a:spLocks noGrp="1"/>
          </p:cNvSpPr>
          <p:nvPr>
            <p:ph idx="1"/>
          </p:nvPr>
        </p:nvSpPr>
        <p:spPr>
          <a:xfrm>
            <a:off x="609600" y="1807361"/>
            <a:ext cx="7924800" cy="4288639"/>
          </a:xfrm>
        </p:spPr>
        <p:txBody>
          <a:bodyPr>
            <a:noAutofit/>
          </a:bodyPr>
          <a:lstStyle/>
          <a:p>
            <a:r>
              <a:rPr lang="en-US" sz="2800" dirty="0">
                <a:latin typeface="Californian FB" panose="0207040306080B030204" pitchFamily="18" charset="0"/>
              </a:rPr>
              <a:t>Survey – a questionnaire used to collect interesting data on a certain topic from a sample of people.</a:t>
            </a:r>
          </a:p>
          <a:p>
            <a:r>
              <a:rPr lang="en-US" sz="2800" dirty="0">
                <a:latin typeface="Californian FB" panose="0207040306080B030204" pitchFamily="18" charset="0"/>
              </a:rPr>
              <a:t>EX:  You want to find out how many students in your class had a summer job.</a:t>
            </a:r>
          </a:p>
          <a:p>
            <a:r>
              <a:rPr lang="en-US" sz="2800" dirty="0">
                <a:latin typeface="Californian FB" panose="0207040306080B030204" pitchFamily="18" charset="0"/>
              </a:rPr>
              <a:t>EX:  The government wants to determine average household income in the United States. </a:t>
            </a:r>
          </a:p>
          <a:p>
            <a:r>
              <a:rPr lang="en-US" sz="2800" dirty="0">
                <a:latin typeface="Californian FB" panose="0207040306080B030204" pitchFamily="18" charset="0"/>
              </a:rPr>
              <a:t>EX:  You want to know if tattoos have an influence on a person’s GPA</a:t>
            </a:r>
            <a:r>
              <a:rPr lang="en-US" sz="2800" dirty="0" smtClean="0">
                <a:latin typeface="Californian FB" panose="0207040306080B030204" pitchFamily="18" charset="0"/>
              </a:rPr>
              <a:t>.</a:t>
            </a:r>
            <a:endParaRPr lang="en-US" sz="2800" dirty="0">
              <a:latin typeface="Californian FB" panose="0207040306080B030204" pitchFamily="18" charset="0"/>
            </a:endParaRPr>
          </a:p>
        </p:txBody>
      </p:sp>
    </p:spTree>
    <p:extLst>
      <p:ext uri="{BB962C8B-B14F-4D97-AF65-F5344CB8AC3E}">
        <p14:creationId xmlns:p14="http://schemas.microsoft.com/office/powerpoint/2010/main" val="36645240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125113" cy="924475"/>
          </a:xfrm>
        </p:spPr>
        <p:txBody>
          <a:bodyPr/>
          <a:lstStyle/>
          <a:p>
            <a:pPr algn="ctr"/>
            <a:r>
              <a:rPr lang="en-US" sz="6000" dirty="0">
                <a:latin typeface="Curlz MT" panose="04040404050702020202" pitchFamily="82" charset="0"/>
              </a:rPr>
              <a:t>Ways to Gather Data </a:t>
            </a:r>
          </a:p>
        </p:txBody>
      </p:sp>
      <p:sp>
        <p:nvSpPr>
          <p:cNvPr id="3" name="Content Placeholder 2"/>
          <p:cNvSpPr>
            <a:spLocks noGrp="1"/>
          </p:cNvSpPr>
          <p:nvPr>
            <p:ph idx="1"/>
          </p:nvPr>
        </p:nvSpPr>
        <p:spPr>
          <a:xfrm>
            <a:off x="457200" y="1371600"/>
            <a:ext cx="8229600" cy="4953000"/>
          </a:xfrm>
        </p:spPr>
        <p:txBody>
          <a:bodyPr>
            <a:normAutofit/>
          </a:bodyPr>
          <a:lstStyle/>
          <a:p>
            <a:r>
              <a:rPr lang="en-US" sz="2400" dirty="0" smtClean="0">
                <a:latin typeface="Californian FB" panose="0207040306080B030204" pitchFamily="18" charset="0"/>
              </a:rPr>
              <a:t>Observational </a:t>
            </a:r>
            <a:r>
              <a:rPr lang="en-US" sz="2400" dirty="0">
                <a:latin typeface="Californian FB" panose="0207040306080B030204" pitchFamily="18" charset="0"/>
              </a:rPr>
              <a:t>Study – we observe individuals and measure variables of interest but do not attempt to influence the responses.  Observational Studies may show a correlation between variables, </a:t>
            </a:r>
            <a:r>
              <a:rPr lang="en-US" sz="2400" dirty="0">
                <a:solidFill>
                  <a:srgbClr val="00B0F0"/>
                </a:solidFill>
                <a:latin typeface="Californian FB" panose="0207040306080B030204" pitchFamily="18" charset="0"/>
              </a:rPr>
              <a:t>but cannot always guarantee causation</a:t>
            </a:r>
            <a:r>
              <a:rPr lang="en-US" sz="2400" dirty="0" smtClean="0">
                <a:solidFill>
                  <a:srgbClr val="00B0F0"/>
                </a:solidFill>
                <a:latin typeface="Californian FB" panose="0207040306080B030204" pitchFamily="18" charset="0"/>
              </a:rPr>
              <a:t>.</a:t>
            </a:r>
          </a:p>
          <a:p>
            <a:r>
              <a:rPr lang="en-US" sz="2400" dirty="0">
                <a:latin typeface="Californian FB" panose="0207040306080B030204" pitchFamily="18" charset="0"/>
              </a:rPr>
              <a:t>EX:  A study of child care enrolled 1364 infants in 1991 and planned to follow them through their sixth year in school.  In 2003, the researchers published an article finding that “the more time children spent in child care from birth to age four-and-a-half, the more adults tended to rate them, both at age four-and-a-half and at kindergarten, as less likely to get along with others, as more assertive, as disobedient, and as aggressive.” </a:t>
            </a:r>
          </a:p>
        </p:txBody>
      </p:sp>
    </p:spTree>
    <p:extLst>
      <p:ext uri="{BB962C8B-B14F-4D97-AF65-F5344CB8AC3E}">
        <p14:creationId xmlns:p14="http://schemas.microsoft.com/office/powerpoint/2010/main" val="33813769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a:latin typeface="Curlz MT" panose="04040404050702020202" pitchFamily="82" charset="0"/>
              </a:rPr>
              <a:t>Ways to Gather Data</a:t>
            </a:r>
          </a:p>
        </p:txBody>
      </p:sp>
      <p:sp>
        <p:nvSpPr>
          <p:cNvPr id="3" name="Content Placeholder 2"/>
          <p:cNvSpPr>
            <a:spLocks noGrp="1"/>
          </p:cNvSpPr>
          <p:nvPr>
            <p:ph idx="1"/>
          </p:nvPr>
        </p:nvSpPr>
        <p:spPr>
          <a:xfrm>
            <a:off x="457200" y="1807361"/>
            <a:ext cx="8077200" cy="4212439"/>
          </a:xfrm>
        </p:spPr>
        <p:txBody>
          <a:bodyPr>
            <a:noAutofit/>
          </a:bodyPr>
          <a:lstStyle/>
          <a:p>
            <a:r>
              <a:rPr lang="en-US" sz="2400" dirty="0">
                <a:latin typeface="Californian FB" panose="0207040306080B030204" pitchFamily="18" charset="0"/>
              </a:rPr>
              <a:t>Experiment – we deliberately impose some treatment on (that is, do something to) individuals in order to observe their responses.  Experiments can carry more convincing evidence of a cause and effect relationship. </a:t>
            </a:r>
            <a:endParaRPr lang="en-US" sz="2400" dirty="0" smtClean="0">
              <a:latin typeface="Californian FB" panose="0207040306080B030204" pitchFamily="18" charset="0"/>
            </a:endParaRPr>
          </a:p>
          <a:p>
            <a:r>
              <a:rPr lang="en-US" sz="2400" dirty="0">
                <a:latin typeface="Californian FB" panose="0207040306080B030204" pitchFamily="18" charset="0"/>
              </a:rPr>
              <a:t>EX:  “Take the Pepsi Challenge” – in the 80’s Pepsi had a huge marketing scheme that had people do a blind taste test to see which soda they preferred – Pepsi or Coke. </a:t>
            </a:r>
          </a:p>
          <a:p>
            <a:r>
              <a:rPr lang="en-US" sz="2400" dirty="0">
                <a:latin typeface="Californian FB" panose="0207040306080B030204" pitchFamily="18" charset="0"/>
              </a:rPr>
              <a:t>EX: Does Vitamin C reduce the causes of getting a common cold? </a:t>
            </a:r>
          </a:p>
        </p:txBody>
      </p:sp>
    </p:spTree>
    <p:extLst>
      <p:ext uri="{BB962C8B-B14F-4D97-AF65-F5344CB8AC3E}">
        <p14:creationId xmlns:p14="http://schemas.microsoft.com/office/powerpoint/2010/main" val="35973684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7200" dirty="0" smtClean="0">
                <a:latin typeface="Curlz MT" panose="04040404050702020202" pitchFamily="82" charset="0"/>
              </a:rPr>
              <a:t>Warm-Up</a:t>
            </a:r>
            <a:endParaRPr lang="en-US" sz="7200" dirty="0">
              <a:latin typeface="Curlz MT" panose="04040404050702020202" pitchFamily="82" charset="0"/>
            </a:endParaRPr>
          </a:p>
        </p:txBody>
      </p:sp>
      <p:sp>
        <p:nvSpPr>
          <p:cNvPr id="3" name="Content Placeholder 2"/>
          <p:cNvSpPr>
            <a:spLocks noGrp="1"/>
          </p:cNvSpPr>
          <p:nvPr>
            <p:ph idx="1"/>
          </p:nvPr>
        </p:nvSpPr>
        <p:spPr>
          <a:xfrm>
            <a:off x="762000" y="1807361"/>
            <a:ext cx="7467600" cy="4364839"/>
          </a:xfrm>
        </p:spPr>
        <p:txBody>
          <a:bodyPr>
            <a:normAutofit/>
          </a:bodyPr>
          <a:lstStyle/>
          <a:p>
            <a:r>
              <a:rPr lang="en-US" sz="3200" dirty="0" smtClean="0">
                <a:latin typeface="Californian FB" panose="0207040306080B030204" pitchFamily="18" charset="0"/>
              </a:rPr>
              <a:t>Determine if the following is a survey, experiment, or observational study.</a:t>
            </a:r>
          </a:p>
          <a:p>
            <a:pPr lvl="1"/>
            <a:r>
              <a:rPr lang="en-US" sz="2800" dirty="0" smtClean="0">
                <a:latin typeface="Californian FB" panose="0207040306080B030204" pitchFamily="18" charset="0"/>
              </a:rPr>
              <a:t>Students are asked about their favorite music.</a:t>
            </a:r>
          </a:p>
          <a:p>
            <a:pPr lvl="1"/>
            <a:r>
              <a:rPr lang="en-US" sz="2800" dirty="0" smtClean="0">
                <a:latin typeface="Californian FB" panose="0207040306080B030204" pitchFamily="18" charset="0"/>
              </a:rPr>
              <a:t>Walking in a classroom to see if technology is efficiently used.</a:t>
            </a:r>
          </a:p>
          <a:p>
            <a:pPr lvl="1"/>
            <a:r>
              <a:rPr lang="en-US" sz="2800" dirty="0" smtClean="0">
                <a:latin typeface="Californian FB" panose="0207040306080B030204" pitchFamily="18" charset="0"/>
              </a:rPr>
              <a:t>Deciding if Claritin or Allegra is the best allergy medicine.</a:t>
            </a:r>
          </a:p>
          <a:p>
            <a:pPr lvl="1"/>
            <a:endParaRPr lang="en-US" dirty="0"/>
          </a:p>
        </p:txBody>
      </p:sp>
    </p:spTree>
    <p:extLst>
      <p:ext uri="{BB962C8B-B14F-4D97-AF65-F5344CB8AC3E}">
        <p14:creationId xmlns:p14="http://schemas.microsoft.com/office/powerpoint/2010/main" val="1463937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a:latin typeface="Curlz MT" panose="04040404050702020202" pitchFamily="82" charset="0"/>
              </a:rPr>
              <a:t>Sampling</a:t>
            </a:r>
          </a:p>
        </p:txBody>
      </p:sp>
      <p:sp>
        <p:nvSpPr>
          <p:cNvPr id="3" name="Content Placeholder 2"/>
          <p:cNvSpPr>
            <a:spLocks noGrp="1"/>
          </p:cNvSpPr>
          <p:nvPr>
            <p:ph idx="1"/>
          </p:nvPr>
        </p:nvSpPr>
        <p:spPr/>
        <p:txBody>
          <a:bodyPr>
            <a:normAutofit/>
          </a:bodyPr>
          <a:lstStyle/>
          <a:p>
            <a:r>
              <a:rPr lang="en-US" sz="2800" dirty="0">
                <a:latin typeface="Californian FB" panose="0207040306080B030204" pitchFamily="18" charset="0"/>
              </a:rPr>
              <a:t>When conducting a survey, experiment, or observational study, it is almost impossible to survey everyone in a population so people use various sampling methods to gather information.</a:t>
            </a:r>
          </a:p>
          <a:p>
            <a:r>
              <a:rPr lang="en-US" sz="2800" dirty="0">
                <a:latin typeface="Californian FB" panose="0207040306080B030204" pitchFamily="18" charset="0"/>
              </a:rPr>
              <a:t>One major concern about sampling methods is whether it is a biased or unbiased method to gather information. </a:t>
            </a:r>
          </a:p>
        </p:txBody>
      </p:sp>
    </p:spTree>
    <p:extLst>
      <p:ext uri="{BB962C8B-B14F-4D97-AF65-F5344CB8AC3E}">
        <p14:creationId xmlns:p14="http://schemas.microsoft.com/office/powerpoint/2010/main" val="41615461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125113" cy="924475"/>
          </a:xfrm>
        </p:spPr>
        <p:txBody>
          <a:bodyPr/>
          <a:lstStyle/>
          <a:p>
            <a:pPr algn="ctr"/>
            <a:r>
              <a:rPr lang="en-US" sz="6000" dirty="0">
                <a:latin typeface="Curlz MT" panose="04040404050702020202" pitchFamily="82" charset="0"/>
              </a:rPr>
              <a:t>Sampling Methods</a:t>
            </a:r>
          </a:p>
        </p:txBody>
      </p:sp>
      <p:sp>
        <p:nvSpPr>
          <p:cNvPr id="3" name="Content Placeholder 2"/>
          <p:cNvSpPr>
            <a:spLocks noGrp="1"/>
          </p:cNvSpPr>
          <p:nvPr>
            <p:ph idx="1"/>
          </p:nvPr>
        </p:nvSpPr>
        <p:spPr>
          <a:xfrm>
            <a:off x="609600" y="1807361"/>
            <a:ext cx="7848600" cy="4051437"/>
          </a:xfrm>
        </p:spPr>
        <p:txBody>
          <a:bodyPr>
            <a:noAutofit/>
          </a:bodyPr>
          <a:lstStyle/>
          <a:p>
            <a:r>
              <a:rPr lang="en-US" sz="2300" dirty="0">
                <a:latin typeface="Californian FB" panose="0207040306080B030204" pitchFamily="18" charset="0"/>
              </a:rPr>
              <a:t>Random sampling: when everyone in a population has an equal chance of being chosen in the experiment.</a:t>
            </a:r>
          </a:p>
          <a:p>
            <a:r>
              <a:rPr lang="en-US" sz="2300" dirty="0">
                <a:latin typeface="Californian FB" panose="0207040306080B030204" pitchFamily="18" charset="0"/>
              </a:rPr>
              <a:t>Stratified sampling: when the population is first divided into similar categories and the number of members in each category is determined. </a:t>
            </a:r>
          </a:p>
          <a:p>
            <a:r>
              <a:rPr lang="en-US" sz="2300" dirty="0">
                <a:latin typeface="Californian FB" panose="0207040306080B030204" pitchFamily="18" charset="0"/>
              </a:rPr>
              <a:t>Systematic sampling: when you determine a method for which to choose members of the population (assign numbers to the population and then choose every 5th person to participate)</a:t>
            </a:r>
          </a:p>
          <a:p>
            <a:r>
              <a:rPr lang="en-US" sz="2300" dirty="0">
                <a:latin typeface="Californian FB" panose="0207040306080B030204" pitchFamily="18" charset="0"/>
              </a:rPr>
              <a:t>Cluster sampling: when you randomly put the population into clusters and then choose a cluster randomly and then randomly choose people in that cluster to participate. </a:t>
            </a:r>
          </a:p>
        </p:txBody>
      </p:sp>
    </p:spTree>
    <p:extLst>
      <p:ext uri="{BB962C8B-B14F-4D97-AF65-F5344CB8AC3E}">
        <p14:creationId xmlns:p14="http://schemas.microsoft.com/office/powerpoint/2010/main" val="26500291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Curlz MT" panose="04040404050702020202" pitchFamily="82" charset="0"/>
              </a:rPr>
              <a:t>Example if selecting 10 animals from 25 dogs, 15 cats, and 10 rabbits</a:t>
            </a:r>
            <a:r>
              <a:rPr lang="en-US" dirty="0"/>
              <a:t/>
            </a:r>
            <a:br>
              <a:rPr lang="en-US" dirty="0"/>
            </a:br>
            <a:endParaRPr lang="en-US" dirty="0"/>
          </a:p>
        </p:txBody>
      </p:sp>
      <p:sp>
        <p:nvSpPr>
          <p:cNvPr id="3" name="Content Placeholder 2"/>
          <p:cNvSpPr>
            <a:spLocks noGrp="1"/>
          </p:cNvSpPr>
          <p:nvPr>
            <p:ph idx="1"/>
          </p:nvPr>
        </p:nvSpPr>
        <p:spPr>
          <a:xfrm>
            <a:off x="381000" y="1524000"/>
            <a:ext cx="8458200" cy="4952999"/>
          </a:xfrm>
        </p:spPr>
        <p:txBody>
          <a:bodyPr>
            <a:normAutofit lnSpcReduction="10000"/>
          </a:bodyPr>
          <a:lstStyle/>
          <a:p>
            <a:r>
              <a:rPr lang="en-US" sz="1900" dirty="0">
                <a:latin typeface="Californian FB" panose="0207040306080B030204" pitchFamily="18" charset="0"/>
              </a:rPr>
              <a:t>Random sampling: when everyone in a population has an equal chance of being chosen in the experiment.</a:t>
            </a:r>
          </a:p>
          <a:p>
            <a:pPr marL="0" indent="0">
              <a:buNone/>
            </a:pPr>
            <a:r>
              <a:rPr lang="en-US" sz="1900" dirty="0" smtClean="0">
                <a:latin typeface="Californian FB" panose="0207040306080B030204" pitchFamily="18" charset="0"/>
              </a:rPr>
              <a:t>	</a:t>
            </a:r>
            <a:r>
              <a:rPr lang="en-US" sz="1900" dirty="0" smtClean="0">
                <a:solidFill>
                  <a:srgbClr val="00B0F0"/>
                </a:solidFill>
                <a:latin typeface="Californian FB" panose="0207040306080B030204" pitchFamily="18" charset="0"/>
              </a:rPr>
              <a:t>Randomly </a:t>
            </a:r>
            <a:r>
              <a:rPr lang="en-US" sz="1900" dirty="0">
                <a:solidFill>
                  <a:srgbClr val="00B0F0"/>
                </a:solidFill>
                <a:latin typeface="Californian FB" panose="0207040306080B030204" pitchFamily="18" charset="0"/>
              </a:rPr>
              <a:t>selecting 10 from all 50 animals</a:t>
            </a:r>
          </a:p>
          <a:p>
            <a:r>
              <a:rPr lang="en-US" sz="1900" dirty="0">
                <a:latin typeface="Californian FB" panose="0207040306080B030204" pitchFamily="18" charset="0"/>
              </a:rPr>
              <a:t>Stratified sampling: when the population is first divided into similar categories and the number of members in each category is determined. </a:t>
            </a:r>
            <a:r>
              <a:rPr lang="en-US" sz="1900" dirty="0">
                <a:solidFill>
                  <a:srgbClr val="00B0F0"/>
                </a:solidFill>
                <a:latin typeface="Californian FB" panose="0207040306080B030204" pitchFamily="18" charset="0"/>
              </a:rPr>
              <a:t>Select 5 from 25 dogs, 3 from 15 cats and 2 from the rabbits</a:t>
            </a:r>
          </a:p>
          <a:p>
            <a:r>
              <a:rPr lang="en-US" sz="1900" dirty="0">
                <a:latin typeface="Californian FB" panose="0207040306080B030204" pitchFamily="18" charset="0"/>
              </a:rPr>
              <a:t>Systematic sampling: when you determine a method for which to choose members of the population (assign numbers to the population and then choose every 5th person to participate)  </a:t>
            </a:r>
            <a:r>
              <a:rPr lang="en-US" sz="1900" dirty="0">
                <a:solidFill>
                  <a:srgbClr val="00B0F0"/>
                </a:solidFill>
                <a:latin typeface="Californian FB" panose="0207040306080B030204" pitchFamily="18" charset="0"/>
              </a:rPr>
              <a:t>Give every animal a random number and then choose every 5th number</a:t>
            </a:r>
          </a:p>
          <a:p>
            <a:r>
              <a:rPr lang="en-US" sz="1900" dirty="0">
                <a:latin typeface="Californian FB" panose="0207040306080B030204" pitchFamily="18" charset="0"/>
              </a:rPr>
              <a:t>Cluster sampling: when you randomly put the population into clusters and then choose a cluster randomly and then randomly choose people in that cluster to participate. </a:t>
            </a:r>
          </a:p>
          <a:p>
            <a:pPr marL="0" indent="0">
              <a:buNone/>
            </a:pPr>
            <a:r>
              <a:rPr lang="en-US" sz="1900" dirty="0" smtClean="0">
                <a:latin typeface="Californian FB" panose="0207040306080B030204" pitchFamily="18" charset="0"/>
              </a:rPr>
              <a:t>	</a:t>
            </a:r>
            <a:r>
              <a:rPr lang="en-US" sz="1900" dirty="0" smtClean="0">
                <a:solidFill>
                  <a:srgbClr val="00B0F0"/>
                </a:solidFill>
                <a:latin typeface="Californian FB" panose="0207040306080B030204" pitchFamily="18" charset="0"/>
              </a:rPr>
              <a:t>Randomly </a:t>
            </a:r>
            <a:r>
              <a:rPr lang="en-US" sz="1900" dirty="0">
                <a:solidFill>
                  <a:srgbClr val="00B0F0"/>
                </a:solidFill>
                <a:latin typeface="Californian FB" panose="0207040306080B030204" pitchFamily="18" charset="0"/>
              </a:rPr>
              <a:t>put the animals into 2 groups of 25, choose a group, </a:t>
            </a:r>
            <a:r>
              <a:rPr lang="en-US" sz="1900" dirty="0" smtClean="0">
                <a:solidFill>
                  <a:srgbClr val="00B0F0"/>
                </a:solidFill>
                <a:latin typeface="Californian FB" panose="0207040306080B030204" pitchFamily="18" charset="0"/>
              </a:rPr>
              <a:t>	and </a:t>
            </a:r>
            <a:r>
              <a:rPr lang="en-US" sz="1900" dirty="0">
                <a:solidFill>
                  <a:srgbClr val="00B0F0"/>
                </a:solidFill>
                <a:latin typeface="Californian FB" panose="0207040306080B030204" pitchFamily="18" charset="0"/>
              </a:rPr>
              <a:t>then choose 10 from that selected group.</a:t>
            </a:r>
          </a:p>
          <a:p>
            <a:endParaRPr lang="en-US" dirty="0"/>
          </a:p>
        </p:txBody>
      </p:sp>
    </p:spTree>
    <p:extLst>
      <p:ext uri="{BB962C8B-B14F-4D97-AF65-F5344CB8AC3E}">
        <p14:creationId xmlns:p14="http://schemas.microsoft.com/office/powerpoint/2010/main" val="36090303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125113" cy="924475"/>
          </a:xfrm>
        </p:spPr>
        <p:txBody>
          <a:bodyPr/>
          <a:lstStyle/>
          <a:p>
            <a:pPr algn="ctr"/>
            <a:r>
              <a:rPr lang="en-US" sz="6000" dirty="0">
                <a:latin typeface="Curlz MT" panose="04040404050702020202" pitchFamily="82" charset="0"/>
              </a:rPr>
              <a:t>Biased Questions</a:t>
            </a:r>
          </a:p>
        </p:txBody>
      </p:sp>
      <p:sp>
        <p:nvSpPr>
          <p:cNvPr id="3" name="Content Placeholder 2"/>
          <p:cNvSpPr>
            <a:spLocks noGrp="1"/>
          </p:cNvSpPr>
          <p:nvPr>
            <p:ph idx="1"/>
          </p:nvPr>
        </p:nvSpPr>
        <p:spPr>
          <a:xfrm>
            <a:off x="609600" y="1600201"/>
            <a:ext cx="7848600" cy="4724400"/>
          </a:xfrm>
        </p:spPr>
        <p:txBody>
          <a:bodyPr>
            <a:normAutofit lnSpcReduction="10000"/>
          </a:bodyPr>
          <a:lstStyle/>
          <a:p>
            <a:r>
              <a:rPr lang="en-US" sz="2400" dirty="0">
                <a:latin typeface="Californian FB" panose="0207040306080B030204" pitchFamily="18" charset="0"/>
              </a:rPr>
              <a:t>Some questions may use language that people can associate with emotions:</a:t>
            </a:r>
          </a:p>
          <a:p>
            <a:pPr lvl="1"/>
            <a:r>
              <a:rPr lang="en-US" sz="2000" dirty="0">
                <a:latin typeface="Californian FB" panose="0207040306080B030204" pitchFamily="18" charset="0"/>
              </a:rPr>
              <a:t>How much of your time do you waste on Facebook?</a:t>
            </a:r>
          </a:p>
          <a:p>
            <a:pPr lvl="1"/>
            <a:r>
              <a:rPr lang="en-US" sz="2000" dirty="0">
                <a:latin typeface="Californian FB" panose="0207040306080B030204" pitchFamily="18" charset="0"/>
              </a:rPr>
              <a:t>Do you prefer the wonderful math class or boring Shakespeare Class?</a:t>
            </a:r>
          </a:p>
          <a:p>
            <a:r>
              <a:rPr lang="en-US" sz="2400" dirty="0">
                <a:latin typeface="Californian FB" panose="0207040306080B030204" pitchFamily="18" charset="0"/>
              </a:rPr>
              <a:t>Some questions may refer to a majority or supposed authority:	</a:t>
            </a:r>
          </a:p>
          <a:p>
            <a:pPr lvl="1"/>
            <a:r>
              <a:rPr lang="en-US" sz="2000" dirty="0">
                <a:latin typeface="Californian FB" panose="0207040306080B030204" pitchFamily="18" charset="0"/>
              </a:rPr>
              <a:t>Would you agree with the NCAE that teachers should be paid more for earning their master’s degree?</a:t>
            </a:r>
          </a:p>
          <a:p>
            <a:r>
              <a:rPr lang="en-US" sz="2400" dirty="0">
                <a:latin typeface="Californian FB" panose="0207040306080B030204" pitchFamily="18" charset="0"/>
              </a:rPr>
              <a:t>Phrased awkwardly: </a:t>
            </a:r>
          </a:p>
          <a:p>
            <a:pPr lvl="1"/>
            <a:r>
              <a:rPr lang="en-US" sz="2000" dirty="0">
                <a:latin typeface="Californian FB" panose="0207040306080B030204" pitchFamily="18" charset="0"/>
              </a:rPr>
              <a:t>Do you disagree with people who oppose the ban on smoking in public places?</a:t>
            </a:r>
          </a:p>
          <a:p>
            <a:endParaRPr lang="en-US" dirty="0"/>
          </a:p>
        </p:txBody>
      </p:sp>
    </p:spTree>
    <p:extLst>
      <p:ext uri="{BB962C8B-B14F-4D97-AF65-F5344CB8AC3E}">
        <p14:creationId xmlns:p14="http://schemas.microsoft.com/office/powerpoint/2010/main" val="30982369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125113" cy="924475"/>
          </a:xfrm>
        </p:spPr>
        <p:txBody>
          <a:bodyPr/>
          <a:lstStyle/>
          <a:p>
            <a:pPr algn="ctr"/>
            <a:r>
              <a:rPr lang="en-US" sz="6000" dirty="0">
                <a:latin typeface="Curlz MT" panose="04040404050702020202" pitchFamily="82" charset="0"/>
              </a:rPr>
              <a:t>Sampling Bias</a:t>
            </a:r>
          </a:p>
        </p:txBody>
      </p:sp>
      <p:sp>
        <p:nvSpPr>
          <p:cNvPr id="3" name="Content Placeholder 2"/>
          <p:cNvSpPr>
            <a:spLocks noGrp="1"/>
          </p:cNvSpPr>
          <p:nvPr>
            <p:ph idx="1"/>
          </p:nvPr>
        </p:nvSpPr>
        <p:spPr>
          <a:xfrm>
            <a:off x="762000" y="1600201"/>
            <a:ext cx="7696200" cy="4495800"/>
          </a:xfrm>
        </p:spPr>
        <p:txBody>
          <a:bodyPr>
            <a:noAutofit/>
          </a:bodyPr>
          <a:lstStyle/>
          <a:p>
            <a:r>
              <a:rPr lang="en-US" sz="2000" dirty="0">
                <a:latin typeface="Californian FB" panose="0207040306080B030204" pitchFamily="18" charset="0"/>
              </a:rPr>
              <a:t>Occurs when one or more sub groups of a population are either over represented or under represented when conducting a survey or experiment. It must be random and fair selection</a:t>
            </a:r>
          </a:p>
          <a:p>
            <a:r>
              <a:rPr lang="en-US" sz="2000" dirty="0">
                <a:latin typeface="Californian FB" panose="0207040306080B030204" pitchFamily="18" charset="0"/>
              </a:rPr>
              <a:t>Voluntary: People voluntarily turn in a survey</a:t>
            </a:r>
          </a:p>
          <a:p>
            <a:r>
              <a:rPr lang="en-US" sz="2000" dirty="0">
                <a:latin typeface="Californian FB" panose="0207040306080B030204" pitchFamily="18" charset="0"/>
              </a:rPr>
              <a:t>Convenience: Questioner stays in one place</a:t>
            </a:r>
          </a:p>
          <a:p>
            <a:r>
              <a:rPr lang="en-US" sz="2000" dirty="0">
                <a:latin typeface="Californian FB" panose="0207040306080B030204" pitchFamily="18" charset="0"/>
              </a:rPr>
              <a:t>Exclusion: Only asking certain members</a:t>
            </a:r>
          </a:p>
          <a:p>
            <a:r>
              <a:rPr lang="en-US" sz="2000" dirty="0">
                <a:latin typeface="Californian FB" panose="0207040306080B030204" pitchFamily="18" charset="0"/>
              </a:rPr>
              <a:t>Under representation:   Not getting 1/6 or at least 30 people</a:t>
            </a:r>
          </a:p>
          <a:p>
            <a:r>
              <a:rPr lang="en-US" sz="2000" dirty="0">
                <a:latin typeface="Californian FB" panose="0207040306080B030204" pitchFamily="18" charset="0"/>
              </a:rPr>
              <a:t>Non-randomness: Calling the first five people on every page of the phonebook. </a:t>
            </a:r>
          </a:p>
          <a:p>
            <a:r>
              <a:rPr lang="en-US" sz="2000" dirty="0">
                <a:latin typeface="Californian FB" panose="0207040306080B030204" pitchFamily="18" charset="0"/>
              </a:rPr>
              <a:t>Self-selection: People choose groups</a:t>
            </a:r>
          </a:p>
          <a:p>
            <a:r>
              <a:rPr lang="en-US" sz="2000" dirty="0">
                <a:latin typeface="Californian FB" panose="0207040306080B030204" pitchFamily="18" charset="0"/>
              </a:rPr>
              <a:t>Lack of double-blinding: Sampler knows which group/product the person is </a:t>
            </a:r>
            <a:r>
              <a:rPr lang="en-US" sz="2000" dirty="0" smtClean="0">
                <a:latin typeface="Californian FB" panose="0207040306080B030204" pitchFamily="18" charset="0"/>
              </a:rPr>
              <a:t>selecting</a:t>
            </a:r>
            <a:endParaRPr lang="en-US" sz="2000" dirty="0">
              <a:latin typeface="Californian FB" panose="0207040306080B030204" pitchFamily="18" charset="0"/>
            </a:endParaRPr>
          </a:p>
        </p:txBody>
      </p:sp>
    </p:spTree>
    <p:extLst>
      <p:ext uri="{BB962C8B-B14F-4D97-AF65-F5344CB8AC3E}">
        <p14:creationId xmlns:p14="http://schemas.microsoft.com/office/powerpoint/2010/main" val="9075996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000" dirty="0">
                <a:latin typeface="Curlz MT" panose="04040404050702020202" pitchFamily="82" charset="0"/>
              </a:rPr>
              <a:t>Errors in Summarizing Data</a:t>
            </a:r>
          </a:p>
        </p:txBody>
      </p:sp>
      <p:sp>
        <p:nvSpPr>
          <p:cNvPr id="3" name="Content Placeholder 2"/>
          <p:cNvSpPr>
            <a:spLocks noGrp="1"/>
          </p:cNvSpPr>
          <p:nvPr>
            <p:ph idx="1"/>
          </p:nvPr>
        </p:nvSpPr>
        <p:spPr>
          <a:xfrm>
            <a:off x="533400" y="1807361"/>
            <a:ext cx="7924800" cy="4364839"/>
          </a:xfrm>
        </p:spPr>
        <p:txBody>
          <a:bodyPr>
            <a:normAutofit/>
          </a:bodyPr>
          <a:lstStyle/>
          <a:p>
            <a:r>
              <a:rPr lang="en-US" sz="2600" b="1" dirty="0">
                <a:latin typeface="Californian FB" panose="0207040306080B030204" pitchFamily="18" charset="0"/>
              </a:rPr>
              <a:t>No causation of effect:   </a:t>
            </a:r>
            <a:r>
              <a:rPr lang="en-US" sz="2600" dirty="0">
                <a:latin typeface="Californian FB" panose="0207040306080B030204" pitchFamily="18" charset="0"/>
              </a:rPr>
              <a:t>The cause could be affected by something other than what is being studied. (correlation only)</a:t>
            </a:r>
          </a:p>
          <a:p>
            <a:r>
              <a:rPr lang="en-US" sz="2600" dirty="0">
                <a:latin typeface="Californian FB" panose="0207040306080B030204" pitchFamily="18" charset="0"/>
              </a:rPr>
              <a:t>(Ex:   Frog with no legs are deaf)</a:t>
            </a:r>
          </a:p>
          <a:p>
            <a:r>
              <a:rPr lang="en-US" sz="2600" b="1" dirty="0">
                <a:latin typeface="Californian FB" panose="0207040306080B030204" pitchFamily="18" charset="0"/>
              </a:rPr>
              <a:t>No causation of accurate population: </a:t>
            </a:r>
            <a:r>
              <a:rPr lang="en-US" sz="2600" dirty="0">
                <a:latin typeface="Californian FB" panose="0207040306080B030204" pitchFamily="18" charset="0"/>
              </a:rPr>
              <a:t>Applying your results to the population incorrectly.</a:t>
            </a:r>
          </a:p>
          <a:p>
            <a:r>
              <a:rPr lang="en-US" sz="2600" dirty="0">
                <a:latin typeface="Californian FB" panose="0207040306080B030204" pitchFamily="18" charset="0"/>
              </a:rPr>
              <a:t>(Ex: Just because 85% of this class like math, it doesn’t mean that 85% of all students at this school like math.)</a:t>
            </a:r>
          </a:p>
          <a:p>
            <a:r>
              <a:rPr lang="en-US" sz="2600" dirty="0" smtClean="0">
                <a:latin typeface="Californian FB" panose="0207040306080B030204" pitchFamily="18" charset="0"/>
                <a:hlinkClick r:id="rId2"/>
              </a:rPr>
              <a:t>www.tylervigen.com</a:t>
            </a:r>
            <a:r>
              <a:rPr lang="en-US" sz="2600" dirty="0" smtClean="0">
                <a:latin typeface="Californian FB" panose="0207040306080B030204" pitchFamily="18" charset="0"/>
              </a:rPr>
              <a:t> shows </a:t>
            </a:r>
            <a:r>
              <a:rPr lang="en-US" sz="2600" dirty="0">
                <a:latin typeface="Californian FB" panose="0207040306080B030204" pitchFamily="18" charset="0"/>
              </a:rPr>
              <a:t>correlations no causations</a:t>
            </a:r>
          </a:p>
          <a:p>
            <a:endParaRPr lang="en-US" dirty="0"/>
          </a:p>
        </p:txBody>
      </p:sp>
    </p:spTree>
    <p:extLst>
      <p:ext uri="{BB962C8B-B14F-4D97-AF65-F5344CB8AC3E}">
        <p14:creationId xmlns:p14="http://schemas.microsoft.com/office/powerpoint/2010/main" val="6210536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 used: </a:t>
            </a:r>
            <a:br>
              <a:rPr lang="en-US" dirty="0"/>
            </a:br>
            <a:endParaRPr lang="en-US" dirty="0"/>
          </a:p>
        </p:txBody>
      </p:sp>
      <p:sp>
        <p:nvSpPr>
          <p:cNvPr id="3" name="Content Placeholder 2"/>
          <p:cNvSpPr>
            <a:spLocks noGrp="1"/>
          </p:cNvSpPr>
          <p:nvPr>
            <p:ph idx="1"/>
          </p:nvPr>
        </p:nvSpPr>
        <p:spPr/>
        <p:txBody>
          <a:bodyPr/>
          <a:lstStyle/>
          <a:p>
            <a:r>
              <a:rPr lang="en-US" dirty="0"/>
              <a:t>"Next: Introduction to Data and Measurement Issues Surveys and Samples." CK-12 Foundation. </a:t>
            </a:r>
            <a:r>
              <a:rPr lang="en-US" dirty="0" err="1"/>
              <a:t>N.p</a:t>
            </a:r>
            <a:r>
              <a:rPr lang="en-US" dirty="0"/>
              <a:t>., </a:t>
            </a:r>
            <a:r>
              <a:rPr lang="en-US" dirty="0" err="1"/>
              <a:t>n.d.</a:t>
            </a:r>
            <a:r>
              <a:rPr lang="en-US" dirty="0"/>
              <a:t> Web. 21 Aug. 2013.</a:t>
            </a:r>
          </a:p>
          <a:p>
            <a:r>
              <a:rPr lang="en-US" dirty="0"/>
              <a:t>Yates, Daniel S., David S. Moore, and Daren S. Starnes. The Practice of Statistics: TI-83/84/89 Graphing Calculator Enhanced. New York: W.H. Freeman, 2008. Print.</a:t>
            </a:r>
          </a:p>
          <a:p>
            <a:r>
              <a:rPr lang="en-US" dirty="0"/>
              <a:t>Greg Fisher – Mount Tabor High School </a:t>
            </a:r>
          </a:p>
          <a:p>
            <a:r>
              <a:rPr lang="en-US" dirty="0"/>
              <a:t>Christina Holst – Parkland High School </a:t>
            </a:r>
          </a:p>
          <a:p>
            <a:r>
              <a:rPr lang="en-US" dirty="0"/>
              <a:t>Wendy Bartlett – Parkland High </a:t>
            </a:r>
            <a:r>
              <a:rPr lang="en-US" dirty="0" smtClean="0"/>
              <a:t>School</a:t>
            </a:r>
            <a:endParaRPr lang="en-US" dirty="0"/>
          </a:p>
        </p:txBody>
      </p:sp>
    </p:spTree>
    <p:extLst>
      <p:ext uri="{BB962C8B-B14F-4D97-AF65-F5344CB8AC3E}">
        <p14:creationId xmlns:p14="http://schemas.microsoft.com/office/powerpoint/2010/main" val="8936656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7200" dirty="0" smtClean="0">
                <a:solidFill>
                  <a:prstClr val="white"/>
                </a:solidFill>
                <a:latin typeface="Curlz MT" panose="04040404050702020202" pitchFamily="82" charset="0"/>
              </a:rPr>
              <a:t>Warm-Up</a:t>
            </a:r>
            <a:endParaRPr lang="en-US" sz="4000" dirty="0">
              <a:latin typeface="Curlz MT" panose="04040404050702020202" pitchFamily="82" charset="0"/>
            </a:endParaRPr>
          </a:p>
        </p:txBody>
      </p:sp>
      <p:sp>
        <p:nvSpPr>
          <p:cNvPr id="3" name="Content Placeholder 2"/>
          <p:cNvSpPr>
            <a:spLocks noGrp="1"/>
          </p:cNvSpPr>
          <p:nvPr>
            <p:ph idx="1"/>
          </p:nvPr>
        </p:nvSpPr>
        <p:spPr>
          <a:xfrm>
            <a:off x="533400" y="1676400"/>
            <a:ext cx="8001000" cy="4571999"/>
          </a:xfrm>
        </p:spPr>
        <p:txBody>
          <a:bodyPr>
            <a:noAutofit/>
          </a:bodyPr>
          <a:lstStyle/>
          <a:p>
            <a:r>
              <a:rPr lang="en-US" sz="3200" dirty="0" smtClean="0">
                <a:latin typeface="Californian FB" panose="0207040306080B030204" pitchFamily="18" charset="0"/>
              </a:rPr>
              <a:t>What percentage of the data lie within one standard deviation of the mean?</a:t>
            </a:r>
          </a:p>
          <a:p>
            <a:r>
              <a:rPr lang="en-US" sz="3200" dirty="0" smtClean="0">
                <a:latin typeface="Californian FB" panose="0207040306080B030204" pitchFamily="18" charset="0"/>
              </a:rPr>
              <a:t>What percentage of the data lie within two standard deviations of the mean?</a:t>
            </a:r>
          </a:p>
          <a:p>
            <a:r>
              <a:rPr lang="en-US" sz="3200" dirty="0" smtClean="0">
                <a:latin typeface="Californian FB" panose="0207040306080B030204" pitchFamily="18" charset="0"/>
              </a:rPr>
              <a:t>What percentage of the data lie within three standard deviations of the mean?</a:t>
            </a:r>
            <a:endParaRPr lang="en-US" sz="3200" dirty="0">
              <a:latin typeface="Californian FB" panose="0207040306080B030204" pitchFamily="18" charset="0"/>
            </a:endParaRPr>
          </a:p>
        </p:txBody>
      </p:sp>
    </p:spTree>
    <p:extLst>
      <p:ext uri="{BB962C8B-B14F-4D97-AF65-F5344CB8AC3E}">
        <p14:creationId xmlns:p14="http://schemas.microsoft.com/office/powerpoint/2010/main" val="11136810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smtClean="0">
                <a:latin typeface="Curlz MT" panose="04040404050702020202" pitchFamily="82" charset="0"/>
              </a:rPr>
              <a:t>Standard Deviation</a:t>
            </a:r>
            <a:endParaRPr lang="en-US" sz="6000" dirty="0">
              <a:latin typeface="Curlz MT" panose="04040404050702020202" pitchFamily="82" charset="0"/>
            </a:endParaRPr>
          </a:p>
        </p:txBody>
      </p:sp>
      <p:sp>
        <p:nvSpPr>
          <p:cNvPr id="3" name="Content Placeholder 2"/>
          <p:cNvSpPr>
            <a:spLocks noGrp="1"/>
          </p:cNvSpPr>
          <p:nvPr>
            <p:ph idx="1"/>
          </p:nvPr>
        </p:nvSpPr>
        <p:spPr>
          <a:xfrm>
            <a:off x="609600" y="1600200"/>
            <a:ext cx="7848600" cy="4419600"/>
          </a:xfrm>
        </p:spPr>
        <p:txBody>
          <a:bodyPr>
            <a:normAutofit/>
          </a:bodyPr>
          <a:lstStyle/>
          <a:p>
            <a:r>
              <a:rPr lang="en-US" sz="3200" dirty="0">
                <a:latin typeface="Californian FB" panose="0207040306080B030204" pitchFamily="18" charset="0"/>
              </a:rPr>
              <a:t>First, find the mean (average) of the data </a:t>
            </a:r>
            <a:r>
              <a:rPr lang="en-US" sz="3200" dirty="0" smtClean="0">
                <a:latin typeface="Californian FB" panose="0207040306080B030204" pitchFamily="18" charset="0"/>
              </a:rPr>
              <a:t>set</a:t>
            </a:r>
          </a:p>
          <a:p>
            <a:r>
              <a:rPr lang="en-US" sz="3200" dirty="0">
                <a:latin typeface="Californian FB" panose="0207040306080B030204" pitchFamily="18" charset="0"/>
              </a:rPr>
              <a:t>The way to get the variance is to subtract the mean from EACH </a:t>
            </a:r>
            <a:r>
              <a:rPr lang="en-US" sz="3200" dirty="0" smtClean="0">
                <a:latin typeface="Californian FB" panose="0207040306080B030204" pitchFamily="18" charset="0"/>
              </a:rPr>
              <a:t>value</a:t>
            </a:r>
          </a:p>
          <a:p>
            <a:r>
              <a:rPr lang="en-US" sz="3200" dirty="0" smtClean="0">
                <a:latin typeface="Californian FB" panose="0207040306080B030204" pitchFamily="18" charset="0"/>
              </a:rPr>
              <a:t>Square </a:t>
            </a:r>
            <a:r>
              <a:rPr lang="en-US" sz="3200" dirty="0">
                <a:latin typeface="Californian FB" panose="0207040306080B030204" pitchFamily="18" charset="0"/>
              </a:rPr>
              <a:t>the </a:t>
            </a:r>
            <a:r>
              <a:rPr lang="en-US" sz="3200" dirty="0" smtClean="0">
                <a:latin typeface="Californian FB" panose="0207040306080B030204" pitchFamily="18" charset="0"/>
              </a:rPr>
              <a:t>each of step 2’s results</a:t>
            </a:r>
          </a:p>
          <a:p>
            <a:r>
              <a:rPr lang="en-US" sz="3200" dirty="0" smtClean="0">
                <a:latin typeface="Californian FB" panose="0207040306080B030204" pitchFamily="18" charset="0"/>
              </a:rPr>
              <a:t>Find the mean of the squared results (variance)</a:t>
            </a:r>
          </a:p>
          <a:p>
            <a:r>
              <a:rPr lang="en-US" sz="3200" dirty="0" smtClean="0">
                <a:latin typeface="Californian FB" panose="0207040306080B030204" pitchFamily="18" charset="0"/>
              </a:rPr>
              <a:t>Take the square root of the variance</a:t>
            </a:r>
            <a:endParaRPr lang="en-US" sz="3200" dirty="0">
              <a:latin typeface="Californian FB" panose="0207040306080B030204" pitchFamily="18" charset="0"/>
            </a:endParaRPr>
          </a:p>
        </p:txBody>
      </p:sp>
    </p:spTree>
    <p:extLst>
      <p:ext uri="{BB962C8B-B14F-4D97-AF65-F5344CB8AC3E}">
        <p14:creationId xmlns:p14="http://schemas.microsoft.com/office/powerpoint/2010/main" val="30883631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smtClean="0">
                <a:latin typeface="Curlz MT" panose="04040404050702020202" pitchFamily="82" charset="0"/>
              </a:rPr>
              <a:t>Warm-Up</a:t>
            </a:r>
            <a:endParaRPr lang="en-US" sz="6600" dirty="0">
              <a:latin typeface="Curlz MT" panose="04040404050702020202" pitchFamily="82" charset="0"/>
            </a:endParaRPr>
          </a:p>
        </p:txBody>
      </p:sp>
      <p:sp>
        <p:nvSpPr>
          <p:cNvPr id="3" name="Content Placeholder 2"/>
          <p:cNvSpPr>
            <a:spLocks noGrp="1"/>
          </p:cNvSpPr>
          <p:nvPr>
            <p:ph idx="1"/>
          </p:nvPr>
        </p:nvSpPr>
        <p:spPr/>
        <p:txBody>
          <a:bodyPr>
            <a:normAutofit/>
          </a:bodyPr>
          <a:lstStyle/>
          <a:p>
            <a:r>
              <a:rPr lang="en-US" sz="4000" dirty="0" smtClean="0">
                <a:latin typeface="Californian FB" panose="0207040306080B030204" pitchFamily="18" charset="0"/>
              </a:rPr>
              <a:t>What is the standard deviation for the set of data?  2, 4, 3, 6, 5</a:t>
            </a:r>
          </a:p>
        </p:txBody>
      </p:sp>
    </p:spTree>
    <p:extLst>
      <p:ext uri="{BB962C8B-B14F-4D97-AF65-F5344CB8AC3E}">
        <p14:creationId xmlns:p14="http://schemas.microsoft.com/office/powerpoint/2010/main" val="39898150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smtClean="0">
                <a:latin typeface="Curlz MT" panose="04040404050702020202" pitchFamily="82" charset="0"/>
              </a:rPr>
              <a:t>Probability</a:t>
            </a:r>
            <a:endParaRPr lang="en-US" sz="6600" dirty="0">
              <a:latin typeface="Curlz MT" panose="04040404050702020202" pitchFamily="82" charset="0"/>
            </a:endParaRPr>
          </a:p>
        </p:txBody>
      </p:sp>
      <p:sp>
        <p:nvSpPr>
          <p:cNvPr id="3" name="Content Placeholder 2"/>
          <p:cNvSpPr>
            <a:spLocks noGrp="1"/>
          </p:cNvSpPr>
          <p:nvPr>
            <p:ph idx="1"/>
          </p:nvPr>
        </p:nvSpPr>
        <p:spPr/>
        <p:txBody>
          <a:bodyPr>
            <a:normAutofit/>
          </a:bodyPr>
          <a:lstStyle/>
          <a:p>
            <a:r>
              <a:rPr lang="en-US" altLang="en-US" sz="2400" dirty="0"/>
              <a:t>Denoted by P(Event</a:t>
            </a:r>
            <a:r>
              <a:rPr lang="en-US" altLang="en-US" sz="2400" dirty="0" smtClean="0"/>
              <a:t>)</a:t>
            </a:r>
          </a:p>
          <a:p>
            <a:pPr marL="0" indent="0">
              <a:buNone/>
            </a:pPr>
            <a:r>
              <a:rPr lang="en-US" altLang="en-US" sz="2400" dirty="0"/>
              <a:t>	</a:t>
            </a:r>
            <a:r>
              <a:rPr lang="en-US" altLang="en-US" sz="2400" dirty="0" smtClean="0"/>
              <a:t>P(E) = </a:t>
            </a:r>
            <a:r>
              <a:rPr lang="en-US" altLang="en-US" sz="2400" u="sng" dirty="0" smtClean="0"/>
              <a:t>favorable outcomes</a:t>
            </a:r>
          </a:p>
          <a:p>
            <a:pPr marL="0" indent="0">
              <a:buNone/>
            </a:pPr>
            <a:r>
              <a:rPr lang="en-US" altLang="en-US" sz="2400" dirty="0" smtClean="0"/>
              <a:t>			  total outcomes</a:t>
            </a:r>
          </a:p>
          <a:p>
            <a:endParaRPr lang="en-US" altLang="en-US" sz="2400" dirty="0"/>
          </a:p>
          <a:p>
            <a:r>
              <a:rPr lang="en-US" altLang="en-US" sz="2400" dirty="0"/>
              <a:t>This method for calculating probabilities is only appropriate when the outcomes of the sample space are equally likely</a:t>
            </a:r>
            <a:r>
              <a:rPr lang="en-US" altLang="en-US" sz="2400" dirty="0" smtClean="0"/>
              <a:t>.</a:t>
            </a:r>
            <a:endParaRPr lang="en-US" altLang="en-US" sz="2400" dirty="0"/>
          </a:p>
        </p:txBody>
      </p:sp>
    </p:spTree>
    <p:extLst>
      <p:ext uri="{BB962C8B-B14F-4D97-AF65-F5344CB8AC3E}">
        <p14:creationId xmlns:p14="http://schemas.microsoft.com/office/powerpoint/2010/main" val="11492146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dirty="0" smtClean="0">
                <a:latin typeface="Curlz MT" panose="04040404050702020202" pitchFamily="82" charset="0"/>
              </a:rPr>
              <a:t>Experimental Probability</a:t>
            </a:r>
            <a:endParaRPr lang="en-US" sz="5400" dirty="0">
              <a:latin typeface="Curlz MT" panose="04040404050702020202" pitchFamily="82" charset="0"/>
            </a:endParaRPr>
          </a:p>
        </p:txBody>
      </p:sp>
      <p:sp>
        <p:nvSpPr>
          <p:cNvPr id="3" name="Content Placeholder 2"/>
          <p:cNvSpPr>
            <a:spLocks noGrp="1"/>
          </p:cNvSpPr>
          <p:nvPr>
            <p:ph idx="1"/>
          </p:nvPr>
        </p:nvSpPr>
        <p:spPr/>
        <p:txBody>
          <a:bodyPr/>
          <a:lstStyle/>
          <a:p>
            <a:r>
              <a:rPr lang="en-US" altLang="en-US" sz="3200" dirty="0"/>
              <a:t>The relative frequency at which a chance experiment occurs</a:t>
            </a:r>
          </a:p>
          <a:p>
            <a:pPr marL="342900" lvl="1" indent="-342900"/>
            <a:r>
              <a:rPr lang="en-US" altLang="en-US" sz="3200" dirty="0"/>
              <a:t>Flip a fair coin 30 times &amp; get 17 </a:t>
            </a:r>
            <a:r>
              <a:rPr lang="en-US" altLang="en-US" sz="3200" dirty="0" smtClean="0"/>
              <a:t>heads i.e. 17/30</a:t>
            </a:r>
            <a:endParaRPr lang="en-US" altLang="en-US" sz="3200" dirty="0"/>
          </a:p>
          <a:p>
            <a:pPr marL="0" indent="0">
              <a:buNone/>
            </a:pPr>
            <a:endParaRPr lang="en-US" dirty="0"/>
          </a:p>
        </p:txBody>
      </p:sp>
    </p:spTree>
    <p:extLst>
      <p:ext uri="{BB962C8B-B14F-4D97-AF65-F5344CB8AC3E}">
        <p14:creationId xmlns:p14="http://schemas.microsoft.com/office/powerpoint/2010/main" val="3903885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dirty="0" smtClean="0">
                <a:latin typeface="Curlz MT" panose="04040404050702020202" pitchFamily="82" charset="0"/>
              </a:rPr>
              <a:t>Basic Rules of Probability</a:t>
            </a:r>
            <a:endParaRPr lang="en-US" sz="5400" dirty="0">
              <a:latin typeface="Curlz MT" panose="04040404050702020202" pitchFamily="82" charset="0"/>
            </a:endParaRPr>
          </a:p>
        </p:txBody>
      </p:sp>
      <p:sp>
        <p:nvSpPr>
          <p:cNvPr id="3" name="Content Placeholder 2"/>
          <p:cNvSpPr>
            <a:spLocks noGrp="1"/>
          </p:cNvSpPr>
          <p:nvPr>
            <p:ph idx="1"/>
          </p:nvPr>
        </p:nvSpPr>
        <p:spPr/>
        <p:txBody>
          <a:bodyPr>
            <a:normAutofit/>
          </a:bodyPr>
          <a:lstStyle/>
          <a:p>
            <a:pPr>
              <a:lnSpc>
                <a:spcPct val="90000"/>
              </a:lnSpc>
            </a:pPr>
            <a:r>
              <a:rPr lang="en-US" altLang="en-US" sz="2400" b="1" dirty="0"/>
              <a:t>Rule 1.</a:t>
            </a:r>
            <a:r>
              <a:rPr lang="en-US" altLang="en-US" sz="2400" dirty="0"/>
              <a:t> </a:t>
            </a:r>
            <a:r>
              <a:rPr lang="en-US" altLang="en-US" sz="2400" u="sng" dirty="0"/>
              <a:t>Legitimate Values</a:t>
            </a:r>
          </a:p>
          <a:p>
            <a:pPr marL="609600" indent="-609600">
              <a:lnSpc>
                <a:spcPct val="90000"/>
              </a:lnSpc>
              <a:buNone/>
            </a:pPr>
            <a:r>
              <a:rPr lang="en-US" altLang="en-US" sz="2400" dirty="0"/>
              <a:t>	For any event E, </a:t>
            </a:r>
          </a:p>
          <a:p>
            <a:pPr marL="609600" indent="-609600">
              <a:lnSpc>
                <a:spcPct val="90000"/>
              </a:lnSpc>
              <a:buNone/>
            </a:pPr>
            <a:r>
              <a:rPr lang="en-US" altLang="en-US" sz="2400" dirty="0"/>
              <a:t>	0 </a:t>
            </a:r>
            <a:r>
              <a:rPr lang="en-US" altLang="en-US" sz="2400" u="sng" dirty="0"/>
              <a:t>&lt;</a:t>
            </a:r>
            <a:r>
              <a:rPr lang="en-US" altLang="en-US" sz="2400" dirty="0"/>
              <a:t> P(E) </a:t>
            </a:r>
            <a:r>
              <a:rPr lang="en-US" altLang="en-US" sz="2400" u="sng" dirty="0"/>
              <a:t>&lt;</a:t>
            </a:r>
            <a:r>
              <a:rPr lang="en-US" altLang="en-US" sz="2400" dirty="0"/>
              <a:t> </a:t>
            </a:r>
            <a:r>
              <a:rPr lang="en-US" altLang="en-US" sz="2400" dirty="0" smtClean="0"/>
              <a:t>1</a:t>
            </a:r>
          </a:p>
          <a:p>
            <a:pPr marL="609600" indent="-609600">
              <a:lnSpc>
                <a:spcPct val="90000"/>
              </a:lnSpc>
              <a:buNone/>
            </a:pPr>
            <a:endParaRPr lang="en-US" altLang="en-US" sz="2400" dirty="0"/>
          </a:p>
          <a:p>
            <a:pPr>
              <a:lnSpc>
                <a:spcPct val="90000"/>
              </a:lnSpc>
            </a:pPr>
            <a:r>
              <a:rPr lang="en-US" altLang="en-US" sz="2400" b="1" dirty="0"/>
              <a:t>Rule 2.</a:t>
            </a:r>
            <a:r>
              <a:rPr lang="en-US" altLang="en-US" sz="2400" dirty="0"/>
              <a:t> </a:t>
            </a:r>
            <a:r>
              <a:rPr lang="en-US" altLang="en-US" sz="2400" u="sng" dirty="0"/>
              <a:t>Sample space</a:t>
            </a:r>
          </a:p>
          <a:p>
            <a:pPr marL="609600" indent="-609600">
              <a:lnSpc>
                <a:spcPct val="90000"/>
              </a:lnSpc>
              <a:buNone/>
            </a:pPr>
            <a:r>
              <a:rPr lang="en-US" altLang="en-US" sz="2400" dirty="0"/>
              <a:t>	If S is the sample space, </a:t>
            </a:r>
          </a:p>
          <a:p>
            <a:pPr marL="609600" indent="-609600">
              <a:lnSpc>
                <a:spcPct val="90000"/>
              </a:lnSpc>
              <a:buNone/>
            </a:pPr>
            <a:r>
              <a:rPr lang="en-US" altLang="en-US" sz="2400" dirty="0"/>
              <a:t>	P(S) = </a:t>
            </a:r>
            <a:r>
              <a:rPr lang="en-US" altLang="en-US" sz="2400" dirty="0" smtClean="0"/>
              <a:t>1</a:t>
            </a:r>
            <a:endParaRPr lang="en-US" altLang="en-US" sz="2400" dirty="0"/>
          </a:p>
        </p:txBody>
      </p:sp>
    </p:spTree>
    <p:extLst>
      <p:ext uri="{BB962C8B-B14F-4D97-AF65-F5344CB8AC3E}">
        <p14:creationId xmlns:p14="http://schemas.microsoft.com/office/powerpoint/2010/main" val="2898996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125113" cy="924475"/>
          </a:xfrm>
        </p:spPr>
        <p:txBody>
          <a:bodyPr/>
          <a:lstStyle/>
          <a:p>
            <a:pPr algn="ctr"/>
            <a:r>
              <a:rPr lang="en-US" sz="5400" dirty="0" smtClean="0">
                <a:latin typeface="Curlz MT" panose="04040404050702020202" pitchFamily="82" charset="0"/>
              </a:rPr>
              <a:t>Rules Continued</a:t>
            </a:r>
            <a:endParaRPr lang="en-US" sz="5400" dirty="0">
              <a:latin typeface="Curlz MT" panose="04040404050702020202" pitchFamily="82" charset="0"/>
            </a:endParaRPr>
          </a:p>
        </p:txBody>
      </p:sp>
      <p:sp>
        <p:nvSpPr>
          <p:cNvPr id="3" name="Content Placeholder 2"/>
          <p:cNvSpPr>
            <a:spLocks noGrp="1"/>
          </p:cNvSpPr>
          <p:nvPr>
            <p:ph idx="1"/>
          </p:nvPr>
        </p:nvSpPr>
        <p:spPr>
          <a:xfrm>
            <a:off x="457200" y="1807361"/>
            <a:ext cx="8229600" cy="4669639"/>
          </a:xfrm>
        </p:spPr>
        <p:txBody>
          <a:bodyPr>
            <a:normAutofit/>
          </a:bodyPr>
          <a:lstStyle/>
          <a:p>
            <a:pPr>
              <a:lnSpc>
                <a:spcPct val="90000"/>
              </a:lnSpc>
            </a:pPr>
            <a:r>
              <a:rPr lang="en-US" altLang="en-US" sz="2400" b="1" dirty="0"/>
              <a:t>Rule 3.</a:t>
            </a:r>
            <a:r>
              <a:rPr lang="en-US" altLang="en-US" sz="2400" dirty="0"/>
              <a:t> </a:t>
            </a:r>
            <a:r>
              <a:rPr lang="en-US" altLang="en-US" sz="2400" u="sng" dirty="0"/>
              <a:t>Complement</a:t>
            </a:r>
          </a:p>
          <a:p>
            <a:pPr marL="0" indent="0">
              <a:lnSpc>
                <a:spcPct val="90000"/>
              </a:lnSpc>
              <a:buNone/>
            </a:pPr>
            <a:r>
              <a:rPr lang="en-US" altLang="en-US" sz="2400" dirty="0"/>
              <a:t>	</a:t>
            </a:r>
            <a:r>
              <a:rPr lang="en-US" altLang="en-US" sz="2400" dirty="0" smtClean="0"/>
              <a:t>For </a:t>
            </a:r>
            <a:r>
              <a:rPr lang="en-US" altLang="en-US" sz="2400" dirty="0"/>
              <a:t>any event E, </a:t>
            </a:r>
          </a:p>
          <a:p>
            <a:pPr marL="457200" lvl="1" indent="0">
              <a:lnSpc>
                <a:spcPct val="90000"/>
              </a:lnSpc>
              <a:buNone/>
            </a:pPr>
            <a:r>
              <a:rPr lang="en-US" altLang="en-US" sz="2400" dirty="0" smtClean="0"/>
              <a:t>P(E</a:t>
            </a:r>
            <a:r>
              <a:rPr lang="en-US" altLang="en-US" sz="2400" dirty="0"/>
              <a:t>) + P(not E) = </a:t>
            </a:r>
            <a:r>
              <a:rPr lang="en-US" altLang="en-US" sz="2400" dirty="0" smtClean="0"/>
              <a:t>1</a:t>
            </a:r>
          </a:p>
          <a:p>
            <a:pPr marL="457200" lvl="1" indent="0">
              <a:lnSpc>
                <a:spcPct val="90000"/>
              </a:lnSpc>
              <a:buNone/>
            </a:pPr>
            <a:endParaRPr lang="en-US" altLang="en-US" sz="1100" dirty="0"/>
          </a:p>
          <a:p>
            <a:pPr>
              <a:lnSpc>
                <a:spcPct val="90000"/>
              </a:lnSpc>
            </a:pPr>
            <a:r>
              <a:rPr lang="en-US" altLang="en-US" sz="2400" b="1" dirty="0"/>
              <a:t>Rule 4.</a:t>
            </a:r>
            <a:r>
              <a:rPr lang="en-US" altLang="en-US" sz="2400" dirty="0"/>
              <a:t> </a:t>
            </a:r>
            <a:r>
              <a:rPr lang="en-US" altLang="en-US" sz="2400" u="sng" dirty="0"/>
              <a:t>Addition</a:t>
            </a:r>
          </a:p>
          <a:p>
            <a:pPr marL="0" indent="0">
              <a:lnSpc>
                <a:spcPct val="90000"/>
              </a:lnSpc>
              <a:buNone/>
            </a:pPr>
            <a:r>
              <a:rPr lang="en-US" altLang="en-US" sz="2400" dirty="0" smtClean="0"/>
              <a:t>If </a:t>
            </a:r>
            <a:r>
              <a:rPr lang="en-US" altLang="en-US" sz="2400" dirty="0"/>
              <a:t>two events E &amp; F are disjoint, </a:t>
            </a:r>
            <a:r>
              <a:rPr lang="en-US" altLang="en-US" sz="2400" dirty="0" smtClean="0"/>
              <a:t>P(E </a:t>
            </a:r>
            <a:r>
              <a:rPr lang="en-US" altLang="en-US" sz="2400" dirty="0"/>
              <a:t>or F) = P(E) + P(F</a:t>
            </a:r>
            <a:r>
              <a:rPr lang="en-US" altLang="en-US" sz="2400" dirty="0" smtClean="0"/>
              <a:t>)</a:t>
            </a:r>
          </a:p>
          <a:p>
            <a:pPr marL="0" lvl="1" indent="0">
              <a:lnSpc>
                <a:spcPct val="90000"/>
              </a:lnSpc>
              <a:buNone/>
            </a:pPr>
            <a:r>
              <a:rPr lang="en-US" altLang="en-US" sz="2400" dirty="0" smtClean="0"/>
              <a:t>(</a:t>
            </a:r>
            <a:r>
              <a:rPr lang="en-US" altLang="en-US" sz="2400" dirty="0"/>
              <a:t>General) If two events E &amp; F are not </a:t>
            </a:r>
            <a:r>
              <a:rPr lang="en-US" altLang="en-US" sz="2400" dirty="0" smtClean="0"/>
              <a:t>disjoint, P(E </a:t>
            </a:r>
            <a:r>
              <a:rPr lang="en-US" altLang="en-US" sz="2400" dirty="0"/>
              <a:t>or F) = P(E) + P(F) – P(E &amp; F)</a:t>
            </a:r>
          </a:p>
          <a:p>
            <a:pPr marL="0" lvl="1" indent="0">
              <a:lnSpc>
                <a:spcPct val="90000"/>
              </a:lnSpc>
              <a:buNone/>
            </a:pPr>
            <a:endParaRPr lang="en-US" altLang="en-US" sz="2400" dirty="0"/>
          </a:p>
          <a:p>
            <a:endParaRPr lang="en-US" dirty="0"/>
          </a:p>
        </p:txBody>
      </p:sp>
    </p:spTree>
    <p:extLst>
      <p:ext uri="{BB962C8B-B14F-4D97-AF65-F5344CB8AC3E}">
        <p14:creationId xmlns:p14="http://schemas.microsoft.com/office/powerpoint/2010/main" val="29096950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smtClean="0">
                <a:latin typeface="Curlz MT" panose="04040404050702020202" pitchFamily="82" charset="0"/>
              </a:rPr>
              <a:t>Example #1</a:t>
            </a:r>
            <a:endParaRPr lang="en-US" sz="6000" dirty="0">
              <a:latin typeface="Curlz MT" panose="04040404050702020202" pitchFamily="82" charset="0"/>
            </a:endParaRPr>
          </a:p>
        </p:txBody>
      </p:sp>
      <p:sp>
        <p:nvSpPr>
          <p:cNvPr id="3" name="Content Placeholder 2"/>
          <p:cNvSpPr>
            <a:spLocks noGrp="1"/>
          </p:cNvSpPr>
          <p:nvPr>
            <p:ph idx="1"/>
          </p:nvPr>
        </p:nvSpPr>
        <p:spPr>
          <a:xfrm>
            <a:off x="685800" y="1807361"/>
            <a:ext cx="7772400" cy="4364839"/>
          </a:xfrm>
        </p:spPr>
        <p:txBody>
          <a:bodyPr>
            <a:noAutofit/>
          </a:bodyPr>
          <a:lstStyle/>
          <a:p>
            <a:r>
              <a:rPr lang="en-US" altLang="en-US" sz="2400" dirty="0"/>
              <a:t>A large auto center sells cars made by many different manufacturers.  Three of these are Honda, Nissan, and Toyota.  (Note: these are not simple events since there are many types of each brand.) Suppose that P(H) = .25, P(N) = .18, P(T) = .14</a:t>
            </a:r>
            <a:r>
              <a:rPr lang="en-US" altLang="en-US" sz="2400" dirty="0" smtClean="0"/>
              <a:t>.</a:t>
            </a:r>
          </a:p>
          <a:p>
            <a:r>
              <a:rPr lang="en-US" altLang="en-US" sz="2400" dirty="0"/>
              <a:t>Are these disjoint events</a:t>
            </a:r>
            <a:r>
              <a:rPr lang="en-US" altLang="en-US" sz="2400" dirty="0" smtClean="0"/>
              <a:t>?   yes</a:t>
            </a:r>
          </a:p>
          <a:p>
            <a:r>
              <a:rPr lang="en-US" altLang="en-US" sz="2400" dirty="0" smtClean="0"/>
              <a:t>P(H or N or T) = </a:t>
            </a:r>
          </a:p>
          <a:p>
            <a:r>
              <a:rPr lang="en-US" altLang="en-US" sz="2400" dirty="0" smtClean="0"/>
              <a:t>P(not (H or N or T) =</a:t>
            </a:r>
            <a:endParaRPr lang="en-US" altLang="en-US" sz="2400" dirty="0"/>
          </a:p>
        </p:txBody>
      </p:sp>
    </p:spTree>
    <p:extLst>
      <p:ext uri="{BB962C8B-B14F-4D97-AF65-F5344CB8AC3E}">
        <p14:creationId xmlns:p14="http://schemas.microsoft.com/office/powerpoint/2010/main" val="2117336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smtClean="0">
                <a:latin typeface="Curlz MT" panose="04040404050702020202" pitchFamily="82" charset="0"/>
              </a:rPr>
              <a:t>Example #2</a:t>
            </a:r>
            <a:endParaRPr lang="en-US" sz="6000" dirty="0">
              <a:latin typeface="Curlz MT" panose="04040404050702020202" pitchFamily="82" charset="0"/>
            </a:endParaRPr>
          </a:p>
        </p:txBody>
      </p:sp>
      <p:sp>
        <p:nvSpPr>
          <p:cNvPr id="3" name="Content Placeholder 2"/>
          <p:cNvSpPr>
            <a:spLocks noGrp="1"/>
          </p:cNvSpPr>
          <p:nvPr>
            <p:ph idx="1"/>
          </p:nvPr>
        </p:nvSpPr>
        <p:spPr/>
        <p:txBody>
          <a:bodyPr>
            <a:normAutofit/>
          </a:bodyPr>
          <a:lstStyle/>
          <a:p>
            <a:r>
              <a:rPr lang="en-US" altLang="en-US" sz="2400" dirty="0"/>
              <a:t>Musical styles other than rock and pop are becoming more popular.  A survey of college students finds that the probability they like country music is .40. The probability that they liked jazz is .30 and that they liked both is .10.  What is the probability that they like country or jazz?</a:t>
            </a:r>
          </a:p>
          <a:p>
            <a:r>
              <a:rPr lang="en-US" altLang="en-US" sz="2400" dirty="0"/>
              <a:t>P(C or J) =</a:t>
            </a:r>
            <a:endParaRPr lang="en-US" sz="2400" dirty="0"/>
          </a:p>
        </p:txBody>
      </p:sp>
    </p:spTree>
    <p:extLst>
      <p:ext uri="{BB962C8B-B14F-4D97-AF65-F5344CB8AC3E}">
        <p14:creationId xmlns:p14="http://schemas.microsoft.com/office/powerpoint/2010/main" val="3396516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smtClean="0">
                <a:latin typeface="Curlz MT" panose="04040404050702020202" pitchFamily="82" charset="0"/>
              </a:rPr>
              <a:t>Independent</a:t>
            </a:r>
            <a:endParaRPr lang="en-US" sz="6000" dirty="0">
              <a:latin typeface="Curlz MT" panose="04040404050702020202" pitchFamily="82" charset="0"/>
            </a:endParaRPr>
          </a:p>
        </p:txBody>
      </p:sp>
      <p:sp>
        <p:nvSpPr>
          <p:cNvPr id="3" name="Content Placeholder 2"/>
          <p:cNvSpPr>
            <a:spLocks noGrp="1"/>
          </p:cNvSpPr>
          <p:nvPr>
            <p:ph idx="1"/>
          </p:nvPr>
        </p:nvSpPr>
        <p:spPr>
          <a:xfrm>
            <a:off x="533400" y="2209800"/>
            <a:ext cx="7924800" cy="4051437"/>
          </a:xfrm>
        </p:spPr>
        <p:txBody>
          <a:bodyPr/>
          <a:lstStyle/>
          <a:p>
            <a:r>
              <a:rPr lang="en-US" altLang="en-US" sz="2400" dirty="0"/>
              <a:t>Two events are independent if knowing that one will occur (or has occurred) does not change the probability that the other occurs</a:t>
            </a:r>
          </a:p>
          <a:p>
            <a:pPr lvl="1"/>
            <a:r>
              <a:rPr lang="en-US" altLang="en-US" sz="2000" dirty="0"/>
              <a:t>A randomly selected student is female - What is the probability she plays soccer for PWSH?</a:t>
            </a:r>
          </a:p>
          <a:p>
            <a:pPr lvl="3"/>
            <a:r>
              <a:rPr lang="en-US" altLang="en-US" sz="1600" dirty="0" smtClean="0"/>
              <a:t>Independent</a:t>
            </a:r>
            <a:endParaRPr lang="en-US" altLang="en-US" sz="1600" dirty="0"/>
          </a:p>
          <a:p>
            <a:pPr lvl="1"/>
            <a:r>
              <a:rPr lang="en-US" altLang="en-US" sz="2000" dirty="0"/>
              <a:t>A randomly selected student is female - What is the probability she plays football for PWSH</a:t>
            </a:r>
            <a:r>
              <a:rPr lang="en-US" altLang="en-US" sz="2000" dirty="0" smtClean="0"/>
              <a:t>?</a:t>
            </a:r>
          </a:p>
          <a:p>
            <a:pPr lvl="3"/>
            <a:r>
              <a:rPr lang="en-US" altLang="en-US" sz="1600" dirty="0" smtClean="0"/>
              <a:t>Not Independent</a:t>
            </a:r>
            <a:endParaRPr lang="en-US" altLang="en-US" sz="1600" dirty="0"/>
          </a:p>
          <a:p>
            <a:endParaRPr lang="en-US" dirty="0" smtClean="0"/>
          </a:p>
        </p:txBody>
      </p:sp>
    </p:spTree>
    <p:extLst>
      <p:ext uri="{BB962C8B-B14F-4D97-AF65-F5344CB8AC3E}">
        <p14:creationId xmlns:p14="http://schemas.microsoft.com/office/powerpoint/2010/main" val="773645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smtClean="0">
                <a:latin typeface="Curlz MT" panose="04040404050702020202" pitchFamily="82" charset="0"/>
              </a:rPr>
              <a:t>Rules Continued</a:t>
            </a:r>
            <a:endParaRPr lang="en-US" sz="6000" dirty="0">
              <a:latin typeface="Curlz MT" panose="04040404050702020202" pitchFamily="82" charset="0"/>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a:spcBef>
                    <a:spcPct val="50000"/>
                  </a:spcBef>
                </a:pPr>
                <a:r>
                  <a:rPr lang="en-US" altLang="en-US" sz="2800" b="1" dirty="0" smtClean="0"/>
                  <a:t>Rule 5.</a:t>
                </a:r>
                <a:r>
                  <a:rPr lang="en-US" altLang="en-US" sz="2800" dirty="0"/>
                  <a:t> </a:t>
                </a:r>
                <a:r>
                  <a:rPr lang="en-US" altLang="en-US" sz="2800" u="sng" dirty="0"/>
                  <a:t>Multiplication</a:t>
                </a:r>
              </a:p>
              <a:p>
                <a:pPr marL="0" indent="0">
                  <a:spcBef>
                    <a:spcPct val="50000"/>
                  </a:spcBef>
                  <a:buNone/>
                </a:pPr>
                <a:r>
                  <a:rPr lang="en-US" altLang="en-US" sz="2800" dirty="0" smtClean="0"/>
                  <a:t>	If </a:t>
                </a:r>
                <a:r>
                  <a:rPr lang="en-US" altLang="en-US" sz="2800" dirty="0"/>
                  <a:t>two events A &amp; B are independent, </a:t>
                </a:r>
                <a14:m>
                  <m:oMath xmlns:m="http://schemas.openxmlformats.org/officeDocument/2006/math">
                    <m:r>
                      <a:rPr lang="en-US" altLang="en-US" sz="2800" b="0" i="1" smtClean="0">
                        <a:latin typeface="Cambria Math"/>
                      </a:rPr>
                      <m:t>𝑃</m:t>
                    </m:r>
                    <m:d>
                      <m:dPr>
                        <m:ctrlPr>
                          <a:rPr lang="en-US" altLang="en-US" sz="2800" b="0" i="1" smtClean="0">
                            <a:latin typeface="Cambria Math"/>
                          </a:rPr>
                        </m:ctrlPr>
                      </m:dPr>
                      <m:e>
                        <m:r>
                          <a:rPr lang="en-US" altLang="en-US" sz="2800" b="0" i="1" smtClean="0">
                            <a:latin typeface="Cambria Math"/>
                          </a:rPr>
                          <m:t>𝐴</m:t>
                        </m:r>
                        <m:r>
                          <a:rPr lang="en-US" altLang="en-US" sz="2800" b="0" i="1" smtClean="0">
                            <a:latin typeface="Cambria Math"/>
                          </a:rPr>
                          <m:t> &amp; </m:t>
                        </m:r>
                        <m:r>
                          <a:rPr lang="en-US" altLang="en-US" sz="2800" b="0" i="1" smtClean="0">
                            <a:latin typeface="Cambria Math"/>
                          </a:rPr>
                          <m:t>𝐵</m:t>
                        </m:r>
                      </m:e>
                    </m:d>
                    <m:r>
                      <a:rPr lang="en-US" altLang="en-US" sz="2800" b="0" i="1" smtClean="0">
                        <a:latin typeface="Cambria Math"/>
                        <a:ea typeface="Cambria Math"/>
                      </a:rPr>
                      <m:t>=</m:t>
                    </m:r>
                    <m:r>
                      <a:rPr lang="en-US" altLang="en-US" sz="2800" b="0" i="1" smtClean="0">
                        <a:latin typeface="Cambria Math"/>
                        <a:ea typeface="Cambria Math"/>
                      </a:rPr>
                      <m:t>𝑃</m:t>
                    </m:r>
                    <m:d>
                      <m:dPr>
                        <m:ctrlPr>
                          <a:rPr lang="en-US" altLang="en-US" sz="2800" b="0" i="1" smtClean="0">
                            <a:latin typeface="Cambria Math"/>
                            <a:ea typeface="Cambria Math"/>
                          </a:rPr>
                        </m:ctrlPr>
                      </m:dPr>
                      <m:e>
                        <m:r>
                          <a:rPr lang="en-US" altLang="en-US" sz="2800" b="0" i="1" smtClean="0">
                            <a:latin typeface="Cambria Math"/>
                            <a:ea typeface="Cambria Math"/>
                          </a:rPr>
                          <m:t>𝐴</m:t>
                        </m:r>
                      </m:e>
                    </m:d>
                    <m:r>
                      <a:rPr lang="en-US" altLang="en-US" sz="2800" b="0" i="1" smtClean="0">
                        <a:latin typeface="Cambria Math"/>
                        <a:ea typeface="Cambria Math"/>
                      </a:rPr>
                      <m:t>×</m:t>
                    </m:r>
                    <m:r>
                      <a:rPr lang="en-US" altLang="en-US" sz="2800" b="0" i="1" smtClean="0">
                        <a:latin typeface="Cambria Math"/>
                        <a:ea typeface="Cambria Math"/>
                      </a:rPr>
                      <m:t>𝑃</m:t>
                    </m:r>
                    <m:r>
                      <a:rPr lang="en-US" altLang="en-US" sz="2800" b="0" i="1" smtClean="0">
                        <a:latin typeface="Cambria Math"/>
                        <a:ea typeface="Cambria Math"/>
                      </a:rPr>
                      <m:t>(</m:t>
                    </m:r>
                    <m:r>
                      <a:rPr lang="en-US" altLang="en-US" sz="2800" b="0" i="1" smtClean="0">
                        <a:latin typeface="Cambria Math"/>
                        <a:ea typeface="Cambria Math"/>
                      </a:rPr>
                      <m:t>𝐵</m:t>
                    </m:r>
                    <m:r>
                      <a:rPr lang="en-US" altLang="en-US" sz="2800" b="0" i="1" smtClean="0">
                        <a:latin typeface="Cambria Math"/>
                        <a:ea typeface="Cambria Math"/>
                      </a:rPr>
                      <m:t>)</m:t>
                    </m:r>
                  </m:oMath>
                </a14:m>
                <a:endParaRPr lang="en-US" altLang="en-US" sz="2800" dirty="0" smtClean="0"/>
              </a:p>
              <a:p>
                <a:pPr>
                  <a:spcBef>
                    <a:spcPct val="50000"/>
                  </a:spcBef>
                </a:pPr>
                <a:r>
                  <a:rPr lang="en-US" altLang="en-US" sz="2800" dirty="0"/>
                  <a:t>General rule:</a:t>
                </a:r>
              </a:p>
              <a:p>
                <a:pPr marL="0" indent="0">
                  <a:spcBef>
                    <a:spcPct val="50000"/>
                  </a:spcBef>
                  <a:buNone/>
                </a:pPr>
                <a:r>
                  <a:rPr lang="en-US" altLang="en-US" sz="2800" dirty="0" smtClean="0"/>
                  <a:t>	</a:t>
                </a:r>
                <a14:m>
                  <m:oMath xmlns:m="http://schemas.openxmlformats.org/officeDocument/2006/math">
                    <m:r>
                      <a:rPr lang="en-US" altLang="en-US" sz="2800" b="0" i="1" smtClean="0">
                        <a:latin typeface="Cambria Math"/>
                      </a:rPr>
                      <m:t>𝑃</m:t>
                    </m:r>
                    <m:d>
                      <m:dPr>
                        <m:ctrlPr>
                          <a:rPr lang="en-US" altLang="en-US" sz="2800" b="0" i="1" smtClean="0">
                            <a:latin typeface="Cambria Math"/>
                          </a:rPr>
                        </m:ctrlPr>
                      </m:dPr>
                      <m:e>
                        <m:r>
                          <a:rPr lang="en-US" altLang="en-US" sz="2800" b="0" i="1" smtClean="0">
                            <a:latin typeface="Cambria Math"/>
                          </a:rPr>
                          <m:t>𝐴</m:t>
                        </m:r>
                        <m:r>
                          <a:rPr lang="en-US" altLang="en-US" sz="2800" b="0" i="1" smtClean="0">
                            <a:latin typeface="Cambria Math"/>
                          </a:rPr>
                          <m:t> &amp; </m:t>
                        </m:r>
                        <m:r>
                          <a:rPr lang="en-US" altLang="en-US" sz="2800" b="0" i="1" smtClean="0">
                            <a:latin typeface="Cambria Math"/>
                          </a:rPr>
                          <m:t>𝐵</m:t>
                        </m:r>
                      </m:e>
                    </m:d>
                    <m:r>
                      <a:rPr lang="en-US" altLang="en-US" sz="2800" b="0" i="1" smtClean="0">
                        <a:latin typeface="Cambria Math"/>
                        <a:ea typeface="Cambria Math"/>
                      </a:rPr>
                      <m:t>=</m:t>
                    </m:r>
                    <m:r>
                      <a:rPr lang="en-US" altLang="en-US" sz="2800" b="0" i="1" smtClean="0">
                        <a:latin typeface="Cambria Math"/>
                        <a:ea typeface="Cambria Math"/>
                      </a:rPr>
                      <m:t>𝑃</m:t>
                    </m:r>
                    <m:d>
                      <m:dPr>
                        <m:ctrlPr>
                          <a:rPr lang="en-US" altLang="en-US" sz="2800" b="0" i="1" smtClean="0">
                            <a:latin typeface="Cambria Math"/>
                            <a:ea typeface="Cambria Math"/>
                          </a:rPr>
                        </m:ctrlPr>
                      </m:dPr>
                      <m:e>
                        <m:r>
                          <a:rPr lang="en-US" altLang="en-US" sz="2800" b="0" i="1" smtClean="0">
                            <a:latin typeface="Cambria Math"/>
                            <a:ea typeface="Cambria Math"/>
                          </a:rPr>
                          <m:t>𝐴</m:t>
                        </m:r>
                      </m:e>
                    </m:d>
                    <m:r>
                      <a:rPr lang="en-US" altLang="en-US" sz="2800" b="0" i="1" smtClean="0">
                        <a:latin typeface="Cambria Math"/>
                        <a:ea typeface="Cambria Math"/>
                      </a:rPr>
                      <m:t>×</m:t>
                    </m:r>
                    <m:r>
                      <a:rPr lang="en-US" altLang="en-US" sz="2800" b="0" i="1" smtClean="0">
                        <a:latin typeface="Cambria Math"/>
                        <a:ea typeface="Cambria Math"/>
                      </a:rPr>
                      <m:t>𝑃</m:t>
                    </m:r>
                    <m:d>
                      <m:dPr>
                        <m:ctrlPr>
                          <a:rPr lang="en-US" altLang="en-US" sz="2800" b="0" i="1" smtClean="0">
                            <a:latin typeface="Cambria Math"/>
                            <a:ea typeface="Cambria Math"/>
                          </a:rPr>
                        </m:ctrlPr>
                      </m:dPr>
                      <m:e>
                        <m:r>
                          <a:rPr lang="en-US" altLang="en-US" sz="2800" b="0" i="1" smtClean="0">
                            <a:latin typeface="Cambria Math"/>
                            <a:ea typeface="Cambria Math"/>
                          </a:rPr>
                          <m:t>𝐵</m:t>
                        </m:r>
                      </m:e>
                      <m:e>
                        <m:r>
                          <a:rPr lang="en-US" altLang="en-US" sz="2800" b="0" i="1" smtClean="0">
                            <a:latin typeface="Cambria Math"/>
                            <a:ea typeface="Cambria Math"/>
                          </a:rPr>
                          <m:t>𝐴</m:t>
                        </m:r>
                      </m:e>
                    </m:d>
                  </m:oMath>
                </a14:m>
                <a:endParaRPr lang="en-US" alt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798"/>
                </a:stretch>
              </a:blipFill>
            </p:spPr>
            <p:txBody>
              <a:bodyPr/>
              <a:lstStyle/>
              <a:p>
                <a:r>
                  <a:rPr lang="en-US">
                    <a:noFill/>
                  </a:rPr>
                  <a:t> </a:t>
                </a:r>
              </a:p>
            </p:txBody>
          </p:sp>
        </mc:Fallback>
      </mc:AlternateContent>
    </p:spTree>
    <p:extLst>
      <p:ext uri="{BB962C8B-B14F-4D97-AF65-F5344CB8AC3E}">
        <p14:creationId xmlns:p14="http://schemas.microsoft.com/office/powerpoint/2010/main" val="10853072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smtClean="0">
                <a:latin typeface="Curlz MT" panose="04040404050702020202" pitchFamily="82" charset="0"/>
              </a:rPr>
              <a:t>Example #3</a:t>
            </a:r>
            <a:endParaRPr lang="en-US" sz="6000" dirty="0">
              <a:latin typeface="Curlz MT" panose="04040404050702020202" pitchFamily="82" charset="0"/>
            </a:endParaRPr>
          </a:p>
        </p:txBody>
      </p:sp>
      <p:sp>
        <p:nvSpPr>
          <p:cNvPr id="3" name="Content Placeholder 2"/>
          <p:cNvSpPr>
            <a:spLocks noGrp="1"/>
          </p:cNvSpPr>
          <p:nvPr>
            <p:ph idx="1"/>
          </p:nvPr>
        </p:nvSpPr>
        <p:spPr>
          <a:xfrm>
            <a:off x="685800" y="1807361"/>
            <a:ext cx="7772400" cy="4441039"/>
          </a:xfrm>
        </p:spPr>
        <p:txBody>
          <a:bodyPr>
            <a:noAutofit/>
          </a:bodyPr>
          <a:lstStyle/>
          <a:p>
            <a:pPr>
              <a:spcBef>
                <a:spcPct val="50000"/>
              </a:spcBef>
            </a:pPr>
            <a:r>
              <a:rPr lang="en-US" altLang="en-US" sz="2800" dirty="0"/>
              <a:t>A certain brand of light bulbs are defective five percent of the time. You randomly pick a package of two such bulbs off the shelf of a store.  What is the probability that both bulbs are defective?</a:t>
            </a:r>
          </a:p>
          <a:p>
            <a:pPr>
              <a:spcBef>
                <a:spcPct val="50000"/>
              </a:spcBef>
            </a:pPr>
            <a:r>
              <a:rPr lang="en-US" altLang="en-US" sz="2800" dirty="0"/>
              <a:t>Can you assume they are independent? </a:t>
            </a:r>
          </a:p>
          <a:p>
            <a:pPr marL="0" indent="0">
              <a:buNone/>
            </a:pPr>
            <a:r>
              <a:rPr lang="en-US" sz="2800" dirty="0" smtClean="0"/>
              <a:t>	P(D &amp; D)= </a:t>
            </a:r>
            <a:endParaRPr lang="en-US" sz="2800" dirty="0"/>
          </a:p>
        </p:txBody>
      </p:sp>
    </p:spTree>
    <p:extLst>
      <p:ext uri="{BB962C8B-B14F-4D97-AF65-F5344CB8AC3E}">
        <p14:creationId xmlns:p14="http://schemas.microsoft.com/office/powerpoint/2010/main" val="38554821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smtClean="0">
                <a:latin typeface="Curlz MT" panose="04040404050702020202" pitchFamily="82" charset="0"/>
              </a:rPr>
              <a:t>Conditional Probability</a:t>
            </a:r>
            <a:endParaRPr lang="en-US" sz="6000" dirty="0">
              <a:latin typeface="Curlz MT" panose="04040404050702020202" pitchFamily="82" charset="0"/>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US" altLang="en-US" sz="2800" dirty="0" smtClean="0"/>
                  <a:t>A probability that takes into account a given condition</a:t>
                </a:r>
              </a:p>
              <a:p>
                <a:pPr marL="0" indent="0">
                  <a:buNone/>
                </a:pPr>
                <a:r>
                  <a:rPr lang="en-US" sz="2800" dirty="0" smtClean="0"/>
                  <a:t>	P</a:t>
                </a:r>
                <a14:m>
                  <m:oMath xmlns:m="http://schemas.openxmlformats.org/officeDocument/2006/math">
                    <m:d>
                      <m:dPr>
                        <m:ctrlPr>
                          <a:rPr lang="en-US" sz="2800" i="1" smtClean="0">
                            <a:latin typeface="Cambria Math"/>
                          </a:rPr>
                        </m:ctrlPr>
                      </m:dPr>
                      <m:e>
                        <m:r>
                          <a:rPr lang="en-US" sz="2800" b="0" i="1" smtClean="0">
                            <a:latin typeface="Cambria Math"/>
                          </a:rPr>
                          <m:t>𝐵</m:t>
                        </m:r>
                      </m:e>
                      <m:e>
                        <m:r>
                          <a:rPr lang="en-US" sz="2800" b="0" i="1" smtClean="0">
                            <a:latin typeface="Cambria Math"/>
                          </a:rPr>
                          <m:t>𝐴</m:t>
                        </m:r>
                      </m:e>
                    </m:d>
                    <m:r>
                      <a:rPr lang="en-US" sz="2800" i="1">
                        <a:latin typeface="Cambria Math"/>
                        <a:ea typeface="Cambria Math"/>
                      </a:rPr>
                      <m:t>=</m:t>
                    </m:r>
                    <m:f>
                      <m:fPr>
                        <m:ctrlPr>
                          <a:rPr lang="en-US" sz="2800" i="1" smtClean="0">
                            <a:latin typeface="Cambria Math"/>
                            <a:ea typeface="Cambria Math"/>
                          </a:rPr>
                        </m:ctrlPr>
                      </m:fPr>
                      <m:num>
                        <m:r>
                          <a:rPr lang="en-US" sz="2800" b="0" i="1" smtClean="0">
                            <a:latin typeface="Cambria Math"/>
                            <a:ea typeface="Cambria Math"/>
                          </a:rPr>
                          <m:t>𝑃</m:t>
                        </m:r>
                        <m:r>
                          <a:rPr lang="en-US" sz="2800" b="0" i="1" smtClean="0">
                            <a:latin typeface="Cambria Math"/>
                            <a:ea typeface="Cambria Math"/>
                          </a:rPr>
                          <m:t>(</m:t>
                        </m:r>
                        <m:r>
                          <a:rPr lang="en-US" sz="2800" b="0" i="1" smtClean="0">
                            <a:latin typeface="Cambria Math"/>
                            <a:ea typeface="Cambria Math"/>
                          </a:rPr>
                          <m:t>𝐴</m:t>
                        </m:r>
                        <m:r>
                          <a:rPr lang="en-US" sz="2800" b="0" i="1" smtClean="0">
                            <a:latin typeface="Cambria Math"/>
                            <a:ea typeface="Cambria Math"/>
                          </a:rPr>
                          <m:t>∩</m:t>
                        </m:r>
                        <m:r>
                          <a:rPr lang="en-US" sz="2800" b="0" i="1" smtClean="0">
                            <a:latin typeface="Cambria Math"/>
                            <a:ea typeface="Cambria Math"/>
                          </a:rPr>
                          <m:t>𝐵</m:t>
                        </m:r>
                        <m:r>
                          <a:rPr lang="en-US" sz="2800" b="0" i="1" smtClean="0">
                            <a:latin typeface="Cambria Math"/>
                            <a:ea typeface="Cambria Math"/>
                          </a:rPr>
                          <m:t>)</m:t>
                        </m:r>
                      </m:num>
                      <m:den>
                        <m:r>
                          <a:rPr lang="en-US" sz="2800" b="0" i="1" smtClean="0">
                            <a:latin typeface="Cambria Math"/>
                            <a:ea typeface="Cambria Math"/>
                          </a:rPr>
                          <m:t>𝑃</m:t>
                        </m:r>
                        <m:r>
                          <a:rPr lang="en-US" sz="2800" b="0" i="1" smtClean="0">
                            <a:latin typeface="Cambria Math"/>
                            <a:ea typeface="Cambria Math"/>
                          </a:rPr>
                          <m:t>(</m:t>
                        </m:r>
                        <m:r>
                          <a:rPr lang="en-US" sz="2800" b="0" i="1" smtClean="0">
                            <a:latin typeface="Cambria Math"/>
                            <a:ea typeface="Cambria Math"/>
                          </a:rPr>
                          <m:t>𝐴</m:t>
                        </m:r>
                        <m:r>
                          <a:rPr lang="en-US" sz="2800" b="0" i="1" smtClean="0">
                            <a:latin typeface="Cambria Math"/>
                            <a:ea typeface="Cambria Math"/>
                          </a:rPr>
                          <m:t>)</m:t>
                        </m:r>
                      </m:den>
                    </m:f>
                  </m:oMath>
                </a14:m>
                <a:endParaRPr lang="en-US" sz="2800" dirty="0" smtClean="0"/>
              </a:p>
              <a:p>
                <a:pPr marL="0" indent="0">
                  <a:buNone/>
                </a:pPr>
                <a:endParaRPr lang="en-US" sz="2800" dirty="0"/>
              </a:p>
              <a:p>
                <a:pPr marL="0" indent="0">
                  <a:buNone/>
                </a:pPr>
                <a:r>
                  <a:rPr lang="en-US" sz="2800" dirty="0" smtClean="0"/>
                  <a:t>	P</a:t>
                </a:r>
                <a14:m>
                  <m:oMath xmlns:m="http://schemas.openxmlformats.org/officeDocument/2006/math">
                    <m:d>
                      <m:dPr>
                        <m:ctrlPr>
                          <a:rPr lang="en-US" sz="2800" i="1" smtClean="0">
                            <a:latin typeface="Cambria Math"/>
                          </a:rPr>
                        </m:ctrlPr>
                      </m:dPr>
                      <m:e>
                        <m:r>
                          <a:rPr lang="en-US" sz="2800" b="0" i="1" smtClean="0">
                            <a:latin typeface="Cambria Math"/>
                          </a:rPr>
                          <m:t>𝐵</m:t>
                        </m:r>
                      </m:e>
                      <m:e>
                        <m:r>
                          <a:rPr lang="en-US" sz="2800" b="0" i="1" smtClean="0">
                            <a:latin typeface="Cambria Math"/>
                          </a:rPr>
                          <m:t>𝐴</m:t>
                        </m:r>
                      </m:e>
                    </m:d>
                    <m:r>
                      <a:rPr lang="en-US" sz="2800" i="1" smtClean="0">
                        <a:latin typeface="Cambria Math"/>
                        <a:ea typeface="Cambria Math"/>
                      </a:rPr>
                      <m:t>=</m:t>
                    </m:r>
                    <m:r>
                      <a:rPr lang="en-US" sz="2800" b="0" i="1" smtClean="0">
                        <a:latin typeface="Cambria Math"/>
                        <a:ea typeface="Cambria Math"/>
                      </a:rPr>
                      <m:t> </m:t>
                    </m:r>
                    <m:f>
                      <m:fPr>
                        <m:ctrlPr>
                          <a:rPr lang="en-US" sz="2800" b="0" i="1" smtClean="0">
                            <a:latin typeface="Cambria Math"/>
                            <a:ea typeface="Cambria Math"/>
                          </a:rPr>
                        </m:ctrlPr>
                      </m:fPr>
                      <m:num>
                        <m:r>
                          <a:rPr lang="en-US" sz="2800" b="0" i="1" smtClean="0">
                            <a:latin typeface="Cambria Math"/>
                            <a:ea typeface="Cambria Math"/>
                          </a:rPr>
                          <m:t>𝑎𝑛𝑑</m:t>
                        </m:r>
                      </m:num>
                      <m:den>
                        <m:r>
                          <a:rPr lang="en-US" sz="2800" b="0" i="1" smtClean="0">
                            <a:latin typeface="Cambria Math"/>
                            <a:ea typeface="Cambria Math"/>
                          </a:rPr>
                          <m:t>𝑔𝑖𝑣𝑒𝑛</m:t>
                        </m:r>
                      </m:den>
                    </m:f>
                  </m:oMath>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370" r="-2226"/>
                </a:stretch>
              </a:blipFill>
            </p:spPr>
            <p:txBody>
              <a:bodyPr/>
              <a:lstStyle/>
              <a:p>
                <a:r>
                  <a:rPr lang="en-US">
                    <a:noFill/>
                  </a:rPr>
                  <a:t> </a:t>
                </a:r>
              </a:p>
            </p:txBody>
          </p:sp>
        </mc:Fallback>
      </mc:AlternateContent>
    </p:spTree>
    <p:extLst>
      <p:ext uri="{BB962C8B-B14F-4D97-AF65-F5344CB8AC3E}">
        <p14:creationId xmlns:p14="http://schemas.microsoft.com/office/powerpoint/2010/main" val="8616079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smtClean="0">
                <a:latin typeface="Curlz MT" panose="04040404050702020202" pitchFamily="82" charset="0"/>
              </a:rPr>
              <a:t>Example #4</a:t>
            </a:r>
            <a:endParaRPr lang="en-US" sz="6000" dirty="0">
              <a:latin typeface="Curlz MT" panose="04040404050702020202" pitchFamily="82" charset="0"/>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noFill/>
            </p:spPr>
            <p:txBody>
              <a:bodyPr>
                <a:normAutofit/>
              </a:bodyPr>
              <a:lstStyle/>
              <a:p>
                <a:r>
                  <a:rPr lang="en-US" altLang="en-US" sz="2800" dirty="0" smtClean="0"/>
                  <a:t>In a recent study it was found that the probability that a randomly selected student is a girl is .51 and is a girl and plays sports is .10.  If the student is female, what is the probability that she plays sports?</a:t>
                </a:r>
              </a:p>
              <a:p>
                <a:r>
                  <a:rPr lang="en-US" sz="2800" dirty="0" smtClean="0"/>
                  <a:t>P</a:t>
                </a:r>
                <a14:m>
                  <m:oMath xmlns:m="http://schemas.openxmlformats.org/officeDocument/2006/math">
                    <m:d>
                      <m:dPr>
                        <m:ctrlPr>
                          <a:rPr lang="en-US" sz="2800" i="1" smtClean="0">
                            <a:latin typeface="Cambria Math"/>
                          </a:rPr>
                        </m:ctrlPr>
                      </m:dPr>
                      <m:e>
                        <m:r>
                          <a:rPr lang="en-US" sz="2800" b="0" i="1" smtClean="0">
                            <a:latin typeface="Cambria Math"/>
                          </a:rPr>
                          <m:t>𝑆</m:t>
                        </m:r>
                      </m:e>
                      <m:e>
                        <m:r>
                          <a:rPr lang="en-US" sz="2800" b="0" i="1" smtClean="0">
                            <a:latin typeface="Cambria Math"/>
                          </a:rPr>
                          <m:t>𝐹</m:t>
                        </m:r>
                      </m:e>
                    </m:d>
                    <m:r>
                      <a:rPr lang="en-US" sz="2800" i="1" smtClean="0">
                        <a:latin typeface="Cambria Math"/>
                        <a:ea typeface="Cambria Math"/>
                      </a:rPr>
                      <m:t>=</m:t>
                    </m:r>
                    <m:f>
                      <m:fPr>
                        <m:ctrlPr>
                          <a:rPr lang="en-US" sz="2800" i="1" smtClean="0">
                            <a:latin typeface="Cambria Math"/>
                            <a:ea typeface="Cambria Math"/>
                          </a:rPr>
                        </m:ctrlPr>
                      </m:fPr>
                      <m:num>
                        <m:r>
                          <a:rPr lang="en-US" sz="2800" b="0" i="1" smtClean="0">
                            <a:latin typeface="Cambria Math"/>
                            <a:ea typeface="Cambria Math"/>
                          </a:rPr>
                          <m:t>𝑃</m:t>
                        </m:r>
                        <m:r>
                          <a:rPr lang="en-US" sz="2800" b="0" i="1" smtClean="0">
                            <a:latin typeface="Cambria Math"/>
                            <a:ea typeface="Cambria Math"/>
                          </a:rPr>
                          <m:t>(</m:t>
                        </m:r>
                        <m:r>
                          <a:rPr lang="en-US" sz="2800" b="0" i="1" smtClean="0">
                            <a:latin typeface="Cambria Math"/>
                            <a:ea typeface="Cambria Math"/>
                          </a:rPr>
                          <m:t>𝑆</m:t>
                        </m:r>
                        <m:r>
                          <a:rPr lang="en-US" sz="2800" b="0" i="1" smtClean="0">
                            <a:latin typeface="Cambria Math"/>
                            <a:ea typeface="Cambria Math"/>
                          </a:rPr>
                          <m:t>∩</m:t>
                        </m:r>
                        <m:r>
                          <a:rPr lang="en-US" sz="2800" b="0" i="1" smtClean="0">
                            <a:latin typeface="Cambria Math"/>
                            <a:ea typeface="Cambria Math"/>
                          </a:rPr>
                          <m:t>𝐹</m:t>
                        </m:r>
                        <m:r>
                          <a:rPr lang="en-US" sz="2800" b="0" i="1" smtClean="0">
                            <a:latin typeface="Cambria Math"/>
                            <a:ea typeface="Cambria Math"/>
                          </a:rPr>
                          <m:t>)</m:t>
                        </m:r>
                      </m:num>
                      <m:den>
                        <m:r>
                          <a:rPr lang="en-US" sz="2800" b="0" i="1" smtClean="0">
                            <a:latin typeface="Cambria Math"/>
                            <a:ea typeface="Cambria Math"/>
                          </a:rPr>
                          <m:t>𝑃</m:t>
                        </m:r>
                        <m:r>
                          <a:rPr lang="en-US" sz="2800" b="0" i="1" smtClean="0">
                            <a:latin typeface="Cambria Math"/>
                            <a:ea typeface="Cambria Math"/>
                          </a:rPr>
                          <m:t>(</m:t>
                        </m:r>
                        <m:r>
                          <a:rPr lang="en-US" sz="2800" b="0" i="1" smtClean="0">
                            <a:latin typeface="Cambria Math"/>
                            <a:ea typeface="Cambria Math"/>
                          </a:rPr>
                          <m:t>𝐹</m:t>
                        </m:r>
                        <m:r>
                          <a:rPr lang="en-US" sz="2800" b="0" i="1" smtClean="0">
                            <a:latin typeface="Cambria Math"/>
                            <a:ea typeface="Cambria Math"/>
                          </a:rPr>
                          <m:t>)</m:t>
                        </m:r>
                      </m:den>
                    </m:f>
                  </m:oMath>
                </a14:m>
                <a:endParaRPr lang="en-US"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370"/>
                </a:stretch>
              </a:blipFill>
            </p:spPr>
            <p:txBody>
              <a:bodyPr/>
              <a:lstStyle/>
              <a:p>
                <a:r>
                  <a:rPr lang="en-US">
                    <a:noFill/>
                  </a:rPr>
                  <a:t> </a:t>
                </a:r>
              </a:p>
            </p:txBody>
          </p:sp>
        </mc:Fallback>
      </mc:AlternateContent>
    </p:spTree>
    <p:extLst>
      <p:ext uri="{BB962C8B-B14F-4D97-AF65-F5344CB8AC3E}">
        <p14:creationId xmlns:p14="http://schemas.microsoft.com/office/powerpoint/2010/main" val="28583166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7200" dirty="0" smtClean="0">
                <a:latin typeface="Curlz MT" panose="04040404050702020202" pitchFamily="82" charset="0"/>
              </a:rPr>
              <a:t>Warm-Up</a:t>
            </a:r>
            <a:endParaRPr lang="en-US" sz="7200" dirty="0">
              <a:latin typeface="Curlz MT" panose="04040404050702020202" pitchFamily="82" charset="0"/>
            </a:endParaRPr>
          </a:p>
        </p:txBody>
      </p:sp>
      <p:sp>
        <p:nvSpPr>
          <p:cNvPr id="3" name="Content Placeholder 2"/>
          <p:cNvSpPr>
            <a:spLocks noGrp="1"/>
          </p:cNvSpPr>
          <p:nvPr>
            <p:ph idx="1"/>
          </p:nvPr>
        </p:nvSpPr>
        <p:spPr/>
        <p:txBody>
          <a:bodyPr>
            <a:normAutofit/>
          </a:bodyPr>
          <a:lstStyle/>
          <a:p>
            <a:r>
              <a:rPr lang="en-US" sz="3200" dirty="0" smtClean="0">
                <a:latin typeface="Californian FB" panose="0207040306080B030204" pitchFamily="18" charset="0"/>
              </a:rPr>
              <a:t>What is the probability of the following events?</a:t>
            </a:r>
          </a:p>
          <a:p>
            <a:pPr lvl="1"/>
            <a:r>
              <a:rPr lang="en-US" sz="2800" dirty="0" smtClean="0">
                <a:latin typeface="Californian FB" panose="0207040306080B030204" pitchFamily="18" charset="0"/>
              </a:rPr>
              <a:t>Probability that I roll a 4.</a:t>
            </a:r>
          </a:p>
          <a:p>
            <a:pPr lvl="1"/>
            <a:r>
              <a:rPr lang="en-US" sz="2800" dirty="0" smtClean="0">
                <a:latin typeface="Californian FB" panose="0207040306080B030204" pitchFamily="18" charset="0"/>
              </a:rPr>
              <a:t>Probability that I get a heads.</a:t>
            </a:r>
          </a:p>
          <a:p>
            <a:pPr lvl="1"/>
            <a:r>
              <a:rPr lang="en-US" sz="2800" dirty="0" smtClean="0">
                <a:latin typeface="Californian FB" panose="0207040306080B030204" pitchFamily="18" charset="0"/>
              </a:rPr>
              <a:t>Probability that I roll a 1.</a:t>
            </a:r>
            <a:endParaRPr lang="en-US" sz="2800" dirty="0">
              <a:latin typeface="Californian FB" panose="0207040306080B030204" pitchFamily="18" charset="0"/>
            </a:endParaRPr>
          </a:p>
        </p:txBody>
      </p:sp>
    </p:spTree>
    <p:extLst>
      <p:ext uri="{BB962C8B-B14F-4D97-AF65-F5344CB8AC3E}">
        <p14:creationId xmlns:p14="http://schemas.microsoft.com/office/powerpoint/2010/main" val="22105312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ctr" eaLnBrk="1" fontAlgn="auto" hangingPunct="1">
              <a:spcAft>
                <a:spcPts val="0"/>
              </a:spcAft>
              <a:defRPr/>
            </a:pPr>
            <a:r>
              <a:rPr lang="en-US" sz="6000" b="1" dirty="0">
                <a:solidFill>
                  <a:schemeClr val="accent1">
                    <a:lumMod val="75000"/>
                  </a:schemeClr>
                </a:solidFill>
                <a:latin typeface="Curlz MT" panose="04040404050702020202" pitchFamily="82" charset="0"/>
              </a:rPr>
              <a:t>Probability</a:t>
            </a:r>
          </a:p>
        </p:txBody>
      </p:sp>
      <p:sp>
        <p:nvSpPr>
          <p:cNvPr id="31747" name="Rectangle 3"/>
          <p:cNvSpPr>
            <a:spLocks noGrp="1" noChangeArrowheads="1"/>
          </p:cNvSpPr>
          <p:nvPr>
            <p:ph sz="quarter" idx="1"/>
          </p:nvPr>
        </p:nvSpPr>
        <p:spPr>
          <a:xfrm>
            <a:off x="457200" y="1752600"/>
            <a:ext cx="7467600" cy="4721225"/>
          </a:xfrm>
        </p:spPr>
        <p:txBody>
          <a:bodyPr/>
          <a:lstStyle/>
          <a:p>
            <a:pPr eaLnBrk="1" hangingPunct="1">
              <a:lnSpc>
                <a:spcPct val="90000"/>
              </a:lnSpc>
            </a:pPr>
            <a:r>
              <a:rPr lang="en-US" altLang="en-US" sz="2800" dirty="0" smtClean="0">
                <a:latin typeface="Californian FB" panose="0207040306080B030204" pitchFamily="18" charset="0"/>
              </a:rPr>
              <a:t>Probabilities are written as:</a:t>
            </a:r>
          </a:p>
          <a:p>
            <a:pPr eaLnBrk="1" hangingPunct="1">
              <a:lnSpc>
                <a:spcPct val="90000"/>
              </a:lnSpc>
              <a:buFont typeface="Wingdings" pitchFamily="2" charset="2"/>
              <a:buNone/>
            </a:pPr>
            <a:endParaRPr lang="en-US" altLang="en-US" sz="2800" dirty="0" smtClean="0">
              <a:latin typeface="Californian FB" panose="0207040306080B030204" pitchFamily="18" charset="0"/>
            </a:endParaRPr>
          </a:p>
          <a:p>
            <a:pPr lvl="1" eaLnBrk="1" hangingPunct="1">
              <a:lnSpc>
                <a:spcPct val="90000"/>
              </a:lnSpc>
            </a:pPr>
            <a:r>
              <a:rPr lang="en-US" altLang="en-US" sz="2800" dirty="0" smtClean="0">
                <a:latin typeface="Californian FB" panose="0207040306080B030204" pitchFamily="18" charset="0"/>
              </a:rPr>
              <a:t>Fractions from 0 to 1</a:t>
            </a:r>
          </a:p>
          <a:p>
            <a:pPr lvl="1" eaLnBrk="1" hangingPunct="1">
              <a:lnSpc>
                <a:spcPct val="90000"/>
              </a:lnSpc>
              <a:buFont typeface="Wingdings 2" pitchFamily="18" charset="2"/>
              <a:buNone/>
            </a:pPr>
            <a:endParaRPr lang="en-US" altLang="en-US" sz="2800" dirty="0" smtClean="0">
              <a:latin typeface="Californian FB" panose="0207040306080B030204" pitchFamily="18" charset="0"/>
            </a:endParaRPr>
          </a:p>
          <a:p>
            <a:pPr lvl="1" eaLnBrk="1" hangingPunct="1">
              <a:lnSpc>
                <a:spcPct val="90000"/>
              </a:lnSpc>
            </a:pPr>
            <a:r>
              <a:rPr lang="en-US" altLang="en-US" sz="2800" dirty="0" smtClean="0">
                <a:latin typeface="Californian FB" panose="0207040306080B030204" pitchFamily="18" charset="0"/>
              </a:rPr>
              <a:t>Decimals from 0 to 1</a:t>
            </a:r>
          </a:p>
          <a:p>
            <a:pPr lvl="1" eaLnBrk="1" hangingPunct="1">
              <a:lnSpc>
                <a:spcPct val="90000"/>
              </a:lnSpc>
              <a:buFont typeface="Wingdings 2" pitchFamily="18" charset="2"/>
              <a:buNone/>
            </a:pPr>
            <a:endParaRPr lang="en-US" altLang="en-US" sz="2800" dirty="0" smtClean="0">
              <a:latin typeface="Californian FB" panose="0207040306080B030204" pitchFamily="18" charset="0"/>
            </a:endParaRPr>
          </a:p>
          <a:p>
            <a:pPr lvl="1" eaLnBrk="1" hangingPunct="1">
              <a:lnSpc>
                <a:spcPct val="90000"/>
              </a:lnSpc>
            </a:pPr>
            <a:r>
              <a:rPr lang="en-US" altLang="en-US" sz="2800" dirty="0" err="1" smtClean="0">
                <a:latin typeface="Californian FB" panose="0207040306080B030204" pitchFamily="18" charset="0"/>
              </a:rPr>
              <a:t>Percents</a:t>
            </a:r>
            <a:r>
              <a:rPr lang="en-US" altLang="en-US" sz="2800" dirty="0" smtClean="0">
                <a:latin typeface="Californian FB" panose="0207040306080B030204" pitchFamily="18" charset="0"/>
              </a:rPr>
              <a:t> from 0% to 100%</a:t>
            </a:r>
          </a:p>
        </p:txBody>
      </p:sp>
    </p:spTree>
    <p:extLst>
      <p:ext uri="{BB962C8B-B14F-4D97-AF65-F5344CB8AC3E}">
        <p14:creationId xmlns:p14="http://schemas.microsoft.com/office/powerpoint/2010/main" val="20132045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5000" fill="hold"/>
                                        <p:tgtEl>
                                          <p:spTgt spid="31746"/>
                                        </p:tgtEl>
                                        <p:attrNameLst>
                                          <p:attrName>ppt_w</p:attrName>
                                        </p:attrNameLst>
                                      </p:cBhvr>
                                      <p:tavLst>
                                        <p:tav tm="0" fmla="#ppt_w*sin(2.5*pi*$)">
                                          <p:val>
                                            <p:fltVal val="0"/>
                                          </p:val>
                                        </p:tav>
                                        <p:tav tm="100000">
                                          <p:val>
                                            <p:fltVal val="1"/>
                                          </p:val>
                                        </p:tav>
                                      </p:tavLst>
                                    </p:anim>
                                    <p:anim calcmode="lin" valueType="num">
                                      <p:cBhvr>
                                        <p:cTn id="8" dur="5000" fill="hold"/>
                                        <p:tgtEl>
                                          <p:spTgt spid="31746"/>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laser.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31747">
                                            <p:txEl>
                                              <p:pRg st="0" end="0"/>
                                            </p:txEl>
                                          </p:spTgt>
                                        </p:tgtEl>
                                        <p:attrNameLst>
                                          <p:attrName>style.visibility</p:attrName>
                                        </p:attrNameLst>
                                      </p:cBhvr>
                                      <p:to>
                                        <p:strVal val="visible"/>
                                      </p:to>
                                    </p:set>
                                    <p:animEffect transition="in" filter="wipe(down)">
                                      <p:cBhvr>
                                        <p:cTn id="13" dur="500"/>
                                        <p:tgtEl>
                                          <p:spTgt spid="31747">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nodeType="clickEffect">
                                  <p:stCondLst>
                                    <p:cond delay="0"/>
                                  </p:stCondLst>
                                  <p:childTnLst>
                                    <p:set>
                                      <p:cBhvr>
                                        <p:cTn id="17" dur="1" fill="hold">
                                          <p:stCondLst>
                                            <p:cond delay="0"/>
                                          </p:stCondLst>
                                        </p:cTn>
                                        <p:tgtEl>
                                          <p:spTgt spid="31747">
                                            <p:txEl>
                                              <p:pRg st="2" end="2"/>
                                            </p:txEl>
                                          </p:spTgt>
                                        </p:tgtEl>
                                        <p:attrNameLst>
                                          <p:attrName>style.visibility</p:attrName>
                                        </p:attrNameLst>
                                      </p:cBhvr>
                                      <p:to>
                                        <p:strVal val="visible"/>
                                      </p:to>
                                    </p:set>
                                    <p:animEffect transition="in" filter="wipe(down)">
                                      <p:cBhvr>
                                        <p:cTn id="18" dur="500"/>
                                        <p:tgtEl>
                                          <p:spTgt spid="31747">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nodeType="clickEffect">
                                  <p:stCondLst>
                                    <p:cond delay="0"/>
                                  </p:stCondLst>
                                  <p:childTnLst>
                                    <p:set>
                                      <p:cBhvr>
                                        <p:cTn id="22" dur="1" fill="hold">
                                          <p:stCondLst>
                                            <p:cond delay="0"/>
                                          </p:stCondLst>
                                        </p:cTn>
                                        <p:tgtEl>
                                          <p:spTgt spid="31747">
                                            <p:txEl>
                                              <p:pRg st="4" end="4"/>
                                            </p:txEl>
                                          </p:spTgt>
                                        </p:tgtEl>
                                        <p:attrNameLst>
                                          <p:attrName>style.visibility</p:attrName>
                                        </p:attrNameLst>
                                      </p:cBhvr>
                                      <p:to>
                                        <p:strVal val="visible"/>
                                      </p:to>
                                    </p:set>
                                    <p:animEffect transition="in" filter="wipe(down)">
                                      <p:cBhvr>
                                        <p:cTn id="23" dur="500"/>
                                        <p:tgtEl>
                                          <p:spTgt spid="31747">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31747">
                                            <p:txEl>
                                              <p:pRg st="6" end="6"/>
                                            </p:txEl>
                                          </p:spTgt>
                                        </p:tgtEl>
                                        <p:attrNameLst>
                                          <p:attrName>style.visibility</p:attrName>
                                        </p:attrNameLst>
                                      </p:cBhvr>
                                      <p:to>
                                        <p:strVal val="visible"/>
                                      </p:to>
                                    </p:set>
                                    <p:animEffect transition="in" filter="wipe(down)">
                                      <p:cBhvr>
                                        <p:cTn id="28" dur="500"/>
                                        <p:tgtEl>
                                          <p:spTgt spid="317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ctr" eaLnBrk="1" fontAlgn="auto" hangingPunct="1">
              <a:spcAft>
                <a:spcPts val="0"/>
              </a:spcAft>
              <a:defRPr/>
            </a:pPr>
            <a:r>
              <a:rPr lang="en-US" sz="6600" b="1" dirty="0">
                <a:solidFill>
                  <a:schemeClr val="accent1">
                    <a:lumMod val="75000"/>
                  </a:schemeClr>
                </a:solidFill>
                <a:latin typeface="Curlz MT" panose="04040404050702020202" pitchFamily="82" charset="0"/>
              </a:rPr>
              <a:t>Probability</a:t>
            </a:r>
          </a:p>
        </p:txBody>
      </p:sp>
      <p:sp>
        <p:nvSpPr>
          <p:cNvPr id="31747" name="Rectangle 3"/>
          <p:cNvSpPr>
            <a:spLocks noGrp="1" noChangeArrowheads="1"/>
          </p:cNvSpPr>
          <p:nvPr>
            <p:ph sz="quarter" idx="1"/>
          </p:nvPr>
        </p:nvSpPr>
        <p:spPr>
          <a:xfrm>
            <a:off x="457200" y="1828800"/>
            <a:ext cx="8077200" cy="4340225"/>
          </a:xfrm>
        </p:spPr>
        <p:txBody>
          <a:bodyPr>
            <a:normAutofit/>
          </a:bodyPr>
          <a:lstStyle/>
          <a:p>
            <a:pPr eaLnBrk="1" hangingPunct="1">
              <a:lnSpc>
                <a:spcPct val="90000"/>
              </a:lnSpc>
            </a:pPr>
            <a:r>
              <a:rPr lang="en-US" altLang="en-US" sz="2800" dirty="0" smtClean="0">
                <a:latin typeface="Californian FB" panose="0207040306080B030204" pitchFamily="18" charset="0"/>
              </a:rPr>
              <a:t>If an event is certain to happen, then the probability of the event is 1 or 100%.</a:t>
            </a:r>
          </a:p>
          <a:p>
            <a:pPr eaLnBrk="1" hangingPunct="1">
              <a:lnSpc>
                <a:spcPct val="90000"/>
              </a:lnSpc>
            </a:pPr>
            <a:endParaRPr lang="en-US" altLang="en-US" sz="2800" dirty="0" smtClean="0">
              <a:latin typeface="Californian FB" panose="0207040306080B030204" pitchFamily="18" charset="0"/>
            </a:endParaRPr>
          </a:p>
          <a:p>
            <a:pPr eaLnBrk="1" hangingPunct="1">
              <a:lnSpc>
                <a:spcPct val="90000"/>
              </a:lnSpc>
            </a:pPr>
            <a:r>
              <a:rPr lang="en-US" altLang="en-US" sz="2800" dirty="0" smtClean="0">
                <a:latin typeface="Californian FB" panose="0207040306080B030204" pitchFamily="18" charset="0"/>
              </a:rPr>
              <a:t>If an event will NEVER happen, then the probability of the event is 0 or 0%.</a:t>
            </a:r>
          </a:p>
          <a:p>
            <a:pPr eaLnBrk="1" hangingPunct="1">
              <a:lnSpc>
                <a:spcPct val="90000"/>
              </a:lnSpc>
            </a:pPr>
            <a:endParaRPr lang="en-US" altLang="en-US" sz="2800" dirty="0" smtClean="0">
              <a:latin typeface="Californian FB" panose="0207040306080B030204" pitchFamily="18" charset="0"/>
            </a:endParaRPr>
          </a:p>
          <a:p>
            <a:pPr eaLnBrk="1" hangingPunct="1">
              <a:lnSpc>
                <a:spcPct val="90000"/>
              </a:lnSpc>
            </a:pPr>
            <a:r>
              <a:rPr lang="en-US" altLang="en-US" sz="2800" dirty="0" smtClean="0">
                <a:latin typeface="Californian FB" panose="0207040306080B030204" pitchFamily="18" charset="0"/>
              </a:rPr>
              <a:t>If an event is just as likely to happen as to not happen, then the probability of the event is ½, 0.5 or 50%.</a:t>
            </a:r>
          </a:p>
        </p:txBody>
      </p:sp>
    </p:spTree>
    <p:extLst>
      <p:ext uri="{BB962C8B-B14F-4D97-AF65-F5344CB8AC3E}">
        <p14:creationId xmlns:p14="http://schemas.microsoft.com/office/powerpoint/2010/main" val="24102521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5000" fill="hold"/>
                                        <p:tgtEl>
                                          <p:spTgt spid="31746"/>
                                        </p:tgtEl>
                                        <p:attrNameLst>
                                          <p:attrName>ppt_w</p:attrName>
                                        </p:attrNameLst>
                                      </p:cBhvr>
                                      <p:tavLst>
                                        <p:tav tm="0" fmla="#ppt_w*sin(2.5*pi*$)">
                                          <p:val>
                                            <p:fltVal val="0"/>
                                          </p:val>
                                        </p:tav>
                                        <p:tav tm="100000">
                                          <p:val>
                                            <p:fltVal val="1"/>
                                          </p:val>
                                        </p:tav>
                                      </p:tavLst>
                                    </p:anim>
                                    <p:anim calcmode="lin" valueType="num">
                                      <p:cBhvr>
                                        <p:cTn id="8" dur="5000" fill="hold"/>
                                        <p:tgtEl>
                                          <p:spTgt spid="31746"/>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laser.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1747">
                                            <p:txEl>
                                              <p:pRg st="0" end="0"/>
                                            </p:txEl>
                                          </p:spTgt>
                                        </p:tgtEl>
                                        <p:attrNameLst>
                                          <p:attrName>style.visibility</p:attrName>
                                        </p:attrNameLst>
                                      </p:cBhvr>
                                      <p:to>
                                        <p:strVal val="visible"/>
                                      </p:to>
                                    </p:set>
                                    <p:animEffect transition="in" filter="wipe(left)">
                                      <p:cBhvr>
                                        <p:cTn id="13" dur="500"/>
                                        <p:tgtEl>
                                          <p:spTgt spid="31747">
                                            <p:txEl>
                                              <p:pRg st="0" end="0"/>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3" name="driveby.wav"/>
                                        </p:tgtEl>
                                      </p:cMediaNode>
                                    </p:audio>
                                  </p:sub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1747">
                                            <p:txEl>
                                              <p:pRg st="2" end="2"/>
                                            </p:txEl>
                                          </p:spTgt>
                                        </p:tgtEl>
                                        <p:attrNameLst>
                                          <p:attrName>style.visibility</p:attrName>
                                        </p:attrNameLst>
                                      </p:cBhvr>
                                      <p:to>
                                        <p:strVal val="visible"/>
                                      </p:to>
                                    </p:set>
                                    <p:animEffect transition="in" filter="wipe(left)">
                                      <p:cBhvr>
                                        <p:cTn id="18" dur="500"/>
                                        <p:tgtEl>
                                          <p:spTgt spid="31747">
                                            <p:txEl>
                                              <p:pRg st="2" end="2"/>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3" name="driveby.wav"/>
                                        </p:tgtEl>
                                      </p:cMediaNode>
                                    </p:audio>
                                  </p:sub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1747">
                                            <p:txEl>
                                              <p:pRg st="4" end="4"/>
                                            </p:txEl>
                                          </p:spTgt>
                                        </p:tgtEl>
                                        <p:attrNameLst>
                                          <p:attrName>style.visibility</p:attrName>
                                        </p:attrNameLst>
                                      </p:cBhvr>
                                      <p:to>
                                        <p:strVal val="visible"/>
                                      </p:to>
                                    </p:set>
                                    <p:animEffect transition="in" filter="wipe(left)">
                                      <p:cBhvr>
                                        <p:cTn id="23" dur="500"/>
                                        <p:tgtEl>
                                          <p:spTgt spid="31747">
                                            <p:txEl>
                                              <p:pRg st="4" end="4"/>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3" name="driveby.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47"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ctr" eaLnBrk="1" fontAlgn="auto" hangingPunct="1">
              <a:spcAft>
                <a:spcPts val="0"/>
              </a:spcAft>
              <a:defRPr/>
            </a:pPr>
            <a:r>
              <a:rPr lang="en-US" sz="6600" b="1" dirty="0">
                <a:solidFill>
                  <a:schemeClr val="accent1">
                    <a:lumMod val="75000"/>
                  </a:schemeClr>
                </a:solidFill>
                <a:latin typeface="Curlz MT" panose="04040404050702020202" pitchFamily="82" charset="0"/>
              </a:rPr>
              <a:t>Probability</a:t>
            </a:r>
          </a:p>
        </p:txBody>
      </p:sp>
      <p:grpSp>
        <p:nvGrpSpPr>
          <p:cNvPr id="2" name="Group 23"/>
          <p:cNvGrpSpPr>
            <a:grpSpLocks/>
          </p:cNvGrpSpPr>
          <p:nvPr/>
        </p:nvGrpSpPr>
        <p:grpSpPr bwMode="auto">
          <a:xfrm>
            <a:off x="0" y="2286000"/>
            <a:ext cx="9144000" cy="2592388"/>
            <a:chOff x="0" y="3276600"/>
            <a:chExt cx="9144000" cy="2592526"/>
          </a:xfrm>
        </p:grpSpPr>
        <p:sp>
          <p:nvSpPr>
            <p:cNvPr id="12292" name="Text Box 11"/>
            <p:cNvSpPr txBox="1">
              <a:spLocks noChangeArrowheads="1"/>
            </p:cNvSpPr>
            <p:nvPr/>
          </p:nvSpPr>
          <p:spPr bwMode="auto">
            <a:xfrm>
              <a:off x="0" y="327660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70000"/>
                <a:buFont typeface="Wingdings" pitchFamily="2" charset="2"/>
                <a:buChar char=""/>
                <a:defRPr sz="24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buChar char=""/>
                <a:defRPr sz="21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buChar char=""/>
                <a:defRPr>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buChar char=""/>
                <a:defRPr>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buChar char=""/>
                <a:defRPr sz="16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buChar char=""/>
                <a:defRPr sz="16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buChar char=""/>
                <a:defRPr sz="16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buChar char=""/>
                <a:defRPr sz="16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buChar char=""/>
                <a:defRPr sz="1600">
                  <a:solidFill>
                    <a:schemeClr val="tx1"/>
                  </a:solidFill>
                  <a:latin typeface="Century Schoolbook" pitchFamily="18" charset="0"/>
                </a:defRPr>
              </a:lvl9pPr>
            </a:lstStyle>
            <a:p>
              <a:pPr eaLnBrk="1" hangingPunct="1">
                <a:spcBef>
                  <a:spcPct val="50000"/>
                </a:spcBef>
                <a:buClrTx/>
                <a:buSzTx/>
                <a:buFontTx/>
                <a:buNone/>
              </a:pPr>
              <a:r>
                <a:rPr lang="en-US" altLang="en-US" sz="2000" b="1" dirty="0">
                  <a:latin typeface="Verdana" pitchFamily="34" charset="0"/>
                </a:rPr>
                <a:t>Impossible      Unlikely    Equal Chances     Likely         Certain</a:t>
              </a:r>
            </a:p>
          </p:txBody>
        </p:sp>
        <p:sp>
          <p:nvSpPr>
            <p:cNvPr id="12" name="Line 10"/>
            <p:cNvSpPr>
              <a:spLocks noChangeShapeType="1"/>
            </p:cNvSpPr>
            <p:nvPr/>
          </p:nvSpPr>
          <p:spPr bwMode="auto">
            <a:xfrm>
              <a:off x="838200" y="4038641"/>
              <a:ext cx="7589838" cy="0"/>
            </a:xfrm>
            <a:prstGeom prst="line">
              <a:avLst/>
            </a:prstGeom>
            <a:noFill/>
            <a:ln w="38100">
              <a:solidFill>
                <a:schemeClr val="tx1"/>
              </a:solidFill>
              <a:round/>
              <a:headEnd/>
              <a:tailEnd/>
            </a:ln>
            <a:effectLst/>
          </p:spPr>
          <p:txBody>
            <a:bodyPr/>
            <a:lstStyle/>
            <a:p>
              <a:pPr>
                <a:defRPr/>
              </a:pPr>
              <a:endParaRPr lang="en-US" dirty="0">
                <a:ln w="19050">
                  <a:solidFill>
                    <a:schemeClr val="tx1"/>
                  </a:solidFill>
                </a:ln>
                <a:latin typeface="Times New Roman" charset="0"/>
                <a:cs typeface="+mn-cs"/>
              </a:endParaRPr>
            </a:p>
          </p:txBody>
        </p:sp>
        <p:sp>
          <p:nvSpPr>
            <p:cNvPr id="12294" name="Line 13"/>
            <p:cNvSpPr>
              <a:spLocks noChangeShapeType="1"/>
            </p:cNvSpPr>
            <p:nvPr/>
          </p:nvSpPr>
          <p:spPr bwMode="auto">
            <a:xfrm>
              <a:off x="838200" y="3886200"/>
              <a:ext cx="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5" name="Line 14"/>
            <p:cNvSpPr>
              <a:spLocks noChangeShapeType="1"/>
            </p:cNvSpPr>
            <p:nvPr/>
          </p:nvSpPr>
          <p:spPr bwMode="auto">
            <a:xfrm>
              <a:off x="4572000" y="3886200"/>
              <a:ext cx="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6" name="Text Box 17"/>
            <p:cNvSpPr txBox="1">
              <a:spLocks noChangeArrowheads="1"/>
            </p:cNvSpPr>
            <p:nvPr/>
          </p:nvSpPr>
          <p:spPr bwMode="auto">
            <a:xfrm>
              <a:off x="609600" y="4114800"/>
              <a:ext cx="85344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70000"/>
                <a:buFont typeface="Wingdings" pitchFamily="2" charset="2"/>
                <a:buChar char=""/>
                <a:defRPr sz="2400">
                  <a:solidFill>
                    <a:schemeClr val="tx1"/>
                  </a:solidFill>
                  <a:latin typeface="Century Schoolbook" pitchFamily="18" charset="0"/>
                </a:defRPr>
              </a:lvl1pPr>
              <a:lvl2pPr marL="742950" indent="-285750" eaLnBrk="0" hangingPunct="0">
                <a:spcBef>
                  <a:spcPct val="20000"/>
                </a:spcBef>
                <a:buClr>
                  <a:schemeClr val="accent1"/>
                </a:buClr>
                <a:buSzPct val="80000"/>
                <a:buFont typeface="Wingdings 2" pitchFamily="18" charset="2"/>
                <a:buChar char=""/>
                <a:defRPr sz="2100">
                  <a:solidFill>
                    <a:schemeClr val="tx1"/>
                  </a:solidFill>
                  <a:latin typeface="Century Schoolbook" pitchFamily="18" charset="0"/>
                </a:defRPr>
              </a:lvl2pPr>
              <a:lvl3pPr marL="1143000" indent="-228600" eaLnBrk="0" hangingPunct="0">
                <a:spcBef>
                  <a:spcPct val="20000"/>
                </a:spcBef>
                <a:buClr>
                  <a:srgbClr val="E0752F"/>
                </a:buClr>
                <a:buSzPct val="60000"/>
                <a:buFont typeface="Wingdings" pitchFamily="2" charset="2"/>
                <a:buChar char=""/>
                <a:defRPr>
                  <a:solidFill>
                    <a:schemeClr val="tx1"/>
                  </a:solidFill>
                  <a:latin typeface="Century Schoolbook" pitchFamily="18" charset="0"/>
                </a:defRPr>
              </a:lvl3pPr>
              <a:lvl4pPr marL="1600200" indent="-228600" eaLnBrk="0" hangingPunct="0">
                <a:spcBef>
                  <a:spcPct val="20000"/>
                </a:spcBef>
                <a:buClr>
                  <a:srgbClr val="FEC3AE"/>
                </a:buClr>
                <a:buSzPct val="60000"/>
                <a:buFont typeface="Wingdings" pitchFamily="2" charset="2"/>
                <a:buChar char=""/>
                <a:defRPr>
                  <a:solidFill>
                    <a:schemeClr val="tx1"/>
                  </a:solidFill>
                  <a:latin typeface="Century Schoolbook" pitchFamily="18" charset="0"/>
                </a:defRPr>
              </a:lvl4pPr>
              <a:lvl5pPr marL="2057400" indent="-228600" eaLnBrk="0" hangingPunct="0">
                <a:spcBef>
                  <a:spcPct val="20000"/>
                </a:spcBef>
                <a:buClr>
                  <a:srgbClr val="BDCAE9"/>
                </a:buClr>
                <a:buSzPct val="68000"/>
                <a:buFont typeface="Wingdings 2" pitchFamily="18" charset="2"/>
                <a:buChar char=""/>
                <a:defRPr sz="16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buChar char=""/>
                <a:defRPr sz="16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buChar char=""/>
                <a:defRPr sz="16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buChar char=""/>
                <a:defRPr sz="16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buChar char=""/>
                <a:defRPr sz="1600">
                  <a:solidFill>
                    <a:schemeClr val="tx1"/>
                  </a:solidFill>
                  <a:latin typeface="Century Schoolbook" pitchFamily="18" charset="0"/>
                </a:defRPr>
              </a:lvl9pPr>
            </a:lstStyle>
            <a:p>
              <a:pPr eaLnBrk="1" hangingPunct="1">
                <a:spcBef>
                  <a:spcPct val="50000"/>
                </a:spcBef>
                <a:buClrTx/>
                <a:buSzTx/>
                <a:buFontTx/>
                <a:buNone/>
              </a:pPr>
              <a:r>
                <a:rPr lang="en-US" altLang="en-US" b="1">
                  <a:latin typeface="Verdana" pitchFamily="34" charset="0"/>
                </a:rPr>
                <a:t> 0	 	   	        0.5    			           1</a:t>
              </a:r>
            </a:p>
            <a:p>
              <a:pPr eaLnBrk="1" hangingPunct="1">
                <a:spcBef>
                  <a:spcPct val="50000"/>
                </a:spcBef>
                <a:buClrTx/>
                <a:buSzTx/>
                <a:buFontTx/>
                <a:buNone/>
              </a:pPr>
              <a:r>
                <a:rPr lang="en-US" altLang="en-US" b="1">
                  <a:latin typeface="Verdana" pitchFamily="34" charset="0"/>
                </a:rPr>
                <a:t> 0%		                50%	        	                 100%</a:t>
              </a:r>
            </a:p>
            <a:p>
              <a:pPr eaLnBrk="1" hangingPunct="1">
                <a:spcBef>
                  <a:spcPct val="50000"/>
                </a:spcBef>
                <a:buClrTx/>
                <a:buSzTx/>
                <a:buFontTx/>
                <a:buNone/>
              </a:pPr>
              <a:r>
                <a:rPr lang="en-US" altLang="en-US" b="1">
                  <a:latin typeface="Verdana" pitchFamily="34" charset="0"/>
                </a:rPr>
                <a:t>				</a:t>
              </a:r>
              <a:r>
                <a:rPr lang="en-US" altLang="en-US" sz="3200" b="1">
                  <a:latin typeface="Verdana" pitchFamily="34" charset="0"/>
                </a:rPr>
                <a:t>½</a:t>
              </a:r>
              <a:r>
                <a:rPr lang="en-US" altLang="en-US" b="1">
                  <a:latin typeface="Verdana" pitchFamily="34" charset="0"/>
                </a:rPr>
                <a:t> </a:t>
              </a:r>
              <a:r>
                <a:rPr lang="en-US" altLang="en-US">
                  <a:latin typeface="Verdana" pitchFamily="34" charset="0"/>
                </a:rPr>
                <a:t>	</a:t>
              </a:r>
            </a:p>
          </p:txBody>
        </p:sp>
        <p:sp>
          <p:nvSpPr>
            <p:cNvPr id="12297" name="Line 13"/>
            <p:cNvSpPr>
              <a:spLocks noChangeShapeType="1"/>
            </p:cNvSpPr>
            <p:nvPr/>
          </p:nvSpPr>
          <p:spPr bwMode="auto">
            <a:xfrm>
              <a:off x="8382000" y="3886200"/>
              <a:ext cx="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8" name="Line 13"/>
            <p:cNvSpPr>
              <a:spLocks noChangeShapeType="1"/>
            </p:cNvSpPr>
            <p:nvPr/>
          </p:nvSpPr>
          <p:spPr bwMode="auto">
            <a:xfrm>
              <a:off x="2819400" y="3962400"/>
              <a:ext cx="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9" name="Line 13"/>
            <p:cNvSpPr>
              <a:spLocks noChangeShapeType="1"/>
            </p:cNvSpPr>
            <p:nvPr/>
          </p:nvSpPr>
          <p:spPr bwMode="auto">
            <a:xfrm>
              <a:off x="6477000" y="3962400"/>
              <a:ext cx="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9798011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5000" fill="hold"/>
                                        <p:tgtEl>
                                          <p:spTgt spid="32770"/>
                                        </p:tgtEl>
                                        <p:attrNameLst>
                                          <p:attrName>ppt_w</p:attrName>
                                        </p:attrNameLst>
                                      </p:cBhvr>
                                      <p:tavLst>
                                        <p:tav tm="0" fmla="#ppt_w*sin(2.5*pi*$)">
                                          <p:val>
                                            <p:fltVal val="0"/>
                                          </p:val>
                                        </p:tav>
                                        <p:tav tm="100000">
                                          <p:val>
                                            <p:fltVal val="1"/>
                                          </p:val>
                                        </p:tav>
                                      </p:tavLst>
                                    </p:anim>
                                    <p:anim calcmode="lin" valueType="num">
                                      <p:cBhvr>
                                        <p:cTn id="8" dur="5000" fill="hold"/>
                                        <p:tgtEl>
                                          <p:spTgt spid="32770"/>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smtClean="0">
                <a:latin typeface="Curlz MT" panose="04040404050702020202" pitchFamily="82" charset="0"/>
              </a:rPr>
              <a:t>Fundamental Counting Principle</a:t>
            </a:r>
            <a:endParaRPr lang="en-US" sz="4400" dirty="0">
              <a:latin typeface="Curlz MT" panose="04040404050702020202" pitchFamily="82" charset="0"/>
            </a:endParaRPr>
          </a:p>
        </p:txBody>
      </p:sp>
      <p:sp>
        <p:nvSpPr>
          <p:cNvPr id="3" name="Content Placeholder 2"/>
          <p:cNvSpPr>
            <a:spLocks noGrp="1"/>
          </p:cNvSpPr>
          <p:nvPr>
            <p:ph idx="1"/>
          </p:nvPr>
        </p:nvSpPr>
        <p:spPr/>
        <p:txBody>
          <a:bodyPr>
            <a:normAutofit/>
          </a:bodyPr>
          <a:lstStyle/>
          <a:p>
            <a:r>
              <a:rPr lang="en-US" sz="2400" dirty="0" smtClean="0"/>
              <a:t>The fundamental counting principle says that the number of possible combinations is the product of the items multiplied together.</a:t>
            </a:r>
          </a:p>
          <a:p>
            <a:r>
              <a:rPr lang="en-US" sz="2400" dirty="0" smtClean="0"/>
              <a:t>Example: Ms. Taylor has 12 shirts, 5 pairs of jeans, and 6 pairs of shoes to choose from, how many outfits are possible?</a:t>
            </a:r>
          </a:p>
          <a:p>
            <a:pPr lvl="1"/>
            <a:r>
              <a:rPr lang="en-US" sz="2000" dirty="0" smtClean="0"/>
              <a:t>12 * 5 * 6 = 360 outfits</a:t>
            </a:r>
            <a:endParaRPr lang="en-US" sz="2000" dirty="0"/>
          </a:p>
        </p:txBody>
      </p:sp>
    </p:spTree>
    <p:extLst>
      <p:ext uri="{BB962C8B-B14F-4D97-AF65-F5344CB8AC3E}">
        <p14:creationId xmlns:p14="http://schemas.microsoft.com/office/powerpoint/2010/main" val="30198548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smtClean="0">
                <a:latin typeface="Curlz MT" panose="04040404050702020202" pitchFamily="82" charset="0"/>
              </a:rPr>
              <a:t>Permutations</a:t>
            </a:r>
            <a:endParaRPr lang="en-US" sz="6000" dirty="0">
              <a:latin typeface="Curlz MT" panose="04040404050702020202" pitchFamily="82" charset="0"/>
            </a:endParaRPr>
          </a:p>
        </p:txBody>
      </p:sp>
      <p:sp>
        <p:nvSpPr>
          <p:cNvPr id="3" name="Content Placeholder 2"/>
          <p:cNvSpPr>
            <a:spLocks noGrp="1"/>
          </p:cNvSpPr>
          <p:nvPr>
            <p:ph idx="1"/>
          </p:nvPr>
        </p:nvSpPr>
        <p:spPr/>
        <p:txBody>
          <a:bodyPr>
            <a:normAutofit/>
          </a:bodyPr>
          <a:lstStyle/>
          <a:p>
            <a:r>
              <a:rPr lang="en-US" sz="2800" dirty="0" smtClean="0"/>
              <a:t>Order DOES matter!</a:t>
            </a:r>
          </a:p>
          <a:p>
            <a:r>
              <a:rPr lang="en-US" sz="2800" dirty="0" smtClean="0"/>
              <a:t>Example:  I have 245 students that competed in a mathematics game.  There is a first, second, and third place winner, how many ways can I choose the winners?</a:t>
            </a:r>
            <a:endParaRPr lang="en-US" sz="2800" dirty="0"/>
          </a:p>
        </p:txBody>
      </p:sp>
    </p:spTree>
    <p:extLst>
      <p:ext uri="{BB962C8B-B14F-4D97-AF65-F5344CB8AC3E}">
        <p14:creationId xmlns:p14="http://schemas.microsoft.com/office/powerpoint/2010/main" val="16561557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smtClean="0">
                <a:latin typeface="Curlz MT" panose="04040404050702020202" pitchFamily="82" charset="0"/>
              </a:rPr>
              <a:t>Combinations</a:t>
            </a:r>
            <a:endParaRPr lang="en-US" sz="6000" dirty="0">
              <a:latin typeface="Curlz MT" panose="04040404050702020202" pitchFamily="82" charset="0"/>
            </a:endParaRPr>
          </a:p>
        </p:txBody>
      </p:sp>
      <p:sp>
        <p:nvSpPr>
          <p:cNvPr id="3" name="Content Placeholder 2"/>
          <p:cNvSpPr>
            <a:spLocks noGrp="1"/>
          </p:cNvSpPr>
          <p:nvPr>
            <p:ph idx="1"/>
          </p:nvPr>
        </p:nvSpPr>
        <p:spPr/>
        <p:txBody>
          <a:bodyPr>
            <a:normAutofit/>
          </a:bodyPr>
          <a:lstStyle/>
          <a:p>
            <a:r>
              <a:rPr lang="en-US" sz="2800" dirty="0" smtClean="0"/>
              <a:t>Order DOESN’T matter!</a:t>
            </a:r>
          </a:p>
          <a:p>
            <a:r>
              <a:rPr lang="en-US" sz="2800" dirty="0" smtClean="0"/>
              <a:t>Joe has 54 species of animals and he wants to pick 5 different ones, how many combinations are possible?</a:t>
            </a:r>
            <a:endParaRPr lang="en-US" sz="2800" dirty="0"/>
          </a:p>
        </p:txBody>
      </p:sp>
    </p:spTree>
    <p:extLst>
      <p:ext uri="{BB962C8B-B14F-4D97-AF65-F5344CB8AC3E}">
        <p14:creationId xmlns:p14="http://schemas.microsoft.com/office/powerpoint/2010/main" val="3280357960"/>
      </p:ext>
    </p:extLst>
  </p:cSld>
  <p:clrMapOvr>
    <a:masterClrMapping/>
  </p:clrMapOvr>
</p:sld>
</file>

<file path=ppt/theme/theme1.xml><?xml version="1.0" encoding="utf-8"?>
<a:theme xmlns:a="http://schemas.openxmlformats.org/drawingml/2006/main" name="Autum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tumn">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Autumn</Template>
  <TotalTime>409</TotalTime>
  <Words>1863</Words>
  <Application>Microsoft Office PowerPoint</Application>
  <PresentationFormat>On-screen Show (4:3)</PresentationFormat>
  <Paragraphs>198</Paragraphs>
  <Slides>40</Slides>
  <Notes>2</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Autumn</vt:lpstr>
      <vt:lpstr>Unit 1 Introduction to Statistics </vt:lpstr>
      <vt:lpstr>Warm-Up</vt:lpstr>
      <vt:lpstr>Introduction to Statistics </vt:lpstr>
      <vt:lpstr>What is/are statistics? </vt:lpstr>
      <vt:lpstr>Population Data or Sample Data? </vt:lpstr>
      <vt:lpstr>Population Data or Sample Data? </vt:lpstr>
      <vt:lpstr>Parameter vs. Statistic</vt:lpstr>
      <vt:lpstr>Correlation vs. Causation </vt:lpstr>
      <vt:lpstr>Ways to Gather Data </vt:lpstr>
      <vt:lpstr>Ways to Gather Data </vt:lpstr>
      <vt:lpstr>Ways to Gather Data</vt:lpstr>
      <vt:lpstr>Warm-Up</vt:lpstr>
      <vt:lpstr>Sampling</vt:lpstr>
      <vt:lpstr>Sampling Methods</vt:lpstr>
      <vt:lpstr>Example if selecting 10 animals from 25 dogs, 15 cats, and 10 rabbits </vt:lpstr>
      <vt:lpstr>Biased Questions</vt:lpstr>
      <vt:lpstr>Sampling Bias</vt:lpstr>
      <vt:lpstr>Errors in Summarizing Data</vt:lpstr>
      <vt:lpstr>Resources used:  </vt:lpstr>
      <vt:lpstr>Warm-Up</vt:lpstr>
      <vt:lpstr>Standard Deviation</vt:lpstr>
      <vt:lpstr>Warm-Up</vt:lpstr>
      <vt:lpstr>Probability</vt:lpstr>
      <vt:lpstr>Experimental Probability</vt:lpstr>
      <vt:lpstr>Basic Rules of Probability</vt:lpstr>
      <vt:lpstr>Rules Continued</vt:lpstr>
      <vt:lpstr>Example #1</vt:lpstr>
      <vt:lpstr>Example #2</vt:lpstr>
      <vt:lpstr>Independent</vt:lpstr>
      <vt:lpstr>Rules Continued</vt:lpstr>
      <vt:lpstr>Example #3</vt:lpstr>
      <vt:lpstr>Conditional Probability</vt:lpstr>
      <vt:lpstr>Example #4</vt:lpstr>
      <vt:lpstr>Warm-Up</vt:lpstr>
      <vt:lpstr>Probability</vt:lpstr>
      <vt:lpstr>Probability</vt:lpstr>
      <vt:lpstr>Probability</vt:lpstr>
      <vt:lpstr>Fundamental Counting Principle</vt:lpstr>
      <vt:lpstr>Permutations</vt:lpstr>
      <vt:lpstr>Combinations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 Introduction to Statistics</dc:title>
  <dc:creator>Cerylla</dc:creator>
  <cp:lastModifiedBy>Cerylla</cp:lastModifiedBy>
  <cp:revision>27</cp:revision>
  <dcterms:created xsi:type="dcterms:W3CDTF">2014-08-23T17:04:01Z</dcterms:created>
  <dcterms:modified xsi:type="dcterms:W3CDTF">2014-09-23T22:14:58Z</dcterms:modified>
</cp:coreProperties>
</file>